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93" r:id="rId3"/>
    <p:sldId id="574" r:id="rId4"/>
    <p:sldId id="499" r:id="rId5"/>
    <p:sldId id="594" r:id="rId6"/>
    <p:sldId id="534" r:id="rId7"/>
    <p:sldId id="523" r:id="rId8"/>
    <p:sldId id="524" r:id="rId9"/>
    <p:sldId id="364" r:id="rId10"/>
    <p:sldId id="528" r:id="rId11"/>
    <p:sldId id="527" r:id="rId12"/>
    <p:sldId id="264" r:id="rId13"/>
    <p:sldId id="269" r:id="rId14"/>
    <p:sldId id="265" r:id="rId15"/>
    <p:sldId id="847" r:id="rId16"/>
    <p:sldId id="277" r:id="rId17"/>
    <p:sldId id="509" r:id="rId18"/>
    <p:sldId id="486" r:id="rId19"/>
    <p:sldId id="830" r:id="rId20"/>
    <p:sldId id="843" r:id="rId21"/>
    <p:sldId id="842" r:id="rId22"/>
    <p:sldId id="846" r:id="rId23"/>
    <p:sldId id="783" r:id="rId24"/>
    <p:sldId id="502" r:id="rId25"/>
    <p:sldId id="503" r:id="rId26"/>
    <p:sldId id="505" r:id="rId27"/>
    <p:sldId id="506" r:id="rId28"/>
    <p:sldId id="522" r:id="rId29"/>
    <p:sldId id="575" r:id="rId30"/>
    <p:sldId id="593" r:id="rId31"/>
    <p:sldId id="576" r:id="rId32"/>
    <p:sldId id="577" r:id="rId33"/>
    <p:sldId id="578" r:id="rId34"/>
    <p:sldId id="579" r:id="rId35"/>
    <p:sldId id="595" r:id="rId36"/>
    <p:sldId id="496" r:id="rId37"/>
    <p:sldId id="500" r:id="rId38"/>
    <p:sldId id="419" r:id="rId39"/>
    <p:sldId id="583" r:id="rId40"/>
    <p:sldId id="581" r:id="rId41"/>
    <p:sldId id="586" r:id="rId42"/>
    <p:sldId id="585" r:id="rId43"/>
    <p:sldId id="587" r:id="rId44"/>
    <p:sldId id="589" r:id="rId45"/>
    <p:sldId id="590" r:id="rId46"/>
    <p:sldId id="591" r:id="rId47"/>
    <p:sldId id="592" r:id="rId48"/>
    <p:sldId id="598" r:id="rId49"/>
    <p:sldId id="59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  <c:spPr>
        <a:noFill/>
        <a:ln w="3175">
          <a:solidFill>
            <a:srgbClr val="80808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5465854872230207E-2"/>
          <c:y val="4.5908055462916375E-2"/>
          <c:w val="0.88577209261482215"/>
          <c:h val="0.811447790131761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Area ('000 ha)</c:v>
                </c:pt>
              </c:strCache>
            </c:strRef>
          </c:tx>
          <c:spPr>
            <a:solidFill>
              <a:srgbClr val="767171"/>
            </a:solidFill>
            <a:ln w="25424">
              <a:noFill/>
            </a:ln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1890</c:v>
                </c:pt>
                <c:pt idx="1">
                  <c:v>2171</c:v>
                </c:pt>
                <c:pt idx="2">
                  <c:v>2318</c:v>
                </c:pt>
                <c:pt idx="3">
                  <c:v>2444</c:v>
                </c:pt>
                <c:pt idx="4">
                  <c:v>2796</c:v>
                </c:pt>
                <c:pt idx="5">
                  <c:v>3051</c:v>
                </c:pt>
                <c:pt idx="6">
                  <c:v>3368</c:v>
                </c:pt>
                <c:pt idx="7">
                  <c:v>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6-475A-B5DC-5ECDCB9D87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Yield (kg/ha)</c:v>
                </c:pt>
              </c:strCache>
            </c:strRef>
          </c:tx>
          <c:spPr>
            <a:solidFill>
              <a:srgbClr val="DD0806"/>
            </a:solidFill>
            <a:ln w="25424">
              <a:noFill/>
            </a:ln>
          </c:spPr>
          <c:invertIfNegative val="0"/>
          <c:dLbls>
            <c:dLbl>
              <c:idx val="0"/>
              <c:layout>
                <c:manualLayout>
                  <c:x val="-1.8678160919540256E-2"/>
                  <c:y val="-3.3950617283950615E-2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06-475A-B5DC-5ECDCB9D8723}"/>
                </c:ext>
              </c:extLst>
            </c:dLbl>
            <c:dLbl>
              <c:idx val="1"/>
              <c:layout>
                <c:manualLayout>
                  <c:x val="-1.5804597701149427E-2"/>
                  <c:y val="-2.1604943522150217E-2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06-475A-B5DC-5ECDCB9D8723}"/>
                </c:ext>
              </c:extLst>
            </c:dLbl>
            <c:dLbl>
              <c:idx val="2"/>
              <c:layout>
                <c:manualLayout>
                  <c:x val="-1.7241379310344827E-2"/>
                  <c:y val="6.1728410063286287E-3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06-475A-B5DC-5ECDCB9D8723}"/>
                </c:ext>
              </c:extLst>
            </c:dLbl>
            <c:dLbl>
              <c:idx val="3"/>
              <c:layout>
                <c:manualLayout>
                  <c:x val="-1.8678160919540231E-2"/>
                  <c:y val="-6.1728410063286287E-3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06-475A-B5DC-5ECDCB9D8723}"/>
                </c:ext>
              </c:extLst>
            </c:dLbl>
            <c:dLbl>
              <c:idx val="4"/>
              <c:layout>
                <c:manualLayout>
                  <c:x val="-2.1551724137931008E-2"/>
                  <c:y val="0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06-475A-B5DC-5ECDCB9D8723}"/>
                </c:ext>
              </c:extLst>
            </c:dLbl>
            <c:dLbl>
              <c:idx val="5"/>
              <c:layout>
                <c:manualLayout>
                  <c:x val="-2.1551724137931036E-2"/>
                  <c:y val="3.0864197530864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06-475A-B5DC-5ECDCB9D8723}"/>
                </c:ext>
              </c:extLst>
            </c:dLbl>
            <c:spPr>
              <a:noFill/>
              <a:ln w="2542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2023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1323</c:v>
                </c:pt>
                <c:pt idx="1">
                  <c:v>1560</c:v>
                </c:pt>
                <c:pt idx="2">
                  <c:v>2115</c:v>
                </c:pt>
                <c:pt idx="3">
                  <c:v>2479</c:v>
                </c:pt>
                <c:pt idx="4">
                  <c:v>2970</c:v>
                </c:pt>
                <c:pt idx="5">
                  <c:v>3085</c:v>
                </c:pt>
                <c:pt idx="6">
                  <c:v>3756</c:v>
                </c:pt>
                <c:pt idx="7">
                  <c:v>3558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06-475A-B5DC-5ECDCB9D87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Production ('000 t)</c:v>
                </c:pt>
              </c:strCache>
            </c:strRef>
          </c:tx>
          <c:spPr>
            <a:solidFill>
              <a:srgbClr val="13099B"/>
            </a:solidFill>
            <a:ln w="25424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2023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2500</c:v>
                </c:pt>
                <c:pt idx="1">
                  <c:v>3458</c:v>
                </c:pt>
                <c:pt idx="2">
                  <c:v>4026</c:v>
                </c:pt>
                <c:pt idx="3">
                  <c:v>5986</c:v>
                </c:pt>
                <c:pt idx="4">
                  <c:v>8249</c:v>
                </c:pt>
                <c:pt idx="5">
                  <c:v>9335</c:v>
                </c:pt>
                <c:pt idx="6">
                  <c:v>10960</c:v>
                </c:pt>
                <c:pt idx="7">
                  <c:v>12497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06-475A-B5DC-5ECDCB9D87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Surplus ('000t)</c:v>
                </c:pt>
              </c:strCache>
            </c:strRef>
          </c:tx>
          <c:spPr>
            <a:solidFill>
              <a:srgbClr val="FFC000"/>
            </a:solidFill>
            <a:ln w="25424">
              <a:noFill/>
            </a:ln>
          </c:spPr>
          <c:invertIfNegative val="0"/>
          <c:dLbls>
            <c:dLbl>
              <c:idx val="0"/>
              <c:layout>
                <c:manualLayout>
                  <c:x val="1.8678160919540259E-2"/>
                  <c:y val="-9.2592615094929387E-3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06-475A-B5DC-5ECDCB9D8723}"/>
                </c:ext>
              </c:extLst>
            </c:dLbl>
            <c:dLbl>
              <c:idx val="1"/>
              <c:layout>
                <c:manualLayout>
                  <c:x val="1.7241379310344827E-2"/>
                  <c:y val="3.0864205031643143E-3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06-475A-B5DC-5ECDCB9D8723}"/>
                </c:ext>
              </c:extLst>
            </c:dLbl>
            <c:dLbl>
              <c:idx val="2"/>
              <c:layout>
                <c:manualLayout>
                  <c:x val="2.1551724137931008E-2"/>
                  <c:y val="-6.1728410063286287E-3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06-475A-B5DC-5ECDCB9D8723}"/>
                </c:ext>
              </c:extLst>
            </c:dLbl>
            <c:dLbl>
              <c:idx val="3"/>
              <c:layout>
                <c:manualLayout>
                  <c:x val="1.8678160919540335E-2"/>
                  <c:y val="-2.4691364025314518E-2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06-475A-B5DC-5ECDCB9D8723}"/>
                </c:ext>
              </c:extLst>
            </c:dLbl>
            <c:dLbl>
              <c:idx val="4"/>
              <c:layout>
                <c:manualLayout>
                  <c:x val="1.8678160919540231E-2"/>
                  <c:y val="1.8518523018985936E-2"/>
                </c:manualLayout>
              </c:layout>
              <c:spPr>
                <a:noFill/>
                <a:ln w="25424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06-475A-B5DC-5ECDCB9D8723}"/>
                </c:ext>
              </c:extLst>
            </c:dLbl>
            <c:dLbl>
              <c:idx val="5"/>
              <c:layout>
                <c:manualLayout>
                  <c:x val="2.442528735632184E-2"/>
                  <c:y val="-6.17283950617283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06-475A-B5DC-5ECDCB9D8723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699358434761577E-2"/>
                      <c:h val="4.64804591808757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FD9-4F71-933A-E4E4BF0301E5}"/>
                </c:ext>
              </c:extLst>
            </c:dLbl>
            <c:spPr>
              <a:noFill/>
              <a:ln w="2542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2023</c:v>
                </c:pt>
              </c:numCache>
            </c:numRef>
          </c:cat>
          <c:val>
            <c:numRef>
              <c:f>Sheet1!$E$2:$E$9</c:f>
              <c:numCache>
                <c:formatCode>General</c:formatCode>
                <c:ptCount val="8"/>
                <c:pt idx="1">
                  <c:v>400</c:v>
                </c:pt>
                <c:pt idx="2">
                  <c:v>142</c:v>
                </c:pt>
                <c:pt idx="3">
                  <c:v>2062</c:v>
                </c:pt>
                <c:pt idx="4">
                  <c:v>3932</c:v>
                </c:pt>
                <c:pt idx="5">
                  <c:v>4650</c:v>
                </c:pt>
                <c:pt idx="6">
                  <c:v>5922</c:v>
                </c:pt>
                <c:pt idx="7">
                  <c:v>6999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906-475A-B5DC-5ECDCB9D8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324120"/>
        <c:axId val="1"/>
        <c:axId val="0"/>
      </c:bar3DChart>
      <c:catAx>
        <c:axId val="144324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8">
            <a:solidFill>
              <a:srgbClr val="808080"/>
            </a:solidFill>
            <a:prstDash val="solid"/>
          </a:ln>
        </c:sp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8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8">
            <a:solidFill>
              <a:srgbClr val="808080"/>
            </a:solidFill>
            <a:prstDash val="solid"/>
          </a:ln>
        </c:spPr>
        <c:crossAx val="144324120"/>
        <c:crosses val="autoZero"/>
        <c:crossBetween val="between"/>
      </c:valAx>
      <c:spPr>
        <a:noFill/>
        <a:ln w="25424">
          <a:noFill/>
        </a:ln>
      </c:spPr>
    </c:plotArea>
    <c:legend>
      <c:legendPos val="r"/>
      <c:layout>
        <c:manualLayout>
          <c:xMode val="edge"/>
          <c:yMode val="edge"/>
          <c:x val="0.11401847580550586"/>
          <c:y val="0"/>
          <c:w val="0.16521718210028047"/>
          <c:h val="0.47320025439279972"/>
        </c:manualLayout>
      </c:layout>
      <c:overlay val="0"/>
      <c:spPr>
        <a:noFill/>
        <a:ln w="25424">
          <a:noFill/>
        </a:ln>
      </c:spPr>
      <c:txPr>
        <a:bodyPr/>
        <a:lstStyle/>
        <a:p>
          <a:pPr>
            <a:defRPr sz="1600">
              <a:latin typeface="+mn-lt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100562429696287E-2"/>
          <c:y val="4.4861250949597795E-2"/>
          <c:w val="0.86222489549917503"/>
          <c:h val="0.843173265004596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Flood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3"/>
              <c:layout>
                <c:manualLayout>
                  <c:x val="1.54320987654321E-2"/>
                  <c:y val="-1.6836195965366899E-2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BA-4440-80E7-5ED2A0DBF611}"/>
                </c:ext>
              </c:extLst>
            </c:dLbl>
            <c:spPr>
              <a:noFill/>
              <a:ln w="2533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1996-2000</c:v>
                </c:pt>
                <c:pt idx="1">
                  <c:v>2001-2005</c:v>
                </c:pt>
                <c:pt idx="2">
                  <c:v>2006-2010</c:v>
                </c:pt>
                <c:pt idx="3">
                  <c:v>2011-2015</c:v>
                </c:pt>
                <c:pt idx="4">
                  <c:v>2016-2018</c:v>
                </c:pt>
                <c:pt idx="5">
                  <c:v>2021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809</c:v>
                </c:pt>
                <c:pt idx="1">
                  <c:v>317</c:v>
                </c:pt>
                <c:pt idx="2">
                  <c:v>365</c:v>
                </c:pt>
                <c:pt idx="3">
                  <c:v>925</c:v>
                </c:pt>
                <c:pt idx="4">
                  <c:v>175</c:v>
                </c:pt>
                <c:pt idx="5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BA-4440-80E7-5ED2A0DBF6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Drought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1604938271605E-2"/>
                  <c:y val="-8.4180979826834704E-3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BA-4440-80E7-5ED2A0DBF611}"/>
                </c:ext>
              </c:extLst>
            </c:dLbl>
            <c:dLbl>
              <c:idx val="2"/>
              <c:layout>
                <c:manualLayout>
                  <c:x val="2.1604938271605E-2"/>
                  <c:y val="-1.6836195965366899E-2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BA-4440-80E7-5ED2A0DBF611}"/>
                </c:ext>
              </c:extLst>
            </c:dLbl>
            <c:dLbl>
              <c:idx val="3"/>
              <c:layout>
                <c:manualLayout>
                  <c:x val="2.7777777777777801E-2"/>
                  <c:y val="-2.24482612871559E-2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BA-4440-80E7-5ED2A0DBF611}"/>
                </c:ext>
              </c:extLst>
            </c:dLbl>
            <c:spPr>
              <a:noFill/>
              <a:ln w="2533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1996-2000</c:v>
                </c:pt>
                <c:pt idx="1">
                  <c:v>2001-2005</c:v>
                </c:pt>
                <c:pt idx="2">
                  <c:v>2006-2010</c:v>
                </c:pt>
                <c:pt idx="3">
                  <c:v>2011-2015</c:v>
                </c:pt>
                <c:pt idx="4">
                  <c:v>2016-2018</c:v>
                </c:pt>
                <c:pt idx="5">
                  <c:v>2021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482</c:v>
                </c:pt>
                <c:pt idx="1">
                  <c:v>455</c:v>
                </c:pt>
                <c:pt idx="2">
                  <c:v>232</c:v>
                </c:pt>
                <c:pt idx="3">
                  <c:v>549</c:v>
                </c:pt>
                <c:pt idx="4">
                  <c:v>443</c:v>
                </c:pt>
                <c:pt idx="5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BA-4440-80E7-5ED2A0DBF6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Pest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1604938271605E-2"/>
                  <c:y val="-5.6120653217889803E-3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BA-4440-80E7-5ED2A0DBF611}"/>
                </c:ext>
              </c:extLst>
            </c:dLbl>
            <c:dLbl>
              <c:idx val="2"/>
              <c:layout>
                <c:manualLayout>
                  <c:x val="7.7160493827160698E-3"/>
                  <c:y val="-5.6120653217889803E-3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BA-4440-80E7-5ED2A0DBF611}"/>
                </c:ext>
              </c:extLst>
            </c:dLbl>
            <c:dLbl>
              <c:idx val="3"/>
              <c:layout>
                <c:manualLayout>
                  <c:x val="2.3148148148148199E-2"/>
                  <c:y val="2.8060326608944901E-3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0BA-4440-80E7-5ED2A0DBF611}"/>
                </c:ext>
              </c:extLst>
            </c:dLbl>
            <c:dLbl>
              <c:idx val="4"/>
              <c:layout>
                <c:manualLayout>
                  <c:x val="2.87878787878789E-2"/>
                  <c:y val="-5.3030287213586498E-2"/>
                </c:manualLayout>
              </c:layout>
              <c:spPr>
                <a:noFill/>
                <a:ln w="2533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BA-4440-80E7-5ED2A0DBF611}"/>
                </c:ext>
              </c:extLst>
            </c:dLbl>
            <c:spPr>
              <a:noFill/>
              <a:ln w="2533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1996-2000</c:v>
                </c:pt>
                <c:pt idx="1">
                  <c:v>2001-2005</c:v>
                </c:pt>
                <c:pt idx="2">
                  <c:v>2006-2010</c:v>
                </c:pt>
                <c:pt idx="3">
                  <c:v>2011-2015</c:v>
                </c:pt>
                <c:pt idx="4">
                  <c:v>2016-2018</c:v>
                </c:pt>
                <c:pt idx="5">
                  <c:v>2021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97</c:v>
                </c:pt>
                <c:pt idx="3">
                  <c:v>2.46</c:v>
                </c:pt>
                <c:pt idx="4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BA-4440-80E7-5ED2A0DBF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92076200"/>
        <c:axId val="2092073208"/>
        <c:axId val="0"/>
      </c:bar3DChart>
      <c:catAx>
        <c:axId val="2092076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92073208"/>
        <c:crosses val="autoZero"/>
        <c:auto val="1"/>
        <c:lblAlgn val="ctr"/>
        <c:lblOffset val="100"/>
        <c:noMultiLvlLbl val="0"/>
      </c:catAx>
      <c:valAx>
        <c:axId val="2092073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92076200"/>
        <c:crosses val="autoZero"/>
        <c:crossBetween val="between"/>
      </c:valAx>
      <c:spPr>
        <a:noFill/>
        <a:ln w="25338">
          <a:noFill/>
        </a:ln>
      </c:spPr>
    </c:plotArea>
    <c:legend>
      <c:legendPos val="r"/>
      <c:layout>
        <c:manualLayout>
          <c:xMode val="edge"/>
          <c:yMode val="edge"/>
          <c:x val="0.75933970753655788"/>
          <c:y val="2.7379503698401336E-2"/>
          <c:w val="0.22215230596175478"/>
          <c:h val="0.30967728465759964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6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345B4-CE3E-48A7-A65B-D481F412BF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82CF8-64C1-4F9B-8443-3633E908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1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C3AD27-F8EA-46F8-9797-09B4D0B6D43B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7380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06FB-ADEA-47FF-99FC-4607FA8486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3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1A23-B40D-456D-B77F-EBB4D2FBF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573DF-ABFF-431C-A51A-A13B8283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5EF60-B4C7-4DB6-A8E1-1C6908FC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5646-DC44-494D-8F08-19D587BC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CE9A8-D3A8-4E8F-BEA1-E26CBF31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6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94FB9-1D68-478A-9522-2A2636CD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F1786-70AA-4A30-9628-823E18AE9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C843E-6900-48BA-A0A6-5B575927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B74E6-0064-473B-84C7-1FAE62FF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F38B8-CCA2-47E7-8458-5AF1C892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5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8B0F5D-7D22-49EE-96D0-7FE69FADE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923CE-6E36-4B38-9B90-164F10357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64B96-27E3-478B-A72B-3A2BC7A5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A219-52A7-4E35-AD62-3D78A46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D31B1-50F7-4029-9D6F-C33F3F3B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5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2167" y="1676401"/>
            <a:ext cx="11387667" cy="442277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E527D-D9A7-4217-9209-BEB540BBA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3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3F9C-FA67-4119-B6EA-7137FBEA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2AC13-84F4-45D8-A9A8-6EA39B33C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21703-C5C7-453D-B70E-6E27B004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A2044-25F7-42B2-8387-EA5B2CA8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18E70-5A22-48FC-90E5-36743482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3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ECB0A-B8EE-4A4E-A38F-F8692799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C3F4C-FD4C-4141-BC0C-287827455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B63D0-D8B8-4B06-B696-B3C1D736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EF7D7-23E2-4762-92AF-C808C928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33058-06A4-4ED7-89AB-2CC12BFE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8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9275-12E3-47B3-B22A-76D6F1C8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EEBC1-0D54-47CB-A4CE-3C324F908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98522-903C-46B0-98DF-5E32DE237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4A7C8-077E-4951-B93F-9B234EFC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D5600-A9BF-4675-8A1D-031777B8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778F3-44A1-4F38-A9E8-8A49C27F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3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7522-7370-4322-93F5-07812C58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D688-D156-4EDC-A71C-1D56A2314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4BD3A-DB3F-4A2D-A6DC-6BFA7DB99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C92E-816E-4582-A221-7D117C01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BFDCB-272C-4E1D-B9AD-79EED9ABC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2C966-DCC0-479C-86D6-5A809BEB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D59B7-60D7-4542-AFA9-1E2D34508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52090-A43E-4251-86CE-FF7A2233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3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DEF55-7752-4699-A240-7427DD09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77DF9-DBFA-4B55-9B38-801AD05A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025AE-58BA-4B32-981B-75A6E5E5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2C520-6D8B-4F0C-A957-01F28DAF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2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1158B-35D6-4925-8604-428D33C2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0A34E-7A9D-4B37-93A3-F93071BA0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C895B-058F-4BDD-9383-CFC74042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4718-8619-4C92-A0E7-50027CE2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491F-A6CA-4824-84C9-6CA6B03B3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0EB68-212F-4570-A848-8745F7DC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13B8A-D012-473D-A51D-F81E403C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15B31-1EA6-4B64-8F5A-83F18DA2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4BB2B-44EE-41EA-89FB-899E881B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2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18FB-2082-482C-9123-63498911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68FD33-7D99-4998-8AF7-684A99A73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F7F93-9FEA-4DCB-8E9A-3DEFB1210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1D78F-64C8-4FB9-A70D-DF1A491C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9EB74-6B0A-4430-961D-148AFF9B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6B870-48E9-4958-9D9E-34DDECBD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B92E58-FA75-44C1-903D-C09359DD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9A8DA-6F91-4D32-9B7B-8FE7C903D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CD51A-F736-4BB2-A851-E4CAC1896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9B4FB-A120-4217-B318-263346A4E96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01DAD-CCBC-4D97-AC96-0D9531080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C75BF-78C7-4F74-9954-D9B4D6AE0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E6E7-F0D5-4DC6-BECF-CB6E62AA6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e genetically engineered to resist heat waves can also produce ...">
            <a:extLst>
              <a:ext uri="{FF2B5EF4-FFF2-40B4-BE49-F238E27FC236}">
                <a16:creationId xmlns:a16="http://schemas.microsoft.com/office/drawing/2014/main" id="{70805935-9B6A-E77F-D81F-84400A4BE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" y="0"/>
            <a:ext cx="12191999" cy="685799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2FF2E-A755-4115-AA22-1EF9D16EF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65" y="1488252"/>
            <a:ext cx="12099636" cy="4921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altLang="ja-JP" sz="32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  </a:t>
            </a:r>
            <a:r>
              <a:rPr lang="en-US" altLang="ja-JP" sz="40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Opportunities and Challenges of </a:t>
            </a:r>
            <a:br>
              <a:rPr lang="km-KH" altLang="ja-JP" sz="40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altLang="ja-JP" sz="4000" b="1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Accelerated Breeding</a:t>
            </a:r>
            <a:br>
              <a:rPr kumimoji="1" lang="en-US" altLang="ja-JP" sz="40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kumimoji="1" lang="en-US" altLang="ja-JP" sz="40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br>
              <a:rPr kumimoji="1" lang="en-US" altLang="ja-JP" sz="40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kumimoji="1"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Cambodia</a:t>
            </a: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Ouk Sothea</a:t>
            </a: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Plant Breeding Division </a:t>
            </a: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Cambodian Agricultural Research </a:t>
            </a: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and Development Institute (CARDI) </a:t>
            </a:r>
            <a:br>
              <a:rPr kumimoji="1"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endParaRPr kumimoji="1" lang="ja-JP" altLang="en-US" sz="3200" dirty="0">
              <a:solidFill>
                <a:srgbClr val="FFFFFF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A57F-F51B-408D-A350-CF552F71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85682"/>
            <a:ext cx="1221212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Cambodian Agriculture Research and development Institute (CARDI)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31413-16DF-4F15-BCFA-15EC35065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6" b="15356"/>
          <a:stretch/>
        </p:blipFill>
        <p:spPr>
          <a:xfrm>
            <a:off x="0" y="1259332"/>
            <a:ext cx="12212128" cy="49502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B69200-E37D-4289-B9D4-BE12DD30D318}"/>
              </a:ext>
            </a:extLst>
          </p:cNvPr>
          <p:cNvSpPr txBox="1">
            <a:spLocks/>
          </p:cNvSpPr>
          <p:nvPr/>
        </p:nvSpPr>
        <p:spPr>
          <a:xfrm>
            <a:off x="562155" y="209850"/>
            <a:ext cx="10515600" cy="747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Status of Breeding Programs: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7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86F8A-E7CB-49CB-8024-458D166B5704}"/>
              </a:ext>
            </a:extLst>
          </p:cNvPr>
          <p:cNvSpPr txBox="1"/>
          <p:nvPr/>
        </p:nvSpPr>
        <p:spPr>
          <a:xfrm>
            <a:off x="388850" y="36944"/>
            <a:ext cx="1180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Total Land area: </a:t>
            </a:r>
            <a:r>
              <a:rPr lang="en-US" sz="3200" dirty="0"/>
              <a:t>70 ha for experimental field and seed production.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FFEF0-E82E-B043-9274-CBDDEBBDE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" y="620600"/>
            <a:ext cx="11803150" cy="62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3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30C4A-65C0-1F2D-9F4B-E61A3990F03B}"/>
              </a:ext>
            </a:extLst>
          </p:cNvPr>
          <p:cNvSpPr txBox="1"/>
          <p:nvPr/>
        </p:nvSpPr>
        <p:spPr>
          <a:xfrm>
            <a:off x="1057437" y="279690"/>
            <a:ext cx="932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Facility for PGR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D3926-BECE-101C-882E-D1F87A0D006E}"/>
              </a:ext>
            </a:extLst>
          </p:cNvPr>
          <p:cNvSpPr txBox="1"/>
          <p:nvPr/>
        </p:nvSpPr>
        <p:spPr>
          <a:xfrm>
            <a:off x="407143" y="977864"/>
            <a:ext cx="117069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total of 9,111 accessions/samples (2020) of 38 crops were collected and conserved at CARDI and its partners (IRRI and RDA):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Type of conservation: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In-vitro: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Ornamental plant, banana, potato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- Seed bank: Cereal, Legume and Vegetable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- On-field: Fruit tree and root crops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615F05-C272-3253-A1F6-ADC6F34C9D29}"/>
              </a:ext>
            </a:extLst>
          </p:cNvPr>
          <p:cNvGrpSpPr/>
          <p:nvPr/>
        </p:nvGrpSpPr>
        <p:grpSpPr>
          <a:xfrm>
            <a:off x="0" y="4142067"/>
            <a:ext cx="12336598" cy="2837771"/>
            <a:chOff x="0" y="4142067"/>
            <a:chExt cx="12336598" cy="28377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59729B3-6136-AE67-B312-8AC33533397B}"/>
                </a:ext>
              </a:extLst>
            </p:cNvPr>
            <p:cNvGrpSpPr/>
            <p:nvPr/>
          </p:nvGrpSpPr>
          <p:grpSpPr>
            <a:xfrm>
              <a:off x="0" y="4142067"/>
              <a:ext cx="9520237" cy="2830946"/>
              <a:chOff x="0" y="4062549"/>
              <a:chExt cx="9520237" cy="283094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75B07B9-50CD-BD4B-FA3C-7AD810E87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69753"/>
                <a:ext cx="3970904" cy="2818062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C240B88-DB41-E01B-8652-E55AA05D46EE}"/>
                  </a:ext>
                </a:extLst>
              </p:cNvPr>
              <p:cNvGrpSpPr/>
              <p:nvPr/>
            </p:nvGrpSpPr>
            <p:grpSpPr>
              <a:xfrm>
                <a:off x="1938130" y="4062549"/>
                <a:ext cx="7582107" cy="2830946"/>
                <a:chOff x="-3123311" y="4126750"/>
                <a:chExt cx="7526469" cy="273673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A630AD31-0601-433B-A161-3AC2E8BE446A}"/>
                    </a:ext>
                  </a:extLst>
                </p:cNvPr>
                <p:cNvGrpSpPr/>
                <p:nvPr/>
              </p:nvGrpSpPr>
              <p:grpSpPr>
                <a:xfrm>
                  <a:off x="-959963" y="4132244"/>
                  <a:ext cx="5363121" cy="2731245"/>
                  <a:chOff x="1552233" y="4132245"/>
                  <a:chExt cx="5363121" cy="2731245"/>
                </a:xfrm>
              </p:grpSpPr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3CF72A6-E70D-FFE0-F135-B18BADEDF701}"/>
                      </a:ext>
                    </a:extLst>
                  </p:cNvPr>
                  <p:cNvSpPr txBox="1"/>
                  <p:nvPr/>
                </p:nvSpPr>
                <p:spPr>
                  <a:xfrm>
                    <a:off x="4105929" y="6211028"/>
                    <a:ext cx="12224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C00000"/>
                        </a:solidFill>
                      </a:rPr>
                      <a:t>On-field</a:t>
                    </a:r>
                  </a:p>
                </p:txBody>
              </p:sp>
              <p:pic>
                <p:nvPicPr>
                  <p:cNvPr id="13" name="Picture 14">
                    <a:extLst>
                      <a:ext uri="{FF2B5EF4-FFF2-40B4-BE49-F238E27FC236}">
                        <a16:creationId xmlns:a16="http://schemas.microsoft.com/office/drawing/2014/main" id="{EB31EA7A-C00F-B9FD-5C52-70D043AB80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9818" b="12273"/>
                  <a:stretch>
                    <a:fillRect/>
                  </a:stretch>
                </p:blipFill>
                <p:spPr bwMode="auto">
                  <a:xfrm>
                    <a:off x="1552233" y="4132245"/>
                    <a:ext cx="5363121" cy="27312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8D154DB-1B6F-C3CC-BE38-1FE556F26B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123311" y="4126750"/>
                  <a:ext cx="3640914" cy="2731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BF52E3C-1C2B-89A4-2D15-4F48DD274FEF}"/>
                    </a:ext>
                  </a:extLst>
                </p:cNvPr>
                <p:cNvSpPr txBox="1"/>
                <p:nvPr/>
              </p:nvSpPr>
              <p:spPr>
                <a:xfrm>
                  <a:off x="-155556" y="6401838"/>
                  <a:ext cx="1433909" cy="35704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C00000"/>
                      </a:solidFill>
                    </a:rPr>
                    <a:t>On-field</a:t>
                  </a:r>
                </a:p>
              </p:txBody>
            </p:sp>
          </p:grpSp>
        </p:grpSp>
        <p:pic>
          <p:nvPicPr>
            <p:cNvPr id="16" name="Picture 4" descr="26-Oct-07 342">
              <a:extLst>
                <a:ext uri="{FF2B5EF4-FFF2-40B4-BE49-F238E27FC236}">
                  <a16:creationId xmlns:a16="http://schemas.microsoft.com/office/drawing/2014/main" id="{9295DDC0-95AF-3A5C-5EC8-7FFD47AC4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6977"/>
            <a:stretch>
              <a:fillRect/>
            </a:stretch>
          </p:blipFill>
          <p:spPr bwMode="auto">
            <a:xfrm>
              <a:off x="8435731" y="4149271"/>
              <a:ext cx="3900867" cy="2830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19EA02-EC21-9F29-3CF3-597AF0FD2131}"/>
              </a:ext>
            </a:extLst>
          </p:cNvPr>
          <p:cNvSpPr txBox="1"/>
          <p:nvPr/>
        </p:nvSpPr>
        <p:spPr>
          <a:xfrm>
            <a:off x="250412" y="6525924"/>
            <a:ext cx="144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In-vitro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0A268-9624-9B92-B12E-DC9E081786D3}"/>
              </a:ext>
            </a:extLst>
          </p:cNvPr>
          <p:cNvSpPr txBox="1"/>
          <p:nvPr/>
        </p:nvSpPr>
        <p:spPr>
          <a:xfrm>
            <a:off x="9778333" y="6478729"/>
            <a:ext cx="144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Seedbank</a:t>
            </a:r>
          </a:p>
        </p:txBody>
      </p:sp>
    </p:spTree>
    <p:extLst>
      <p:ext uri="{BB962C8B-B14F-4D97-AF65-F5344CB8AC3E}">
        <p14:creationId xmlns:p14="http://schemas.microsoft.com/office/powerpoint/2010/main" val="332102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CD57DF-2955-82E7-DE55-492DB8B6132B}"/>
              </a:ext>
            </a:extLst>
          </p:cNvPr>
          <p:cNvGrpSpPr/>
          <p:nvPr/>
        </p:nvGrpSpPr>
        <p:grpSpPr>
          <a:xfrm>
            <a:off x="3285867" y="840083"/>
            <a:ext cx="6383841" cy="5017881"/>
            <a:chOff x="1551468" y="894908"/>
            <a:chExt cx="7355320" cy="58307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1FA8ED-0ACC-3055-749A-25F597F51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5" r="27728"/>
            <a:stretch/>
          </p:blipFill>
          <p:spPr>
            <a:xfrm>
              <a:off x="1551468" y="905701"/>
              <a:ext cx="3468160" cy="58199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146CDA-3C7D-D160-14A3-2B45E70ED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47838" y="1866699"/>
              <a:ext cx="5830740" cy="38871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CD037A-D00B-14E8-0BF7-084056A7E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076"/>
            <a:stretch/>
          </p:blipFill>
          <p:spPr>
            <a:xfrm rot="16200000">
              <a:off x="4056739" y="1057792"/>
              <a:ext cx="2097561" cy="177179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C30C4A-65C0-1F2D-9F4B-E61A3990F03B}"/>
              </a:ext>
            </a:extLst>
          </p:cNvPr>
          <p:cNvSpPr txBox="1"/>
          <p:nvPr/>
        </p:nvSpPr>
        <p:spPr>
          <a:xfrm>
            <a:off x="1324352" y="253844"/>
            <a:ext cx="932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Germplasm collection activities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A8BFF8B-BBEA-F3A3-FCFC-49112089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63" y="4092010"/>
            <a:ext cx="3350810" cy="251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50819DE-53B3-2EAC-CE4E-566123A0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99" y="1022892"/>
            <a:ext cx="3350159" cy="251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A8624-B244-08AC-539F-40AB58E19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30743"/>
            <a:ext cx="3448850" cy="2507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C6402-0DAD-4628-86DE-CA2A9A3D1D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09" t="7873" r="6871" b="15622"/>
          <a:stretch/>
        </p:blipFill>
        <p:spPr>
          <a:xfrm>
            <a:off x="150127" y="3801212"/>
            <a:ext cx="3448848" cy="25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E7D65C-FDDA-6C33-6502-38BC852DCFFD}"/>
              </a:ext>
            </a:extLst>
          </p:cNvPr>
          <p:cNvSpPr txBox="1"/>
          <p:nvPr/>
        </p:nvSpPr>
        <p:spPr>
          <a:xfrm>
            <a:off x="373717" y="339841"/>
            <a:ext cx="1100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Germplasm collection, characterization and conservation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6312BD-E60B-C950-FE8A-66842CA76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79281"/>
              </p:ext>
            </p:extLst>
          </p:nvPr>
        </p:nvGraphicFramePr>
        <p:xfrm>
          <a:off x="792175" y="1144598"/>
          <a:ext cx="9973669" cy="3289432"/>
        </p:xfrm>
        <a:graphic>
          <a:graphicData uri="http://schemas.openxmlformats.org/drawingml/2006/table">
            <a:tbl>
              <a:tblPr/>
              <a:tblGrid>
                <a:gridCol w="2394050">
                  <a:extLst>
                    <a:ext uri="{9D8B030D-6E8A-4147-A177-3AD203B41FA5}">
                      <a16:colId xmlns:a16="http://schemas.microsoft.com/office/drawing/2014/main" val="892467315"/>
                    </a:ext>
                  </a:extLst>
                </a:gridCol>
                <a:gridCol w="1783982">
                  <a:extLst>
                    <a:ext uri="{9D8B030D-6E8A-4147-A177-3AD203B41FA5}">
                      <a16:colId xmlns:a16="http://schemas.microsoft.com/office/drawing/2014/main" val="267806936"/>
                    </a:ext>
                  </a:extLst>
                </a:gridCol>
                <a:gridCol w="2445257">
                  <a:extLst>
                    <a:ext uri="{9D8B030D-6E8A-4147-A177-3AD203B41FA5}">
                      <a16:colId xmlns:a16="http://schemas.microsoft.com/office/drawing/2014/main" val="1540455044"/>
                    </a:ext>
                  </a:extLst>
                </a:gridCol>
                <a:gridCol w="1364948">
                  <a:extLst>
                    <a:ext uri="{9D8B030D-6E8A-4147-A177-3AD203B41FA5}">
                      <a16:colId xmlns:a16="http://schemas.microsoft.com/office/drawing/2014/main" val="3251060986"/>
                    </a:ext>
                  </a:extLst>
                </a:gridCol>
                <a:gridCol w="992716">
                  <a:extLst>
                    <a:ext uri="{9D8B030D-6E8A-4147-A177-3AD203B41FA5}">
                      <a16:colId xmlns:a16="http://schemas.microsoft.com/office/drawing/2014/main" val="1779800748"/>
                    </a:ext>
                  </a:extLst>
                </a:gridCol>
                <a:gridCol w="992716">
                  <a:extLst>
                    <a:ext uri="{9D8B030D-6E8A-4147-A177-3AD203B41FA5}">
                      <a16:colId xmlns:a16="http://schemas.microsoft.com/office/drawing/2014/main" val="530650541"/>
                    </a:ext>
                  </a:extLst>
                </a:gridCol>
              </a:tblGrid>
              <a:tr h="359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Crop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No. of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Germplasm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Type of conservation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728836"/>
                  </a:ext>
                </a:extLst>
              </a:tr>
              <a:tr h="345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(39 species)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Species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conservation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Genebank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Field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In-vitro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959187"/>
                  </a:ext>
                </a:extLst>
              </a:tr>
              <a:tr h="359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Rice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6776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6776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149062"/>
                  </a:ext>
                </a:extLst>
              </a:tr>
              <a:tr h="359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wild rice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296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296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65363"/>
                  </a:ext>
                </a:extLst>
              </a:tr>
              <a:tr h="359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Vegetable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1381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1381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98885"/>
                  </a:ext>
                </a:extLst>
              </a:tr>
              <a:tr h="37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Fruit tree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72414"/>
                  </a:ext>
                </a:extLst>
              </a:tr>
              <a:tr h="379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Field crop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359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211415"/>
                  </a:ext>
                </a:extLst>
              </a:tr>
              <a:tr h="338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Other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235613"/>
                  </a:ext>
                </a:extLst>
              </a:tr>
              <a:tr h="408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Total (acc.)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9293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8684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372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6793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434F7A-B44C-FA93-3E8E-DBA78FFA3906}"/>
              </a:ext>
            </a:extLst>
          </p:cNvPr>
          <p:cNvSpPr txBox="1"/>
          <p:nvPr/>
        </p:nvSpPr>
        <p:spPr>
          <a:xfrm>
            <a:off x="9973445" y="4945462"/>
            <a:ext cx="148590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/>
              <a:t>(CARDI,2023)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C52A67-6289-3AC5-805E-BF8A2D70009F}"/>
              </a:ext>
            </a:extLst>
          </p:cNvPr>
          <p:cNvGrpSpPr/>
          <p:nvPr/>
        </p:nvGrpSpPr>
        <p:grpSpPr>
          <a:xfrm>
            <a:off x="568094" y="4715567"/>
            <a:ext cx="10421830" cy="1635122"/>
            <a:chOff x="952396" y="5245877"/>
            <a:chExt cx="10421830" cy="16351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72AF09-9950-5BF2-BC01-C01263BD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1816" y="5259147"/>
              <a:ext cx="2030856" cy="1612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2A9EAA-11C5-B3F8-F88C-526E90DC0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641" t="26018" r="21154" b="10085"/>
            <a:stretch/>
          </p:blipFill>
          <p:spPr>
            <a:xfrm>
              <a:off x="2897533" y="5261234"/>
              <a:ext cx="2154283" cy="16169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E03BA6-0BE6-3FE8-F913-5C854186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2275" y="5249998"/>
              <a:ext cx="2441951" cy="1612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6039D6-2B75-C757-2942-930908CBA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2672" y="5259147"/>
              <a:ext cx="1945285" cy="16218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8F2317-BDA5-4A5E-8E5D-E2068758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2396" y="5245877"/>
              <a:ext cx="1945285" cy="16257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89E3D8-B8BC-6FAA-9262-A0DEEBFAB2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03"/>
          <a:stretch/>
        </p:blipFill>
        <p:spPr>
          <a:xfrm>
            <a:off x="8643655" y="4706418"/>
            <a:ext cx="2441950" cy="16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8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999059"/>
              </p:ext>
            </p:extLst>
          </p:nvPr>
        </p:nvGraphicFramePr>
        <p:xfrm>
          <a:off x="1209040" y="990600"/>
          <a:ext cx="10546082" cy="3369891"/>
        </p:xfrm>
        <a:graphic>
          <a:graphicData uri="http://schemas.openxmlformats.org/drawingml/2006/table">
            <a:tbl>
              <a:tblPr/>
              <a:tblGrid>
                <a:gridCol w="268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04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8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Collecting year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No. of Accession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Storage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Catalog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CARDI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IRRI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RDA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1972 to 1973 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765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765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-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1989 to 1990 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1,270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1,270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1,270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Catalog I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1990 to 1991 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348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348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348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-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Catalog II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1992 to 1997 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939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939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939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Catalog III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2012 to 2015 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293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293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-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Catalog IV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 to 2016</a:t>
                      </a:r>
                    </a:p>
                  </a:txBody>
                  <a:tcPr marL="6991" marR="6991" marT="69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214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9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3,682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2,917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3,322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214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91" marR="6991" marT="69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Picture 11" descr="_61V59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053" r="794"/>
          <a:stretch/>
        </p:blipFill>
        <p:spPr bwMode="auto">
          <a:xfrm>
            <a:off x="4562022" y="4497050"/>
            <a:ext cx="3809636" cy="2203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Fujitsu\Pictures\Sophany picture Aug2017\IMG_6811.JPG">
            <a:extLst>
              <a:ext uri="{FF2B5EF4-FFF2-40B4-BE49-F238E27FC236}">
                <a16:creationId xmlns:a16="http://schemas.microsoft.com/office/drawing/2014/main" id="{2C7EE5DE-31E0-4DE2-99F8-12FD7DA0A2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04684" y="4477286"/>
            <a:ext cx="3335602" cy="2223734"/>
          </a:xfrm>
          <a:noFill/>
        </p:spPr>
      </p:pic>
      <p:pic>
        <p:nvPicPr>
          <p:cNvPr id="1028" name="Picture 4" descr="IRRI's International Rice Genebank | IRRI staff working insi… | Flickr">
            <a:extLst>
              <a:ext uri="{FF2B5EF4-FFF2-40B4-BE49-F238E27FC236}">
                <a16:creationId xmlns:a16="http://schemas.microsoft.com/office/drawing/2014/main" id="{BA953EA7-6487-ECED-1B1A-9FDC1E69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420" y="4485326"/>
            <a:ext cx="3341702" cy="221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C6DA8-1DF8-5D9D-0D06-6392E55B8045}"/>
              </a:ext>
            </a:extLst>
          </p:cNvPr>
          <p:cNvSpPr txBox="1"/>
          <p:nvPr/>
        </p:nvSpPr>
        <p:spPr>
          <a:xfrm>
            <a:off x="966586" y="227043"/>
            <a:ext cx="1100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Rice germplasm collection, conservation</a:t>
            </a:r>
          </a:p>
        </p:txBody>
      </p:sp>
    </p:spTree>
    <p:extLst>
      <p:ext uri="{BB962C8B-B14F-4D97-AF65-F5344CB8AC3E}">
        <p14:creationId xmlns:p14="http://schemas.microsoft.com/office/powerpoint/2010/main" val="151413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30C4A-65C0-1F2D-9F4B-E61A3990F03B}"/>
              </a:ext>
            </a:extLst>
          </p:cNvPr>
          <p:cNvSpPr txBox="1"/>
          <p:nvPr/>
        </p:nvSpPr>
        <p:spPr>
          <a:xfrm>
            <a:off x="353746" y="869873"/>
            <a:ext cx="11593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Rice Germplasm Rejuvenation and Characterization. </a:t>
            </a:r>
          </a:p>
        </p:txBody>
      </p:sp>
      <p:pic>
        <p:nvPicPr>
          <p:cNvPr id="2" name="Picture 2" descr="E:\AFACI 2012\AFACI in 2015\Poto AFACI\IMG_2469.JPG">
            <a:extLst>
              <a:ext uri="{FF2B5EF4-FFF2-40B4-BE49-F238E27FC236}">
                <a16:creationId xmlns:a16="http://schemas.microsoft.com/office/drawing/2014/main" id="{F3FE762C-2531-8965-032F-CAC854F7F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2" y="1924096"/>
            <a:ext cx="4228922" cy="3158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Thun Vathany\Picture\Rice exp\IMG_1125.JPG">
            <a:extLst>
              <a:ext uri="{FF2B5EF4-FFF2-40B4-BE49-F238E27FC236}">
                <a16:creationId xmlns:a16="http://schemas.microsoft.com/office/drawing/2014/main" id="{AE342BCB-E08A-4266-5FFD-2F6096B0147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41" y="1938645"/>
            <a:ext cx="4365171" cy="298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:\Office\Vathany\Annual report 2015\Rejuvenation 2015\IMG_3537.JPG">
            <a:extLst>
              <a:ext uri="{FF2B5EF4-FFF2-40B4-BE49-F238E27FC236}">
                <a16:creationId xmlns:a16="http://schemas.microsoft.com/office/drawing/2014/main" id="{932E469D-E2BF-0B2B-C5F3-4B383D5BC68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6"/>
          <a:stretch/>
        </p:blipFill>
        <p:spPr bwMode="auto">
          <a:xfrm>
            <a:off x="4181514" y="3895881"/>
            <a:ext cx="3828971" cy="2784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7664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CDB204-C22A-4328-8017-F55955AB5B30}"/>
              </a:ext>
            </a:extLst>
          </p:cNvPr>
          <p:cNvSpPr txBox="1"/>
          <p:nvPr/>
        </p:nvSpPr>
        <p:spPr>
          <a:xfrm>
            <a:off x="1012360" y="4709158"/>
            <a:ext cx="9466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kumimoji="1" lang="en-US" altLang="ja-JP" sz="2400" dirty="0">
                <a:latin typeface="Comic Sans MS" panose="030F0702030302020204" pitchFamily="66" charset="0"/>
              </a:rPr>
              <a:t>Yield and quality</a:t>
            </a:r>
          </a:p>
          <a:p>
            <a:pPr marL="457200" indent="-457200">
              <a:buFontTx/>
              <a:buChar char="-"/>
            </a:pPr>
            <a:r>
              <a:rPr kumimoji="1" lang="en-US" altLang="ja-JP" sz="2400" dirty="0">
                <a:latin typeface="Comic Sans MS" panose="030F0702030302020204" pitchFamily="66" charset="0"/>
              </a:rPr>
              <a:t>Photoperiod insensitivity (Aromatic)    </a:t>
            </a:r>
            <a:endParaRPr kumimoji="1" lang="ja-JP" altLang="en-US" sz="24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kumimoji="1" lang="en-US" altLang="ja-JP" sz="2400" dirty="0">
                <a:latin typeface="Comic Sans MS" panose="030F0702030302020204" pitchFamily="66" charset="0"/>
              </a:rPr>
              <a:t>Biofortification (high Zn content)</a:t>
            </a:r>
          </a:p>
          <a:p>
            <a:pPr marL="457200" indent="-457200">
              <a:buFontTx/>
              <a:buChar char="-"/>
            </a:pPr>
            <a:r>
              <a:rPr kumimoji="1" lang="en-US" altLang="ja-JP" sz="2400" dirty="0">
                <a:latin typeface="Comic Sans MS" panose="030F0702030302020204" pitchFamily="66" charset="0"/>
              </a:rPr>
              <a:t>Bio/abio stress tolerance</a:t>
            </a:r>
          </a:p>
          <a:p>
            <a:pPr marL="457200" indent="-457200">
              <a:buFontTx/>
              <a:buChar char="-"/>
            </a:pPr>
            <a:r>
              <a:rPr kumimoji="1" lang="en-US" altLang="ja-JP" sz="2400" dirty="0">
                <a:latin typeface="Comic Sans MS" panose="030F0702030302020204" pitchFamily="66" charset="0"/>
              </a:rPr>
              <a:t>Water use efficiency and suitable for direct seeding.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F4F15-D748-E5DA-CDEA-053758390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6"/>
          <a:stretch/>
        </p:blipFill>
        <p:spPr>
          <a:xfrm>
            <a:off x="8512949" y="1640566"/>
            <a:ext cx="3355596" cy="277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59A5D-F39A-D77B-FAA3-B025465EC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4"/>
          <a:stretch/>
        </p:blipFill>
        <p:spPr>
          <a:xfrm rot="5400000">
            <a:off x="6129296" y="2171029"/>
            <a:ext cx="2772220" cy="1711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7BDF84-029E-4CF6-E931-17094F85D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r="16681"/>
          <a:stretch/>
        </p:blipFill>
        <p:spPr>
          <a:xfrm>
            <a:off x="4060456" y="1640566"/>
            <a:ext cx="2526553" cy="27722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87A45D-7D62-41D1-B63B-4F56B17E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5" y="209850"/>
            <a:ext cx="10515600" cy="74768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Our status rice breeding program focus:</a:t>
            </a:r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DECF3E-61E5-44B2-A78E-0DD598592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59"/>
          <a:stretch/>
        </p:blipFill>
        <p:spPr>
          <a:xfrm>
            <a:off x="190186" y="1640566"/>
            <a:ext cx="3797520" cy="2772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D1BCE-9C4C-071D-9218-6C4C6ADEC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168" y="1640566"/>
            <a:ext cx="1031630" cy="12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ricegrowths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b="15820"/>
          <a:stretch>
            <a:fillRect/>
          </a:stretch>
        </p:blipFill>
        <p:spPr bwMode="auto">
          <a:xfrm>
            <a:off x="1631950" y="2749551"/>
            <a:ext cx="8813568" cy="354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1828800" y="57912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71" name="Rectangle 27"/>
          <p:cNvSpPr>
            <a:spLocks noChangeArrowheads="1"/>
          </p:cNvSpPr>
          <p:nvPr/>
        </p:nvSpPr>
        <p:spPr bwMode="auto">
          <a:xfrm>
            <a:off x="2122488" y="5802313"/>
            <a:ext cx="3276600" cy="6096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5334000" y="2414588"/>
            <a:ext cx="4572000" cy="481012"/>
          </a:xfrm>
          <a:prstGeom prst="leftRightArrow">
            <a:avLst>
              <a:gd name="adj1" fmla="val 50491"/>
              <a:gd name="adj2" fmla="val 11683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6324600" y="1784351"/>
            <a:ext cx="2819400" cy="479425"/>
          </a:xfrm>
          <a:prstGeom prst="leftRightArrow">
            <a:avLst>
              <a:gd name="adj1" fmla="val 50000"/>
              <a:gd name="adj2" fmla="val 102206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705600" y="1752601"/>
            <a:ext cx="2057400" cy="549275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Tmax &gt; 35 °C</a:t>
            </a:r>
            <a:r>
              <a:rPr lang="en-US" altLang="en-US" sz="15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for 10 days during this period</a:t>
            </a:r>
            <a:endParaRPr lang="en-GB" altLang="en-US" sz="15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309813" y="1830388"/>
            <a:ext cx="269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Daytime heat stress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2317750" y="2514601"/>
            <a:ext cx="290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Nighttime heat stress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5399089" y="5800725"/>
            <a:ext cx="2351087" cy="6096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7750176" y="5802313"/>
            <a:ext cx="2079625" cy="6096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57525" y="5942013"/>
            <a:ext cx="1390650" cy="3365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  <a:latin typeface="Arial Black" pitchFamily="34" charset="0"/>
                <a:ea typeface="SimHei" pitchFamily="49" charset="-122"/>
              </a:rPr>
              <a:t>Vegetative</a:t>
            </a:r>
            <a:endParaRPr lang="en-GB" altLang="en-US" sz="1600">
              <a:solidFill>
                <a:schemeClr val="bg1"/>
              </a:solidFill>
              <a:latin typeface="Arial Black" pitchFamily="34" charset="0"/>
              <a:ea typeface="SimHei" pitchFamily="49" charset="-122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735639" y="5943600"/>
            <a:ext cx="1660525" cy="3365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  <a:latin typeface="Arial Black" pitchFamily="34" charset="0"/>
              </a:rPr>
              <a:t>Reproductive</a:t>
            </a:r>
            <a:endParaRPr lang="en-GB" alt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205788" y="5942013"/>
            <a:ext cx="1154112" cy="3365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  <a:latin typeface="Arial Black" pitchFamily="34" charset="0"/>
              </a:rPr>
              <a:t>Ripening</a:t>
            </a:r>
            <a:endParaRPr lang="en-GB" alt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5895976" y="2490789"/>
            <a:ext cx="3452813" cy="320675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5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Tmin &gt; 25 °C for 15 days during this period</a:t>
            </a:r>
            <a:endParaRPr lang="en-GB" altLang="en-US" sz="15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1579031" y="264717"/>
            <a:ext cx="8763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Heat stress</a:t>
            </a:r>
            <a:br>
              <a:rPr lang="en-US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Thresholds, duration and critical rice</a:t>
            </a:r>
            <a:r>
              <a:rPr lang="en-GB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growth stage</a:t>
            </a:r>
            <a:r>
              <a:rPr lang="en-GB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8" t="81228" r="18595" b="15625"/>
          <a:stretch/>
        </p:blipFill>
        <p:spPr bwMode="auto">
          <a:xfrm>
            <a:off x="10001250" y="6133307"/>
            <a:ext cx="5969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B094-383D-8D49-BBC5-35AB1BF312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0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0700BB-9D89-177D-216B-941C744D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3" y="679145"/>
            <a:ext cx="3732164" cy="52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4956BD-7D9E-450B-8F0A-5CD92E2E7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505" y="591238"/>
            <a:ext cx="7854790" cy="3480709"/>
          </a:xfrm>
        </p:spPr>
        <p:txBody>
          <a:bodyPr>
            <a:normAutofit/>
          </a:bodyPr>
          <a:lstStyle/>
          <a:p>
            <a:r>
              <a:rPr lang="en-US" sz="2400" dirty="0"/>
              <a:t>RM3586 is a molecular marker on Chr.3, used to identify QTLs associate with heat tolerance during flowering stage.</a:t>
            </a:r>
          </a:p>
          <a:p>
            <a:r>
              <a:rPr lang="en-US" sz="2400" dirty="0"/>
              <a:t>Application: Helps in identifying and selecting rice germplasm that show higher seed set rates under high-temperature stress (37-40oC)</a:t>
            </a:r>
          </a:p>
          <a:p>
            <a:r>
              <a:rPr lang="en-US" sz="2400" dirty="0"/>
              <a:t>RM3586 is a valuable tool for rice breeders looking to improve grain filling under high-temperature conditions, particularly in changing climates.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1F1E0-432A-3E64-62E6-A95A8914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07" y="3981858"/>
            <a:ext cx="7305228" cy="24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3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8393" y="733673"/>
            <a:ext cx="6090458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Cambodia's climate over the past 50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247" y="1672392"/>
            <a:ext cx="4800600" cy="52578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daily temperature range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000" dirty="0"/>
              <a:t>1920-1970: 23-33</a:t>
            </a:r>
            <a:r>
              <a:rPr lang="en-US" sz="3200" baseline="30000" dirty="0"/>
              <a:t>0</a:t>
            </a:r>
            <a:r>
              <a:rPr lang="en-US" sz="3200" dirty="0"/>
              <a:t>c</a:t>
            </a:r>
            <a:endParaRPr lang="en-US" sz="3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000" dirty="0"/>
              <a:t>2000-2009: 23-35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2014-2015: 22-37</a:t>
            </a:r>
            <a:r>
              <a:rPr lang="en-US" sz="3200" baseline="30000" dirty="0"/>
              <a:t>0</a:t>
            </a:r>
            <a:r>
              <a:rPr lang="en-US" sz="3200" dirty="0"/>
              <a:t>c</a:t>
            </a:r>
            <a:endParaRPr lang="en-US" sz="3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April	: Hottest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December: Coolest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</a:t>
            </a:r>
            <a:r>
              <a:rPr lang="en-US" sz="3000" dirty="0"/>
              <a:t>: </a:t>
            </a:r>
            <a:r>
              <a:rPr lang="en-US" dirty="0"/>
              <a:t>2230mm/year</a:t>
            </a:r>
          </a:p>
          <a:p>
            <a:pPr lvl="1"/>
            <a:r>
              <a:rPr lang="en-US" dirty="0"/>
              <a:t>September	: Lowest</a:t>
            </a:r>
          </a:p>
          <a:p>
            <a:pPr lvl="1"/>
            <a:r>
              <a:rPr lang="en-US" dirty="0"/>
              <a:t>March 		: Highest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565714" y="1672392"/>
            <a:ext cx="4343400" cy="4724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 ranges: </a:t>
            </a:r>
            <a:r>
              <a:rPr lang="en-US" dirty="0"/>
              <a:t>From 1250mm to 2500mm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length</a:t>
            </a:r>
            <a:r>
              <a:rPr lang="en-US" dirty="0"/>
              <a:t>: 11h – 13h</a:t>
            </a:r>
          </a:p>
          <a:p>
            <a:pPr marL="0" indent="0">
              <a:buNone/>
            </a:pPr>
            <a:r>
              <a:rPr lang="en-US" dirty="0"/>
              <a:t>	- December	: Shortest</a:t>
            </a:r>
          </a:p>
          <a:p>
            <a:pPr marL="0" indent="0">
              <a:buNone/>
            </a:pPr>
            <a:r>
              <a:rPr lang="en-US" dirty="0"/>
              <a:t>	- June		: Longest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Monsoon climate:</a:t>
            </a:r>
          </a:p>
          <a:p>
            <a:r>
              <a:rPr lang="en-US" sz="2400" b="1" dirty="0"/>
              <a:t>Dry season</a:t>
            </a:r>
            <a:r>
              <a:rPr lang="en-US" sz="2400" dirty="0"/>
              <a:t>: November to April</a:t>
            </a:r>
          </a:p>
          <a:p>
            <a:r>
              <a:rPr lang="en-US" sz="2400" b="1" dirty="0"/>
              <a:t>Wet season</a:t>
            </a:r>
            <a:r>
              <a:rPr lang="en-US" sz="2400" dirty="0"/>
              <a:t>: May to October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166553" y="1507375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1F41606-BF34-4306-B0B9-27BB48379465}"/>
              </a:ext>
            </a:extLst>
          </p:cNvPr>
          <p:cNvSpPr txBox="1">
            <a:spLocks/>
          </p:cNvSpPr>
          <p:nvPr/>
        </p:nvSpPr>
        <p:spPr>
          <a:xfrm>
            <a:off x="562155" y="209850"/>
            <a:ext cx="10515600" cy="747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1. Cambodia Context: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46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F06E0B-2E7B-3FCB-5F14-D1E3F2FB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916" y="548125"/>
            <a:ext cx="7217417" cy="2824917"/>
          </a:xfrm>
          <a:prstGeom prst="rect">
            <a:avLst/>
          </a:prstGeom>
        </p:spPr>
      </p:pic>
      <p:pic>
        <p:nvPicPr>
          <p:cNvPr id="6" name="Picture 5" descr="A picture containing outdoor, building, grass, sidewalk&#10;&#10;Description automatically generated">
            <a:extLst>
              <a:ext uri="{FF2B5EF4-FFF2-40B4-BE49-F238E27FC236}">
                <a16:creationId xmlns:a16="http://schemas.microsoft.com/office/drawing/2014/main" id="{902CC73C-5DAB-4A58-A179-A9EBE1469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15516" r="5192" b="11446"/>
          <a:stretch>
            <a:fillRect/>
          </a:stretch>
        </p:blipFill>
        <p:spPr>
          <a:xfrm>
            <a:off x="837032" y="3508413"/>
            <a:ext cx="5399131" cy="3166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ADE05-08D8-4D95-BDF1-E7B3CDE6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56" y="3484958"/>
            <a:ext cx="4707711" cy="3189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F0AAB-AF64-4657-B213-4A37493CF991}"/>
              </a:ext>
            </a:extLst>
          </p:cNvPr>
          <p:cNvSpPr txBox="1"/>
          <p:nvPr/>
        </p:nvSpPr>
        <p:spPr>
          <a:xfrm>
            <a:off x="1595565" y="178793"/>
            <a:ext cx="928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BC3F2 population were used for salinity screening (NaCl: 150mM) </a:t>
            </a:r>
          </a:p>
        </p:txBody>
      </p:sp>
    </p:spTree>
    <p:extLst>
      <p:ext uri="{BB962C8B-B14F-4D97-AF65-F5344CB8AC3E}">
        <p14:creationId xmlns:p14="http://schemas.microsoft.com/office/powerpoint/2010/main" val="1007390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A6DB938-B052-42C5-9BFF-E56E9B922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026496"/>
              </p:ext>
            </p:extLst>
          </p:nvPr>
        </p:nvGraphicFramePr>
        <p:xfrm>
          <a:off x="1838189" y="244942"/>
          <a:ext cx="8206863" cy="3696129"/>
        </p:xfrm>
        <a:graphic>
          <a:graphicData uri="http://schemas.openxmlformats.org/drawingml/2006/table">
            <a:tbl>
              <a:tblPr/>
              <a:tblGrid>
                <a:gridCol w="700311">
                  <a:extLst>
                    <a:ext uri="{9D8B030D-6E8A-4147-A177-3AD203B41FA5}">
                      <a16:colId xmlns:a16="http://schemas.microsoft.com/office/drawing/2014/main" val="2320075211"/>
                    </a:ext>
                  </a:extLst>
                </a:gridCol>
                <a:gridCol w="1552675">
                  <a:extLst>
                    <a:ext uri="{9D8B030D-6E8A-4147-A177-3AD203B41FA5}">
                      <a16:colId xmlns:a16="http://schemas.microsoft.com/office/drawing/2014/main" val="3408914686"/>
                    </a:ext>
                  </a:extLst>
                </a:gridCol>
                <a:gridCol w="1277327">
                  <a:extLst>
                    <a:ext uri="{9D8B030D-6E8A-4147-A177-3AD203B41FA5}">
                      <a16:colId xmlns:a16="http://schemas.microsoft.com/office/drawing/2014/main" val="3518398476"/>
                    </a:ext>
                  </a:extLst>
                </a:gridCol>
                <a:gridCol w="1277328">
                  <a:extLst>
                    <a:ext uri="{9D8B030D-6E8A-4147-A177-3AD203B41FA5}">
                      <a16:colId xmlns:a16="http://schemas.microsoft.com/office/drawing/2014/main" val="2064310280"/>
                    </a:ext>
                  </a:extLst>
                </a:gridCol>
                <a:gridCol w="936184">
                  <a:extLst>
                    <a:ext uri="{9D8B030D-6E8A-4147-A177-3AD203B41FA5}">
                      <a16:colId xmlns:a16="http://schemas.microsoft.com/office/drawing/2014/main" val="1317719750"/>
                    </a:ext>
                  </a:extLst>
                </a:gridCol>
                <a:gridCol w="521946">
                  <a:extLst>
                    <a:ext uri="{9D8B030D-6E8A-4147-A177-3AD203B41FA5}">
                      <a16:colId xmlns:a16="http://schemas.microsoft.com/office/drawing/2014/main" val="1577177910"/>
                    </a:ext>
                  </a:extLst>
                </a:gridCol>
                <a:gridCol w="412294">
                  <a:extLst>
                    <a:ext uri="{9D8B030D-6E8A-4147-A177-3AD203B41FA5}">
                      <a16:colId xmlns:a16="http://schemas.microsoft.com/office/drawing/2014/main" val="1034861859"/>
                    </a:ext>
                  </a:extLst>
                </a:gridCol>
                <a:gridCol w="412294">
                  <a:extLst>
                    <a:ext uri="{9D8B030D-6E8A-4147-A177-3AD203B41FA5}">
                      <a16:colId xmlns:a16="http://schemas.microsoft.com/office/drawing/2014/main" val="913675946"/>
                    </a:ext>
                  </a:extLst>
                </a:gridCol>
                <a:gridCol w="1116504">
                  <a:extLst>
                    <a:ext uri="{9D8B030D-6E8A-4147-A177-3AD203B41FA5}">
                      <a16:colId xmlns:a16="http://schemas.microsoft.com/office/drawing/2014/main" val="2171993081"/>
                    </a:ext>
                  </a:extLst>
                </a:gridCol>
              </a:tblGrid>
              <a:tr h="327918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07" marR="89907" marT="44953" marB="44953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Designation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07" marR="89907" marT="44953" marB="44953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Before stress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Survival plants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DNA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RM3412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07" marR="89907" marT="44953" marB="44953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235633"/>
                  </a:ext>
                </a:extLst>
              </a:tr>
              <a:tr h="18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Plants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Plants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+/-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+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Missing(0)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966150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CIR04-42-3-4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107102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CIR04-42-3-6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74807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CIR04-42-3-8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183724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CIR04-42-3-10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647110"/>
                  </a:ext>
                </a:extLst>
              </a:tr>
              <a:tr h="700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CIR04-42-3-16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410751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CIR04-263-13-1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531769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CIR04-52-1-2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396422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CIR04-52-1-3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169784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CIR04-52-1-10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084279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CIR04-77-3-8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510103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CIR04-77-3-10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64558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CIR04-77-3-24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998789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CIR04-77-3-26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807036"/>
                  </a:ext>
                </a:extLst>
              </a:tr>
              <a:tr h="7134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CIR04-191-2-24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28360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CIR04-191-2-32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219754"/>
                  </a:ext>
                </a:extLst>
              </a:tr>
              <a:tr h="18377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CIR04-191-2-33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58907"/>
                  </a:ext>
                </a:extLst>
              </a:tr>
              <a:tr h="254209"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Total: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07" marR="89907" marT="44953" marB="44953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65" marR="9365" marT="93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28387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FDA3E2D-FDDB-F7D7-7A86-A6EF1F5B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34" y="4033076"/>
            <a:ext cx="6531599" cy="25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0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97DED-9437-4E64-8AA0-2195FD0E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02" y="572495"/>
            <a:ext cx="7857530" cy="574670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803F04-3D71-49D7-8220-833D74B66203}"/>
              </a:ext>
            </a:extLst>
          </p:cNvPr>
          <p:cNvCxnSpPr>
            <a:cxnSpLocks/>
          </p:cNvCxnSpPr>
          <p:nvPr/>
        </p:nvCxnSpPr>
        <p:spPr>
          <a:xfrm>
            <a:off x="2843917" y="3005594"/>
            <a:ext cx="413468" cy="4234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AA9C3D-37B4-4EA8-8556-CBE090CF01BA}"/>
              </a:ext>
            </a:extLst>
          </p:cNvPr>
          <p:cNvCxnSpPr>
            <a:cxnSpLocks/>
          </p:cNvCxnSpPr>
          <p:nvPr/>
        </p:nvCxnSpPr>
        <p:spPr>
          <a:xfrm flipH="1">
            <a:off x="8164666" y="3005593"/>
            <a:ext cx="213359" cy="361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AC31B5D-2E99-4E12-B436-ED8748086919}"/>
              </a:ext>
            </a:extLst>
          </p:cNvPr>
          <p:cNvSpPr txBox="1"/>
          <p:nvPr/>
        </p:nvSpPr>
        <p:spPr>
          <a:xfrm>
            <a:off x="8048707" y="2790910"/>
            <a:ext cx="806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MinionPro-Regular"/>
              </a:rPr>
              <a:t>Fragrance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DB4FA-80C7-4F03-8630-2854DD91651D}"/>
              </a:ext>
            </a:extLst>
          </p:cNvPr>
          <p:cNvSpPr txBox="1"/>
          <p:nvPr/>
        </p:nvSpPr>
        <p:spPr>
          <a:xfrm>
            <a:off x="2401295" y="2790909"/>
            <a:ext cx="1118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MinionPro-Regular"/>
              </a:rPr>
              <a:t>Non-Fragrance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0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54946-B6FF-48E5-A3CE-22B1EC8D3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464"/>
          <a:stretch/>
        </p:blipFill>
        <p:spPr>
          <a:xfrm>
            <a:off x="935148" y="301918"/>
            <a:ext cx="8557841" cy="1713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91288-9F92-435C-9247-8B1711EA4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3" t="38307" r="16119"/>
          <a:stretch/>
        </p:blipFill>
        <p:spPr>
          <a:xfrm>
            <a:off x="744089" y="2656432"/>
            <a:ext cx="5644144" cy="2417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EFEBC-03A2-4253-B3F4-12D7DE6AC1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85" y="2289337"/>
            <a:ext cx="4925746" cy="3839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777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7E7014-3861-441F-8808-2B04DD5F2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5" t="6452" r="649"/>
          <a:stretch/>
        </p:blipFill>
        <p:spPr>
          <a:xfrm>
            <a:off x="4407424" y="2319313"/>
            <a:ext cx="3603491" cy="2959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2594B5-BFB7-4335-8B75-C00C938D0730}"/>
              </a:ext>
            </a:extLst>
          </p:cNvPr>
          <p:cNvSpPr txBox="1"/>
          <p:nvPr/>
        </p:nvSpPr>
        <p:spPr>
          <a:xfrm>
            <a:off x="1627922" y="915415"/>
            <a:ext cx="914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Comic Sans MS" panose="030F0702030302020204" pitchFamily="66" charset="0"/>
              </a:rPr>
              <a:t>Marker Assisted Selection (MAS) on rice progenies using allele specific marker</a:t>
            </a:r>
            <a:endParaRPr kumimoji="1" lang="ja-JP" alt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3A0B38BE-21CD-102B-A78B-7C3CBAC91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4"/>
          <a:stretch>
            <a:fillRect/>
          </a:stretch>
        </p:blipFill>
        <p:spPr bwMode="auto">
          <a:xfrm>
            <a:off x="8206045" y="2319312"/>
            <a:ext cx="3100477" cy="29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F9EE2-02DD-0C71-F71E-7788C3C82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 b="29440"/>
          <a:stretch>
            <a:fillRect/>
          </a:stretch>
        </p:blipFill>
        <p:spPr>
          <a:xfrm>
            <a:off x="262689" y="2319313"/>
            <a:ext cx="3950031" cy="29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20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413185-87C3-1606-458B-13857E7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3367378"/>
            <a:ext cx="4627657" cy="3387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9FB9EB-DA4D-B359-02E7-6BC6A308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45825" cy="3784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E912BB-26B3-D556-08AF-D69420140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64" r="11896"/>
          <a:stretch/>
        </p:blipFill>
        <p:spPr>
          <a:xfrm>
            <a:off x="6151659" y="1471367"/>
            <a:ext cx="4821141" cy="52832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73132D-6697-2B60-2F9B-4737650BDA12}"/>
              </a:ext>
            </a:extLst>
          </p:cNvPr>
          <p:cNvSpPr txBox="1"/>
          <p:nvPr/>
        </p:nvSpPr>
        <p:spPr>
          <a:xfrm>
            <a:off x="5045825" y="206638"/>
            <a:ext cx="71461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kumimoji="1" lang="en-US" altLang="ja-JP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Current approaches of breeding </a:t>
            </a:r>
          </a:p>
          <a:p>
            <a:pPr algn="ctr">
              <a:spcBef>
                <a:spcPts val="1200"/>
              </a:spcBef>
            </a:pPr>
            <a:r>
              <a:rPr kumimoji="1" lang="en-US" altLang="ja-JP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Using Conventional method</a:t>
            </a:r>
            <a:endParaRPr kumimoji="1" lang="ja-JP" altLang="en-US" sz="32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4A988D-0DC2-47DE-A6A5-9F1D218FAA8D}"/>
              </a:ext>
            </a:extLst>
          </p:cNvPr>
          <p:cNvSpPr txBox="1">
            <a:spLocks/>
          </p:cNvSpPr>
          <p:nvPr/>
        </p:nvSpPr>
        <p:spPr>
          <a:xfrm>
            <a:off x="6632171" y="1801976"/>
            <a:ext cx="4523509" cy="747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80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62EF1-90EF-398B-445F-573D6761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/>
          <a:stretch/>
        </p:blipFill>
        <p:spPr bwMode="auto">
          <a:xfrm>
            <a:off x="8356184" y="1091738"/>
            <a:ext cx="3497763" cy="3169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10BD7-BC59-001D-FEF2-3C8EAA0EE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3735"/>
          <a:stretch/>
        </p:blipFill>
        <p:spPr bwMode="auto">
          <a:xfrm>
            <a:off x="7131115" y="4257705"/>
            <a:ext cx="3204376" cy="2646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578DA-1B8E-291A-A2EA-08719EA28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4" y="4257706"/>
            <a:ext cx="3467059" cy="2600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2E34D-0731-5EE4-196E-495E70D650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r="4831"/>
          <a:stretch/>
        </p:blipFill>
        <p:spPr bwMode="auto">
          <a:xfrm>
            <a:off x="4132161" y="4256463"/>
            <a:ext cx="2930666" cy="2639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4B61C-365F-2AFE-763C-E17CFC0B2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81" r="5058"/>
          <a:stretch/>
        </p:blipFill>
        <p:spPr>
          <a:xfrm>
            <a:off x="4242487" y="1091738"/>
            <a:ext cx="4102083" cy="3194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2AE78F-5119-7561-A3E8-F41D575630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r="3600"/>
          <a:stretch/>
        </p:blipFill>
        <p:spPr bwMode="auto">
          <a:xfrm>
            <a:off x="374072" y="1091739"/>
            <a:ext cx="3856800" cy="3194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EB40D8-8233-79A1-1A22-62C75E189F81}"/>
              </a:ext>
            </a:extLst>
          </p:cNvPr>
          <p:cNvSpPr txBox="1"/>
          <p:nvPr/>
        </p:nvSpPr>
        <p:spPr>
          <a:xfrm>
            <a:off x="1524001" y="13763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Multi-Location Trials and On-farm trials </a:t>
            </a:r>
          </a:p>
          <a:p>
            <a:pPr algn="ctr"/>
            <a:r>
              <a:rPr kumimoji="1"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of selected/promising lines  </a:t>
            </a:r>
            <a:endParaRPr kumimoji="1"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94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D4337C-4D3E-D0DA-3249-22B84E002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3735"/>
          <a:stretch/>
        </p:blipFill>
        <p:spPr bwMode="auto">
          <a:xfrm>
            <a:off x="8068270" y="2037821"/>
            <a:ext cx="3657617" cy="3020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245A7-28CA-78F2-8B58-3453ADECE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8" y="2037822"/>
            <a:ext cx="4027051" cy="3020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9882DF-0812-C5E5-D20E-4F7B6F8C1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r="4831"/>
          <a:stretch/>
        </p:blipFill>
        <p:spPr bwMode="auto">
          <a:xfrm>
            <a:off x="4622214" y="2037822"/>
            <a:ext cx="3353156" cy="3020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537350-6507-02FF-994C-8821B374EA99}"/>
              </a:ext>
            </a:extLst>
          </p:cNvPr>
          <p:cNvSpPr txBox="1"/>
          <p:nvPr/>
        </p:nvSpPr>
        <p:spPr>
          <a:xfrm>
            <a:off x="0" y="22063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333333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Farmer participatory in varietal selection </a:t>
            </a:r>
            <a:endParaRPr lang="ja-JP" altLang="en-US" sz="3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4F5FF-87B2-C08B-E689-E36AF18774B4}"/>
              </a:ext>
            </a:extLst>
          </p:cNvPr>
          <p:cNvSpPr txBox="1"/>
          <p:nvPr/>
        </p:nvSpPr>
        <p:spPr>
          <a:xfrm>
            <a:off x="0" y="527485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Calibri" panose="020F0502020204030204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Before nominating for release, the promising lines were tested on farmers’ field at least 35 sites for two seasons. </a:t>
            </a:r>
            <a:endParaRPr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90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568958" y="62337"/>
            <a:ext cx="7540388" cy="844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3. Current Breeding Pipeline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49038" y="1361871"/>
            <a:ext cx="2097440" cy="87697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atin typeface="Comic Sans MS" panose="030F0702030302020204" pitchFamily="66" charset="0"/>
              </a:rPr>
              <a:t>Collection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09595" y="1384527"/>
            <a:ext cx="2097440" cy="8769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atin typeface="Comic Sans MS" panose="030F0702030302020204" pitchFamily="66" charset="0"/>
              </a:rPr>
              <a:t>Conservation</a:t>
            </a:r>
          </a:p>
          <a:p>
            <a:pPr algn="ctr">
              <a:defRPr/>
            </a:pPr>
            <a:r>
              <a:rPr lang="en-US" dirty="0">
                <a:latin typeface="Comic Sans MS" panose="030F0702030302020204" pitchFamily="66" charset="0"/>
              </a:rPr>
              <a:t>(Field/GB)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09595" y="2728215"/>
            <a:ext cx="2097440" cy="89355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Evaluation &amp; Documentation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25284" y="4056868"/>
            <a:ext cx="1904998" cy="80737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Breeder, NARES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49734" y="5487050"/>
            <a:ext cx="2057400" cy="90221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On-farm adaptive trial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91130" y="2664536"/>
            <a:ext cx="1904999" cy="89355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Hybridization</a:t>
            </a:r>
          </a:p>
          <a:p>
            <a:pPr algn="ctr">
              <a:defRPr/>
            </a:pPr>
            <a:r>
              <a:rPr lang="en-US" dirty="0">
                <a:latin typeface="Comic Sans MS" panose="030F0702030302020204" pitchFamily="66" charset="0"/>
              </a:rPr>
              <a:t>(Crossing)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49734" y="4071402"/>
            <a:ext cx="2057400" cy="8312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Multi-location Trial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15599" y="4099175"/>
            <a:ext cx="2191436" cy="80349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Performance screening </a:t>
            </a:r>
          </a:p>
        </p:txBody>
      </p:sp>
      <p:sp>
        <p:nvSpPr>
          <p:cNvPr id="12" name="Oval 11"/>
          <p:cNvSpPr/>
          <p:nvPr/>
        </p:nvSpPr>
        <p:spPr>
          <a:xfrm>
            <a:off x="4744970" y="5602098"/>
            <a:ext cx="946088" cy="77358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VRC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78214" y="5498702"/>
            <a:ext cx="1817915" cy="8769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Seed Production</a:t>
            </a:r>
          </a:p>
        </p:txBody>
      </p:sp>
      <p:sp>
        <p:nvSpPr>
          <p:cNvPr id="20" name="Right Arrow 19"/>
          <p:cNvSpPr/>
          <p:nvPr/>
        </p:nvSpPr>
        <p:spPr>
          <a:xfrm rot="5400000">
            <a:off x="5790173" y="2339518"/>
            <a:ext cx="326813" cy="2848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4192654" y="4330735"/>
            <a:ext cx="644494" cy="3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23" name="Right Arrow 22"/>
          <p:cNvSpPr/>
          <p:nvPr/>
        </p:nvSpPr>
        <p:spPr>
          <a:xfrm>
            <a:off x="7419124" y="2992428"/>
            <a:ext cx="690222" cy="3651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24" name="Right Arrow 23"/>
          <p:cNvSpPr/>
          <p:nvPr/>
        </p:nvSpPr>
        <p:spPr>
          <a:xfrm rot="1337566">
            <a:off x="3372445" y="2182804"/>
            <a:ext cx="1596666" cy="3877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174737" y="5827147"/>
            <a:ext cx="528292" cy="3715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27" name="Right Arrow 26"/>
          <p:cNvSpPr/>
          <p:nvPr/>
        </p:nvSpPr>
        <p:spPr>
          <a:xfrm rot="16200000">
            <a:off x="9302338" y="3579154"/>
            <a:ext cx="412998" cy="4067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28" name="Right Arrow 27"/>
          <p:cNvSpPr/>
          <p:nvPr/>
        </p:nvSpPr>
        <p:spPr>
          <a:xfrm rot="10800000">
            <a:off x="7442101" y="4289913"/>
            <a:ext cx="1003630" cy="3555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29" name="Right Arrow 28"/>
          <p:cNvSpPr/>
          <p:nvPr/>
        </p:nvSpPr>
        <p:spPr>
          <a:xfrm>
            <a:off x="3422776" y="1579316"/>
            <a:ext cx="1322194" cy="3920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6200000">
            <a:off x="5834915" y="5757870"/>
            <a:ext cx="374145" cy="512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31" name="Down Arrow 30"/>
          <p:cNvSpPr/>
          <p:nvPr/>
        </p:nvSpPr>
        <p:spPr>
          <a:xfrm>
            <a:off x="6115958" y="3682986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33" name="Right Arrow 32"/>
          <p:cNvSpPr/>
          <p:nvPr/>
        </p:nvSpPr>
        <p:spPr>
          <a:xfrm rot="8773151">
            <a:off x="7349330" y="3593572"/>
            <a:ext cx="1208378" cy="3779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73605B2-CC18-4B9B-954C-D8B2369006A9}"/>
              </a:ext>
            </a:extLst>
          </p:cNvPr>
          <p:cNvSpPr/>
          <p:nvPr/>
        </p:nvSpPr>
        <p:spPr>
          <a:xfrm rot="10800000">
            <a:off x="6336587" y="2318533"/>
            <a:ext cx="304800" cy="32681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12">
            <a:extLst>
              <a:ext uri="{FF2B5EF4-FFF2-40B4-BE49-F238E27FC236}">
                <a16:creationId xmlns:a16="http://schemas.microsoft.com/office/drawing/2014/main" id="{588AFFDF-077A-4782-8E90-3DE86EC738E8}"/>
              </a:ext>
            </a:extLst>
          </p:cNvPr>
          <p:cNvSpPr/>
          <p:nvPr/>
        </p:nvSpPr>
        <p:spPr>
          <a:xfrm>
            <a:off x="6336587" y="5498702"/>
            <a:ext cx="1600200" cy="8769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Comic Sans MS" panose="030F0702030302020204" pitchFamily="66" charset="0"/>
              </a:rPr>
              <a:t>Release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DE95E-7A1B-42CB-9AB4-83F1DF0C78B9}"/>
              </a:ext>
            </a:extLst>
          </p:cNvPr>
          <p:cNvSpPr txBox="1"/>
          <p:nvPr/>
        </p:nvSpPr>
        <p:spPr>
          <a:xfrm>
            <a:off x="8678214" y="701387"/>
            <a:ext cx="277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It takes 6-10 years to release one variety </a:t>
            </a:r>
            <a:endParaRPr kumimoji="1" lang="ja-JP" altLang="en-US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Right Arrow 21">
            <a:extLst>
              <a:ext uri="{FF2B5EF4-FFF2-40B4-BE49-F238E27FC236}">
                <a16:creationId xmlns:a16="http://schemas.microsoft.com/office/drawing/2014/main" id="{06BF66EA-D1C5-40DE-B564-D6348F78CA34}"/>
              </a:ext>
            </a:extLst>
          </p:cNvPr>
          <p:cNvSpPr/>
          <p:nvPr/>
        </p:nvSpPr>
        <p:spPr>
          <a:xfrm rot="5400000">
            <a:off x="2836279" y="4994454"/>
            <a:ext cx="484311" cy="3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0" name="Right Arrow 25">
            <a:extLst>
              <a:ext uri="{FF2B5EF4-FFF2-40B4-BE49-F238E27FC236}">
                <a16:creationId xmlns:a16="http://schemas.microsoft.com/office/drawing/2014/main" id="{E38E5E5D-F601-4349-9CF5-9501A7F0E3F9}"/>
              </a:ext>
            </a:extLst>
          </p:cNvPr>
          <p:cNvSpPr/>
          <p:nvPr/>
        </p:nvSpPr>
        <p:spPr>
          <a:xfrm>
            <a:off x="8022945" y="5816150"/>
            <a:ext cx="528292" cy="3555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E37E6B-CC20-48AF-AC20-F5B727BB3B43}"/>
              </a:ext>
            </a:extLst>
          </p:cNvPr>
          <p:cNvSpPr txBox="1"/>
          <p:nvPr/>
        </p:nvSpPr>
        <p:spPr>
          <a:xfrm>
            <a:off x="9508837" y="6550223"/>
            <a:ext cx="243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Source: Dr. Ouk Makara</a:t>
            </a:r>
            <a:endParaRPr kumimoji="1" lang="ja-JP" altLang="en-US" sz="1400" dirty="0"/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94F0208-8D71-4AD2-9F73-93BD29B35FAB}"/>
              </a:ext>
            </a:extLst>
          </p:cNvPr>
          <p:cNvSpPr/>
          <p:nvPr/>
        </p:nvSpPr>
        <p:spPr>
          <a:xfrm>
            <a:off x="2027193" y="2725227"/>
            <a:ext cx="2097440" cy="87697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Pure line selection</a:t>
            </a:r>
          </a:p>
        </p:txBody>
      </p:sp>
      <p:sp>
        <p:nvSpPr>
          <p:cNvPr id="35" name="Down Arrow 30">
            <a:extLst>
              <a:ext uri="{FF2B5EF4-FFF2-40B4-BE49-F238E27FC236}">
                <a16:creationId xmlns:a16="http://schemas.microsoft.com/office/drawing/2014/main" id="{5CEBAD0D-E764-4CB9-9D6C-A98BD8926E50}"/>
              </a:ext>
            </a:extLst>
          </p:cNvPr>
          <p:cNvSpPr/>
          <p:nvPr/>
        </p:nvSpPr>
        <p:spPr>
          <a:xfrm>
            <a:off x="2923513" y="2302944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36" name="Down Arrow 30">
            <a:extLst>
              <a:ext uri="{FF2B5EF4-FFF2-40B4-BE49-F238E27FC236}">
                <a16:creationId xmlns:a16="http://schemas.microsoft.com/office/drawing/2014/main" id="{C4973523-540B-40E5-AB46-E7A58AC4A2AC}"/>
              </a:ext>
            </a:extLst>
          </p:cNvPr>
          <p:cNvSpPr/>
          <p:nvPr/>
        </p:nvSpPr>
        <p:spPr>
          <a:xfrm>
            <a:off x="2969679" y="3665986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5210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D54F-7620-441F-9D4C-F53C27D0F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4914"/>
            <a:ext cx="10822069" cy="4738861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Total generation per year: two cycle/year for short maturity and one cycle/year for photoperiod sensitive population.</a:t>
            </a:r>
          </a:p>
          <a:p>
            <a:pPr algn="just"/>
            <a:r>
              <a:rPr lang="en-US" dirty="0"/>
              <a:t>Key bottlenecks :</a:t>
            </a:r>
          </a:p>
          <a:p>
            <a:pPr marL="514350" indent="-514350" algn="just"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Generation advance: </a:t>
            </a:r>
            <a:r>
              <a:rPr lang="en-US" dirty="0"/>
              <a:t>Growing only one or two generations per year in the field makes the pipeline slow.</a:t>
            </a:r>
          </a:p>
          <a:p>
            <a:pPr marL="514350" indent="-514350" algn="just"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Phenotyping: </a:t>
            </a:r>
            <a:r>
              <a:rPr lang="en-US" dirty="0"/>
              <a:t>Evaluating complex traits—such as drought tolerance, submergence resilience, Yield and grain quality—at a single research station often fails to account for environmental variability across different ecosystems. Consequently, robust multi-location trials are essential, though they require significant resource allocation.</a:t>
            </a:r>
          </a:p>
        </p:txBody>
      </p:sp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E3A3F145-7E7A-42D8-9DFB-7E4AE50D6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35" y="124848"/>
            <a:ext cx="10515600" cy="1325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Current Breeding Pipeline (cont.) </a:t>
            </a:r>
          </a:p>
        </p:txBody>
      </p:sp>
    </p:spTree>
    <p:extLst>
      <p:ext uri="{BB962C8B-B14F-4D97-AF65-F5344CB8AC3E}">
        <p14:creationId xmlns:p14="http://schemas.microsoft.com/office/powerpoint/2010/main" val="406168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DECD58-6CBF-4A2D-A6E6-88B538C21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32124"/>
              </p:ext>
            </p:extLst>
          </p:nvPr>
        </p:nvGraphicFramePr>
        <p:xfrm>
          <a:off x="793726" y="771343"/>
          <a:ext cx="5302274" cy="5787723"/>
        </p:xfrm>
        <a:graphic>
          <a:graphicData uri="http://schemas.openxmlformats.org/drawingml/2006/table">
            <a:tbl>
              <a:tblPr/>
              <a:tblGrid>
                <a:gridCol w="1711189">
                  <a:extLst>
                    <a:ext uri="{9D8B030D-6E8A-4147-A177-3AD203B41FA5}">
                      <a16:colId xmlns:a16="http://schemas.microsoft.com/office/drawing/2014/main" val="547300652"/>
                    </a:ext>
                  </a:extLst>
                </a:gridCol>
                <a:gridCol w="1879896">
                  <a:extLst>
                    <a:ext uri="{9D8B030D-6E8A-4147-A177-3AD203B41FA5}">
                      <a16:colId xmlns:a16="http://schemas.microsoft.com/office/drawing/2014/main" val="3070621567"/>
                    </a:ext>
                  </a:extLst>
                </a:gridCol>
                <a:gridCol w="1711189">
                  <a:extLst>
                    <a:ext uri="{9D8B030D-6E8A-4147-A177-3AD203B41FA5}">
                      <a16:colId xmlns:a16="http://schemas.microsoft.com/office/drawing/2014/main" val="3497928348"/>
                    </a:ext>
                  </a:extLst>
                </a:gridCol>
              </a:tblGrid>
              <a:tr h="304617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Crop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Planting area</a:t>
                      </a:r>
                      <a:r>
                        <a:rPr lang="km-K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Khmer OS Battambang" panose="02000500000000020004" pitchFamily="2" charset="0"/>
                        </a:rPr>
                        <a:t> 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km-K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Khmer OS Battambang" panose="02000500000000020004" pitchFamily="2" charset="0"/>
                        </a:rPr>
                        <a:t>)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Percentage(%)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181693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Rice</a:t>
                      </a:r>
                      <a:endParaRPr lang="km-KH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3,856,326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77.13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656730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Cassava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773,150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15.46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561773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Maize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197,361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3.95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27997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Vegetable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76,153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94152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Sugarcane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16,528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95669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 corn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16,149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055136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Mung bean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15,488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456353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Soybean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11,436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275579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Sesame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8,426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276525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5,829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303228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Tobacco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4,482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732324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Peanut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4,455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280905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Sweet potato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4,330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588921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Lotus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3,490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015962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Chilli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1,307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204267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Jute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79804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crops</a:t>
                      </a:r>
                      <a:endParaRPr lang="km-K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4,835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051604"/>
                  </a:ext>
                </a:extLst>
              </a:tr>
              <a:tr h="3046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km-KH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hmer OS Battambang" panose="02000500000000020004" pitchFamily="2" charset="0"/>
                      </a:endParaRP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4,999,808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6929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A92B800-DCEA-48A7-A838-4F83C2AE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74" y="757342"/>
            <a:ext cx="2667000" cy="171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E48D8-778D-45AC-9345-FEA4BD4E0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38" y="2487103"/>
            <a:ext cx="2133600" cy="2224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92AA09-BE26-44DE-B42C-04E1E7264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70" y="4611369"/>
            <a:ext cx="2538791" cy="1684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7D86F-3FA2-44EF-ABCD-52937283E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16" y="762901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D4AF5-F957-4CF5-82CB-C17C05D86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837" y="2462619"/>
            <a:ext cx="2864999" cy="2148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BA4FB9-F92E-4F5D-897E-29A99D663142}"/>
              </a:ext>
            </a:extLst>
          </p:cNvPr>
          <p:cNvSpPr txBox="1"/>
          <p:nvPr/>
        </p:nvSpPr>
        <p:spPr>
          <a:xfrm>
            <a:off x="8629650" y="6401840"/>
            <a:ext cx="237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MAFF, 2025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07E36A-FDB4-4A99-BD57-FC427895F828}"/>
              </a:ext>
            </a:extLst>
          </p:cNvPr>
          <p:cNvSpPr/>
          <p:nvPr/>
        </p:nvSpPr>
        <p:spPr>
          <a:xfrm>
            <a:off x="0" y="8274"/>
            <a:ext cx="12192000" cy="787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Times" panose="02020603050405020304" pitchFamily="18" charset="0"/>
              </a:rPr>
              <a:t>Crop production status in Cambodia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1DCD0-88AA-4501-951F-1965BB3C51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60" y="4408997"/>
            <a:ext cx="2865000" cy="18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69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E3A0-7ABF-4227-953B-69757A33B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589"/>
            <a:ext cx="10515600" cy="1325563"/>
          </a:xfrm>
        </p:spPr>
        <p:txBody>
          <a:bodyPr>
            <a:normAutofit/>
          </a:bodyPr>
          <a:lstStyle/>
          <a:p>
            <a:r>
              <a:rPr lang="en-CA" sz="2800" b="1" kern="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Accelerated Breeding (Perspective)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A24D2-F82B-462D-8CE7-39D4AB3F3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75" y="1357866"/>
            <a:ext cx="11529561" cy="5096330"/>
          </a:xfrm>
        </p:spPr>
        <p:txBody>
          <a:bodyPr>
            <a:normAutofit/>
          </a:bodyPr>
          <a:lstStyle/>
          <a:p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Increased genetic gain: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Aiming for a </a:t>
            </a:r>
            <a:r>
              <a:rPr lang="en-US" altLang="en-US" dirty="0"/>
              <a:t>2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% to 5% more productive than the last.</a:t>
            </a:r>
          </a:p>
          <a:p>
            <a:pPr marL="0" indent="0">
              <a:buNone/>
            </a:pPr>
            <a:endParaRPr kumimoji="0" lang="en-US" altLang="en-US" sz="1200" i="0" u="none" strike="noStrike" cap="none" normalizeH="0" baseline="0" dirty="0">
              <a:ln>
                <a:noFill/>
              </a:ln>
              <a:effectLst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</a:rPr>
              <a:t>Why it is importance ? </a:t>
            </a:r>
          </a:p>
          <a:p>
            <a:pPr marL="0" indent="0">
              <a:buNone/>
            </a:pPr>
            <a:endParaRPr lang="en-US" altLang="en-US" sz="1200" dirty="0">
              <a:solidFill>
                <a:srgbClr val="FF0000"/>
              </a:solidFill>
            </a:endParaRPr>
          </a:p>
          <a:p>
            <a:r>
              <a:rPr lang="en-US" b="1" dirty="0"/>
              <a:t>Climate Resilience: </a:t>
            </a:r>
            <a:r>
              <a:rPr lang="en-US" dirty="0"/>
              <a:t>This is critical for Cambodia’s rainfed lowlands, where a farmer might face a </a:t>
            </a:r>
            <a:r>
              <a:rPr lang="en-US" b="1" dirty="0"/>
              <a:t>Heat stress </a:t>
            </a:r>
            <a:r>
              <a:rPr lang="en-US" dirty="0"/>
              <a:t>in dry season, </a:t>
            </a:r>
            <a:r>
              <a:rPr lang="en-US" b="1" dirty="0"/>
              <a:t>flood</a:t>
            </a:r>
            <a:r>
              <a:rPr lang="en-US" dirty="0"/>
              <a:t> in the early season and a </a:t>
            </a:r>
            <a:r>
              <a:rPr lang="en-US" b="1" dirty="0"/>
              <a:t>drought</a:t>
            </a:r>
            <a:r>
              <a:rPr lang="en-US" dirty="0"/>
              <a:t> in the late season.</a:t>
            </a:r>
          </a:p>
          <a:p>
            <a:r>
              <a:rPr lang="en-US" dirty="0"/>
              <a:t>New pest outbreaks happen very fast while conventional breeding take long time to solve. </a:t>
            </a:r>
          </a:p>
          <a:p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Food security and productivity: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Ensure yield stability and </a:t>
            </a:r>
            <a:r>
              <a:rPr lang="en-US" dirty="0"/>
              <a:t>prevents price spikes in local markets. </a:t>
            </a:r>
            <a:endParaRPr kumimoji="0" lang="en-US" altLang="en-US" i="0" u="none" strike="noStrike" cap="none" normalizeH="0" baseline="0" dirty="0">
              <a:ln>
                <a:noFill/>
              </a:ln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083308-A347-46F5-8E2B-7FAF9270DD09}"/>
              </a:ext>
            </a:extLst>
          </p:cNvPr>
          <p:cNvSpPr txBox="1"/>
          <p:nvPr/>
        </p:nvSpPr>
        <p:spPr>
          <a:xfrm>
            <a:off x="484495" y="782500"/>
            <a:ext cx="11539182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Technologies in Use</a:t>
            </a:r>
          </a:p>
          <a:p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Indicate level of adoption: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Speed Breeding – climate control: </a:t>
            </a: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Low (Only short-day treatment)  </a:t>
            </a:r>
            <a:endParaRPr lang="en-US" sz="3200" kern="100" dirty="0">
              <a:solidFill>
                <a:srgbClr val="FF0000"/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Doubled Haploids (DH): </a:t>
            </a: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3200" kern="100" dirty="0">
              <a:solidFill>
                <a:srgbClr val="FF0000"/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Marker-Assisted Selection (MAS): </a:t>
            </a: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Yes ( Some specific alleles) </a:t>
            </a:r>
            <a:endParaRPr lang="en-US" sz="3200" kern="100" dirty="0">
              <a:solidFill>
                <a:srgbClr val="FF0000"/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Genomic Selection (GS): </a:t>
            </a: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Digital phenotyping: </a:t>
            </a:r>
            <a:r>
              <a:rPr lang="en-CA" sz="3200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Yes (Imaging, S21) </a:t>
            </a:r>
            <a:endParaRPr lang="en-US" sz="3200" kern="100" dirty="0">
              <a:solidFill>
                <a:srgbClr val="FF0000"/>
              </a:solidFill>
              <a:effectLst/>
              <a:ea typeface="Aptos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91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B85A1-E166-4FAD-9DC3-CC9679EC2B2D}"/>
              </a:ext>
            </a:extLst>
          </p:cNvPr>
          <p:cNvSpPr txBox="1"/>
          <p:nvPr/>
        </p:nvSpPr>
        <p:spPr>
          <a:xfrm>
            <a:off x="705868" y="674400"/>
            <a:ext cx="1125639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6. Infrastructure and Capacity</a:t>
            </a:r>
          </a:p>
          <a:p>
            <a:endParaRPr lang="en-CA" sz="1400" b="1" kern="0" dirty="0">
              <a:solidFill>
                <a:schemeClr val="accent5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200" b="1" kern="0" dirty="0">
                <a:solidFill>
                  <a:srgbClr val="FF0000"/>
                </a:solidFill>
                <a:ea typeface="Aptos"/>
                <a:cs typeface="Times New Roman" panose="02020603050405020304" pitchFamily="18" charset="0"/>
              </a:rPr>
              <a:t>Facility </a:t>
            </a:r>
            <a:endParaRPr lang="en-US" sz="3200" kern="100" dirty="0">
              <a:solidFill>
                <a:srgbClr val="FF0000"/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Labs: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Biotechnology lab, grain quality and tissue culture lab.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ield facilities: </a:t>
            </a:r>
            <a:r>
              <a:rPr lang="en-CA" sz="3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xperimental field equips with basic irrigation system.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growth chambers: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growth chamber.  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en-CA" sz="32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Skilled human resources</a:t>
            </a:r>
            <a:endParaRPr lang="en-US" sz="3200" b="1" kern="100" dirty="0">
              <a:solidFill>
                <a:srgbClr val="FF0000"/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Staffs: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Government and contracted staff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Universities: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university involved in </a:t>
            </a:r>
            <a:r>
              <a:rPr lang="en-CA" sz="3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reeding program .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 storage infrastructure, systems and tools: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Excel worksheet.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50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4C2412-8768-4120-9E48-6060D1278794}"/>
              </a:ext>
            </a:extLst>
          </p:cNvPr>
          <p:cNvSpPr txBox="1"/>
          <p:nvPr/>
        </p:nvSpPr>
        <p:spPr>
          <a:xfrm>
            <a:off x="928948" y="903100"/>
            <a:ext cx="10251670" cy="420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8. Opportunities</a:t>
            </a:r>
            <a:endParaRPr lang="en-US" sz="32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Government support: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Royal Government of Cambodia project (RGC). 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Development partner: </a:t>
            </a: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CAVAC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IRRI, AFACI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Climate-smart agriculture demand: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climate resilience varieties and grain quality. 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66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243E08-C7ED-4EED-A17E-C26BDDD2F797}"/>
              </a:ext>
            </a:extLst>
          </p:cNvPr>
          <p:cNvSpPr txBox="1"/>
          <p:nvPr/>
        </p:nvSpPr>
        <p:spPr>
          <a:xfrm>
            <a:off x="453864" y="720840"/>
            <a:ext cx="1121703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9. Challenges</a:t>
            </a:r>
            <a:endParaRPr lang="km-KH" sz="3200" b="1" kern="0" dirty="0">
              <a:solidFill>
                <a:schemeClr val="accent5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Funding limitations: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RGC have provide just basic research that may not cover all the process of breeding program.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Infrastructure gaps: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Old infrastructure need renovation and improvement. 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FF0000"/>
                </a:solidFill>
                <a:ea typeface="Aptos"/>
                <a:cs typeface="Times New Roman" panose="02020603050405020304" pitchFamily="18" charset="0"/>
              </a:rPr>
              <a:t>Pest and insect: </a:t>
            </a:r>
            <a:r>
              <a:rPr lang="en-CA" sz="3200" kern="0" dirty="0">
                <a:ea typeface="Aptos"/>
                <a:cs typeface="Times New Roman" panose="02020603050405020304" pitchFamily="18" charset="0"/>
              </a:rPr>
              <a:t>Birds, BPH, BLB, Blast.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Human resources/Capacity limitations: </a:t>
            </a:r>
            <a:r>
              <a:rPr lang="en-CA" sz="3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limitation of human resource on modern breeding method. </a:t>
            </a:r>
            <a:endParaRPr lang="en-US" sz="3200" kern="100" dirty="0">
              <a:effectLst/>
              <a:ea typeface="Aptos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7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F3B8802A-3248-4790-A20C-37A5BE368934}"/>
              </a:ext>
            </a:extLst>
          </p:cNvPr>
          <p:cNvSpPr txBox="1">
            <a:spLocks/>
          </p:cNvSpPr>
          <p:nvPr/>
        </p:nvSpPr>
        <p:spPr>
          <a:xfrm>
            <a:off x="4160725" y="671556"/>
            <a:ext cx="4805672" cy="543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200" b="1" kern="0" dirty="0">
                <a:solidFill>
                  <a:srgbClr val="FF0000">
                    <a:alpha val="98000"/>
                  </a:srgbClr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Varieties release system </a:t>
            </a:r>
            <a:endParaRPr lang="en-US" sz="3200" kern="100" dirty="0">
              <a:solidFill>
                <a:srgbClr val="FF0000">
                  <a:alpha val="98000"/>
                </a:srgbClr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ea typeface="Aptos"/>
              <a:cs typeface="DaunPenh" panose="01010101010101010101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70D0F3-522A-47C3-8CC5-F2D870DD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543"/>
            <a:ext cx="6837528" cy="63801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CA" sz="2800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10. Policy and Regulatory Environment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DaunPenh" panose="01010101010101010101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C43AF-6E8A-9F82-5609-CC5A1F3CB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03" y="1224938"/>
            <a:ext cx="10089913" cy="52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21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BEF110-6305-04C5-75B6-ECE78440B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3690" r="2177" b="11785"/>
          <a:stretch/>
        </p:blipFill>
        <p:spPr>
          <a:xfrm>
            <a:off x="2787423" y="1182643"/>
            <a:ext cx="7025368" cy="4904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12F6C-1192-096B-4751-75D39D5BC783}"/>
              </a:ext>
            </a:extLst>
          </p:cNvPr>
          <p:cNvSpPr txBox="1"/>
          <p:nvPr/>
        </p:nvSpPr>
        <p:spPr>
          <a:xfrm>
            <a:off x="180210" y="388012"/>
            <a:ext cx="11945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/>
              <a:t>Rice seed production, certification and distribution in Cambodia</a:t>
            </a:r>
            <a:endParaRPr lang="ja-JP" altLang="en-US" sz="3200" b="1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C86B30E2-484F-5203-AE4B-1B056096F257}"/>
              </a:ext>
            </a:extLst>
          </p:cNvPr>
          <p:cNvSpPr/>
          <p:nvPr/>
        </p:nvSpPr>
        <p:spPr>
          <a:xfrm>
            <a:off x="5304064" y="2155372"/>
            <a:ext cx="571500" cy="167367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BCA3A-4D37-FBB9-8E56-AF406DF561B0}"/>
              </a:ext>
            </a:extLst>
          </p:cNvPr>
          <p:cNvSpPr txBox="1"/>
          <p:nvPr/>
        </p:nvSpPr>
        <p:spPr>
          <a:xfrm>
            <a:off x="1524001" y="2761378"/>
            <a:ext cx="419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/>
              <a:t>Produce by CARDI </a:t>
            </a:r>
            <a:endParaRPr lang="ja-JP" altLang="en-US" sz="2400" b="1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2FFD3F9A-2C57-2CC0-DA29-C2783B38C9B4}"/>
              </a:ext>
            </a:extLst>
          </p:cNvPr>
          <p:cNvSpPr/>
          <p:nvPr/>
        </p:nvSpPr>
        <p:spPr>
          <a:xfrm>
            <a:off x="5304064" y="4211534"/>
            <a:ext cx="571500" cy="167367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72E57-A67C-34FF-928B-7959BE57FA67}"/>
              </a:ext>
            </a:extLst>
          </p:cNvPr>
          <p:cNvSpPr txBox="1"/>
          <p:nvPr/>
        </p:nvSpPr>
        <p:spPr>
          <a:xfrm>
            <a:off x="1366837" y="4739749"/>
            <a:ext cx="3972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/>
              <a:t>GDA, Private company,  Farmers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5190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CDDF7-096A-E37D-2223-A9E79889C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772" y="1214046"/>
            <a:ext cx="11147366" cy="5083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Well integrated and connected with mechanism with five key players, namely </a:t>
            </a:r>
            <a:r>
              <a:rPr kumimoji="1" lang="en-US" altLang="ja-JP" dirty="0">
                <a:solidFill>
                  <a:srgbClr val="7030A0"/>
                </a:solidFill>
              </a:rPr>
              <a:t>researchers</a:t>
            </a:r>
            <a:r>
              <a:rPr kumimoji="1" lang="en-US" altLang="ja-JP" dirty="0"/>
              <a:t>, </a:t>
            </a:r>
            <a:r>
              <a:rPr kumimoji="1" lang="en-US" altLang="ja-JP" dirty="0">
                <a:solidFill>
                  <a:srgbClr val="7030A0"/>
                </a:solidFill>
              </a:rPr>
              <a:t>producers</a:t>
            </a:r>
            <a:r>
              <a:rPr kumimoji="1" lang="en-US" altLang="ja-JP" dirty="0"/>
              <a:t>, </a:t>
            </a:r>
            <a:r>
              <a:rPr kumimoji="1" lang="en-US" altLang="ja-JP" dirty="0">
                <a:solidFill>
                  <a:srgbClr val="7030A0"/>
                </a:solidFill>
              </a:rPr>
              <a:t>traders</a:t>
            </a:r>
            <a:r>
              <a:rPr kumimoji="1" lang="en-US" altLang="ja-JP" dirty="0"/>
              <a:t>, </a:t>
            </a:r>
            <a:r>
              <a:rPr kumimoji="1" lang="en-US" altLang="ja-JP" dirty="0">
                <a:solidFill>
                  <a:srgbClr val="7030A0"/>
                </a:solidFill>
              </a:rPr>
              <a:t>inspectors</a:t>
            </a:r>
            <a:r>
              <a:rPr kumimoji="1" lang="en-US" altLang="ja-JP" dirty="0"/>
              <a:t> and </a:t>
            </a:r>
            <a:r>
              <a:rPr kumimoji="1" lang="en-US" altLang="ja-JP" dirty="0">
                <a:solidFill>
                  <a:srgbClr val="7030A0"/>
                </a:solidFill>
              </a:rPr>
              <a:t>users</a:t>
            </a:r>
            <a:r>
              <a:rPr kumimoji="1" lang="en-US" altLang="ja-JP" dirty="0"/>
              <a:t>. </a:t>
            </a:r>
          </a:p>
          <a:p>
            <a:pPr marL="514350" indent="-514350"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Management of seed sector: </a:t>
            </a:r>
            <a:r>
              <a:rPr lang="en-US" altLang="ja-JP" dirty="0"/>
              <a:t>established Seed Management Unit (SMU). National Seed Council (NSC). </a:t>
            </a:r>
          </a:p>
          <a:p>
            <a:pPr marL="514350" indent="-514350">
              <a:buAutoNum type="arabicPeriod"/>
            </a:pPr>
            <a:r>
              <a:rPr kumimoji="1" lang="en-US" altLang="ja-JP" dirty="0">
                <a:solidFill>
                  <a:srgbClr val="FF0000"/>
                </a:solidFill>
              </a:rPr>
              <a:t>Variety Development: </a:t>
            </a:r>
            <a:r>
              <a:rPr lang="en-US" altLang="ja-JP" dirty="0"/>
              <a:t>National </a:t>
            </a:r>
            <a:r>
              <a:rPr lang="en-US" altLang="ja-JP" dirty="0" err="1"/>
              <a:t>Genebank</a:t>
            </a:r>
            <a:r>
              <a:rPr lang="en-US" altLang="ja-JP" dirty="0"/>
              <a:t>,</a:t>
            </a:r>
            <a:r>
              <a:rPr lang="km-KH" altLang="ja-JP" dirty="0"/>
              <a:t> </a:t>
            </a:r>
            <a:r>
              <a:rPr lang="en-US" altLang="ja-JP" dirty="0"/>
              <a:t>CARDI,</a:t>
            </a:r>
            <a:r>
              <a:rPr lang="km-KH" altLang="ja-JP" dirty="0"/>
              <a:t> </a:t>
            </a:r>
            <a:r>
              <a:rPr lang="en-US" altLang="ja-JP" dirty="0"/>
              <a:t> Private Company. </a:t>
            </a:r>
          </a:p>
          <a:p>
            <a:pPr marL="514350" indent="-514350"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Variety Testing and registration: </a:t>
            </a:r>
            <a:r>
              <a:rPr lang="en-US" altLang="ja-JP" dirty="0"/>
              <a:t>National Variety Release Committee (NVRC), National list of varieties. </a:t>
            </a:r>
          </a:p>
          <a:p>
            <a:pPr marL="514350" indent="-514350"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Plant Variety Protection: </a:t>
            </a:r>
            <a:r>
              <a:rPr lang="en-US" altLang="ja-JP" dirty="0"/>
              <a:t>to comply with the requirement of WTO. Request for UPOV membership. </a:t>
            </a:r>
          </a:p>
          <a:p>
            <a:pPr marL="514350" indent="-514350"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Transgenic varieties: </a:t>
            </a:r>
            <a:r>
              <a:rPr lang="en-US" altLang="ja-JP" dirty="0"/>
              <a:t>Shall be open to the testing and use of this technology.  </a:t>
            </a:r>
            <a:endParaRPr kumimoji="1" lang="ja-JP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FE0A18-4748-4F7D-AF42-902C8101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sz="3200" b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Policy towards biotechnology products </a:t>
            </a:r>
            <a:br>
              <a:rPr lang="en-US" sz="1800" kern="100" dirty="0">
                <a:effectLst/>
                <a:latin typeface="Aptos"/>
                <a:ea typeface="Aptos"/>
                <a:cs typeface="DaunPenh" panose="01010101010101010101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5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FC47B-870F-BEAF-73C7-D9C3EC268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85" y="2197496"/>
            <a:ext cx="9144000" cy="39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AEA7B3-E602-012F-2DB2-009D4F6830A4}"/>
              </a:ext>
            </a:extLst>
          </p:cNvPr>
          <p:cNvSpPr txBox="1"/>
          <p:nvPr/>
        </p:nvSpPr>
        <p:spPr>
          <a:xfrm>
            <a:off x="1394595" y="127881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1" kern="100" dirty="0">
                <a:ea typeface="Malgun Gothic" panose="020B0503020000020004" pitchFamily="34" charset="-127"/>
                <a:cs typeface="DaunPenh" panose="01010101010101010101" pitchFamily="2" charset="0"/>
              </a:rPr>
              <a:t>Seed demand and the use of certified seeds of rice</a:t>
            </a:r>
            <a:endParaRPr lang="ja-JP" alt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21F41-0F49-41ED-9B19-AA9BDBBCEB3B}"/>
              </a:ext>
            </a:extLst>
          </p:cNvPr>
          <p:cNvSpPr txBox="1"/>
          <p:nvPr/>
        </p:nvSpPr>
        <p:spPr>
          <a:xfrm>
            <a:off x="2761593" y="360138"/>
            <a:ext cx="6097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en-CA" sz="32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Investment trends</a:t>
            </a:r>
            <a:endParaRPr lang="en-US" sz="3200" b="1" kern="100" dirty="0">
              <a:effectLst/>
              <a:ea typeface="Aptos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2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BF7114-04C0-7E93-266D-D704CE06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10575"/>
            <a:ext cx="9144000" cy="3746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B1199-D783-1395-CB56-6E9CC934B337}"/>
              </a:ext>
            </a:extLst>
          </p:cNvPr>
          <p:cNvSpPr txBox="1"/>
          <p:nvPr/>
        </p:nvSpPr>
        <p:spPr>
          <a:xfrm>
            <a:off x="1524001" y="354471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/>
              <a:t>Expansion of Seed Production Supply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16791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9AE93A-F5E2-C134-AECC-F1C3E78EF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7" y="53392"/>
            <a:ext cx="10116900" cy="677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0C176-809F-4495-BC66-3C1942020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59" y="29014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11. Collaboration and Private Sector</a:t>
            </a:r>
            <a:endParaRPr lang="en-US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International partnerships: IRRI, ACIAR, AFACI, CIRAD, IRD</a:t>
            </a:r>
            <a:endParaRPr lang="en-US" kern="100" dirty="0">
              <a:effectLst/>
              <a:ea typeface="Aptos"/>
              <a:cs typeface="DaunPenh" panose="01010101010101010101" pitchFamily="2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Public-private partnerships: </a:t>
            </a:r>
            <a:r>
              <a:rPr lang="en-CA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Amru</a:t>
            </a:r>
            <a:r>
              <a:rPr lang="en-CA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Rice, Modern </a:t>
            </a:r>
            <a:r>
              <a:rPr lang="en-CA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griculture </a:t>
            </a:r>
            <a:r>
              <a:rPr lang="en-CA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ommunity, Seed trader, rice miller. </a:t>
            </a:r>
            <a:endParaRPr lang="en-US" kern="100" dirty="0">
              <a:effectLst/>
              <a:ea typeface="Aptos"/>
              <a:cs typeface="DaunPenh" panose="01010101010101010101" pitchFamily="2" charset="0"/>
            </a:endParaRPr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D8D672E-4ABD-4AF2-BD15-15B2ACF8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6" y="3070214"/>
            <a:ext cx="1162257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Google Sans"/>
              </a:rPr>
              <a:t>Quality &amp; Variety Shift:</a:t>
            </a:r>
            <a:r>
              <a:rPr lang="en-US" altLang="en-US" sz="2400" dirty="0">
                <a:solidFill>
                  <a:srgbClr val="FF0000"/>
                </a:solidFill>
                <a:ea typeface="Google Sans"/>
              </a:rPr>
              <a:t> </a:t>
            </a:r>
            <a:r>
              <a:rPr lang="en-US" altLang="en-US" sz="2400" dirty="0">
                <a:ea typeface="Google Sans"/>
              </a:rPr>
              <a:t>Demand is moving away from low-quality, high-yield varieties towards premium aromatic varieties such as </a:t>
            </a:r>
            <a:r>
              <a:rPr lang="en-US" altLang="en-US" sz="2400" dirty="0" err="1">
                <a:ea typeface="Google Sans"/>
              </a:rPr>
              <a:t>Phka</a:t>
            </a:r>
            <a:r>
              <a:rPr lang="en-US" altLang="en-US" sz="2400" dirty="0">
                <a:ea typeface="Google Sans"/>
              </a:rPr>
              <a:t> </a:t>
            </a:r>
            <a:r>
              <a:rPr lang="en-US" altLang="en-US" sz="2400" dirty="0" err="1">
                <a:ea typeface="Google Sans"/>
              </a:rPr>
              <a:t>Rumduol</a:t>
            </a:r>
            <a:r>
              <a:rPr lang="en-US" altLang="en-US" sz="2400" dirty="0">
                <a:ea typeface="Google Sans"/>
              </a:rPr>
              <a:t>, which are in high demand in export markets.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Google Sans"/>
              </a:rPr>
              <a:t>Climate Resilience:</a:t>
            </a:r>
            <a:r>
              <a:rPr lang="en-US" altLang="en-US" sz="2400" dirty="0">
                <a:solidFill>
                  <a:srgbClr val="FF0000"/>
                </a:solidFill>
                <a:ea typeface="Google Sans"/>
              </a:rPr>
              <a:t> </a:t>
            </a:r>
            <a:r>
              <a:rPr lang="en-US" altLang="en-US" sz="2400" dirty="0">
                <a:ea typeface="Google Sans"/>
              </a:rPr>
              <a:t>There is increasing demand for climate resilience and early-maturing varieties.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Google Sans"/>
              </a:rPr>
              <a:t>Organic Movement:</a:t>
            </a:r>
            <a:r>
              <a:rPr lang="en-US" altLang="en-US" sz="2400" dirty="0">
                <a:solidFill>
                  <a:srgbClr val="FF0000"/>
                </a:solidFill>
                <a:ea typeface="Google Sans"/>
              </a:rPr>
              <a:t> </a:t>
            </a:r>
            <a:r>
              <a:rPr lang="en-US" altLang="en-US" sz="2400" dirty="0">
                <a:ea typeface="Google Sans"/>
              </a:rPr>
              <a:t>Growing consumer demand for healthier options is driving a steady increase in organic rice farming.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Google Sans"/>
              </a:rPr>
              <a:t>Private Sector Growth:</a:t>
            </a:r>
            <a:r>
              <a:rPr lang="en-US" altLang="en-US" sz="2400" dirty="0">
                <a:solidFill>
                  <a:srgbClr val="FF0000"/>
                </a:solidFill>
                <a:ea typeface="Google Sans"/>
              </a:rPr>
              <a:t> </a:t>
            </a:r>
            <a:r>
              <a:rPr lang="en-US" altLang="en-US" sz="2400" dirty="0">
                <a:ea typeface="Google Sans"/>
              </a:rPr>
              <a:t>Smallholder farmers are shifting toward purchasing certified seeds from trusted sources like CARDI, GDA, and Modern Agriculture Community. </a:t>
            </a:r>
            <a:endParaRPr lang="en-US" alt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71750-5A1B-46E2-B025-0D0E7A0F5DA9}"/>
              </a:ext>
            </a:extLst>
          </p:cNvPr>
          <p:cNvSpPr txBox="1"/>
          <p:nvPr/>
        </p:nvSpPr>
        <p:spPr>
          <a:xfrm>
            <a:off x="720238" y="2339845"/>
            <a:ext cx="6506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Key Trends and Demand Drivers:</a:t>
            </a:r>
          </a:p>
        </p:txBody>
      </p:sp>
    </p:spTree>
    <p:extLst>
      <p:ext uri="{BB962C8B-B14F-4D97-AF65-F5344CB8AC3E}">
        <p14:creationId xmlns:p14="http://schemas.microsoft.com/office/powerpoint/2010/main" val="19029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562BC72-9AE3-45EB-89B9-25A1F266F2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45461" y="2544204"/>
            <a:ext cx="105156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Reduction in Variety Development Time: A target to reduce the breeding cycle from the traditional </a:t>
            </a:r>
            <a:r>
              <a:rPr lang="en-US" altLang="en-US" dirty="0"/>
              <a:t>9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–12 years down to 5–7 years.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Rapid Generation Advance (RGA): Implementation of RGA techniques to produce up to 3–4 generations per year</a:t>
            </a:r>
            <a:r>
              <a:rPr lang="en-US" altLang="en-US" dirty="0"/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Increased Yield: Aiming for a </a:t>
            </a:r>
            <a:r>
              <a:rPr lang="en-US" altLang="en-US" dirty="0"/>
              <a:t>2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% to 5% more productive than the last.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09D8A-DD77-4863-9BDE-D1652B21C641}"/>
              </a:ext>
            </a:extLst>
          </p:cNvPr>
          <p:cNvSpPr txBox="1"/>
          <p:nvPr/>
        </p:nvSpPr>
        <p:spPr>
          <a:xfrm>
            <a:off x="938448" y="611226"/>
            <a:ext cx="7998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kern="0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12. Future Vision (10 Years)</a:t>
            </a:r>
          </a:p>
          <a:p>
            <a:endParaRPr lang="en-US" sz="2800" kern="100" dirty="0">
              <a:effectLst/>
              <a:ea typeface="Aptos"/>
              <a:cs typeface="DaunPenh" panose="01010101010101010101" pitchFamily="2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CA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12.1. Target improvements in breeding speed</a:t>
            </a:r>
          </a:p>
        </p:txBody>
      </p:sp>
    </p:spTree>
    <p:extLst>
      <p:ext uri="{BB962C8B-B14F-4D97-AF65-F5344CB8AC3E}">
        <p14:creationId xmlns:p14="http://schemas.microsoft.com/office/powerpoint/2010/main" val="4046458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0345-DED6-469F-B3D5-76E3339C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48" y="615869"/>
            <a:ext cx="11120305" cy="538446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12.2. Technology Adoption Goals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MAS &amp; Genomic selection:</a:t>
            </a:r>
            <a:r>
              <a:rPr lang="en-US" dirty="0"/>
              <a:t> To identify climate-resilient traits and quality at the seedling stage.</a:t>
            </a:r>
            <a:endParaRPr lang="km-KH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6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High-Throughput Phenotyping:</a:t>
            </a:r>
            <a:r>
              <a:rPr lang="en-US" dirty="0"/>
              <a:t> Utilizing drones (UAVs) and sensors to collect real-time data on plant health, water stress, and growth rates across multi-location trials.</a:t>
            </a:r>
            <a:endParaRPr lang="km-KH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7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Direct-Seeded Rice (DSR) Optimization:</a:t>
            </a:r>
            <a:r>
              <a:rPr lang="en-US" dirty="0"/>
              <a:t> Developing specific varieties optimized for mechanized direct seeding to address increasing labor shortages in rural Cambodia.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51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8FD6-A621-4123-B07D-30E448DA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56" y="347827"/>
            <a:ext cx="11397343" cy="5586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libri (Body)"/>
              </a:rPr>
              <a:t>12.3. Strategic Priorities </a:t>
            </a:r>
          </a:p>
          <a:p>
            <a:pPr marL="0" indent="0">
              <a:buNone/>
            </a:pPr>
            <a:endParaRPr lang="en-US" sz="1600" b="1" dirty="0">
              <a:latin typeface="Calibri (Body)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kern="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Capacity building on </a:t>
            </a:r>
            <a:r>
              <a:rPr lang="en-CA" kern="0" dirty="0">
                <a:solidFill>
                  <a:srgbClr val="7030A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genomic selection </a:t>
            </a:r>
            <a:r>
              <a:rPr lang="en-CA" kern="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by collaboration with international partner. </a:t>
            </a:r>
            <a:endParaRPr lang="km-KH" kern="0" dirty="0">
              <a:latin typeface="Calibri (Body)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CA" sz="1600" kern="0" dirty="0">
              <a:effectLst/>
              <a:latin typeface="Calibri (Body)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kern="0" dirty="0">
                <a:latin typeface="Calibri (Body)"/>
                <a:ea typeface="Aptos"/>
                <a:cs typeface="Times New Roman" panose="02020603050405020304" pitchFamily="18" charset="0"/>
              </a:rPr>
              <a:t>Develop training population for </a:t>
            </a:r>
            <a:r>
              <a:rPr lang="en-CA" kern="0" dirty="0">
                <a:solidFill>
                  <a:srgbClr val="7030A0"/>
                </a:solidFill>
                <a:latin typeface="Calibri (Body)"/>
                <a:ea typeface="Aptos"/>
                <a:cs typeface="Times New Roman" panose="02020603050405020304" pitchFamily="18" charset="0"/>
              </a:rPr>
              <a:t>specific breeding </a:t>
            </a:r>
            <a:r>
              <a:rPr lang="en-CA" kern="0" dirty="0">
                <a:latin typeface="Calibri (Body)"/>
                <a:ea typeface="Aptos"/>
                <a:cs typeface="Times New Roman" panose="02020603050405020304" pitchFamily="18" charset="0"/>
              </a:rPr>
              <a:t>pipeline  </a:t>
            </a:r>
            <a:endParaRPr lang="km-KH" kern="0" dirty="0">
              <a:latin typeface="Calibri (Body)"/>
              <a:ea typeface="Aptos"/>
              <a:cs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CA" sz="1600" kern="0" dirty="0">
              <a:latin typeface="Calibri (Body)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kumimoji="1" lang="en-CA" altLang="ja-JP" kern="0" dirty="0">
                <a:solidFill>
                  <a:srgbClr val="7030A0"/>
                </a:solidFill>
                <a:latin typeface="Calibri (Body)"/>
                <a:cs typeface="Times New Roman" panose="02020603050405020304" pitchFamily="18" charset="0"/>
              </a:rPr>
              <a:t>Key player for </a:t>
            </a:r>
            <a:r>
              <a:rPr kumimoji="1" lang="en-US" altLang="ja-JP" kern="0" dirty="0">
                <a:solidFill>
                  <a:srgbClr val="7030A0"/>
                </a:solidFill>
                <a:latin typeface="Calibri (Body)"/>
                <a:cs typeface="Times New Roman" panose="02020603050405020304" pitchFamily="18" charset="0"/>
              </a:rPr>
              <a:t>v</a:t>
            </a:r>
            <a:r>
              <a:rPr kumimoji="1" lang="en-US" altLang="ja-JP" dirty="0">
                <a:solidFill>
                  <a:srgbClr val="7030A0"/>
                </a:solidFill>
                <a:latin typeface="Calibri (Body)"/>
              </a:rPr>
              <a:t>ariety development</a:t>
            </a:r>
            <a:r>
              <a:rPr kumimoji="1" lang="en-US" altLang="ja-JP" dirty="0">
                <a:latin typeface="Calibri (Body)"/>
              </a:rPr>
              <a:t>: </a:t>
            </a:r>
            <a:r>
              <a:rPr lang="en-US" altLang="ja-JP" dirty="0">
                <a:latin typeface="Calibri (Body)"/>
              </a:rPr>
              <a:t>CARDI, National Genebank, Private Company. </a:t>
            </a:r>
            <a:endParaRPr lang="km-KH" altLang="ja-JP" dirty="0">
              <a:latin typeface="Calibri (Body)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US" altLang="ja-JP" sz="1600" dirty="0">
              <a:latin typeface="Calibri (Body)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ja-JP" dirty="0">
                <a:latin typeface="Calibri (Body)"/>
              </a:rPr>
              <a:t>Transgenic varieties: Shall be open to the testing and use of this technology.  </a:t>
            </a:r>
            <a:endParaRPr kumimoji="1" lang="ja-JP" altLang="en-US" dirty="0">
              <a:latin typeface="Calibri (Body)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CA" kern="0" dirty="0">
              <a:latin typeface="Calibri (Body)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15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BF194-AB83-4BEE-90DA-EAC7D51F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2" y="711719"/>
            <a:ext cx="10515600" cy="535535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b="1" dirty="0">
                <a:latin typeface="Calibri (Body)"/>
              </a:rPr>
              <a:t>National Level Recommendations</a:t>
            </a:r>
          </a:p>
          <a:p>
            <a:pPr marL="0" indent="0">
              <a:buNone/>
            </a:pPr>
            <a:endParaRPr lang="en-US" sz="1600" b="1" dirty="0">
              <a:latin typeface="Calibri (Body)"/>
            </a:endParaRPr>
          </a:p>
          <a:p>
            <a:r>
              <a:rPr lang="en-US" dirty="0">
                <a:solidFill>
                  <a:srgbClr val="FF0000"/>
                </a:solidFill>
                <a:latin typeface="Calibri (Body)"/>
              </a:rPr>
              <a:t>CASA, CARDI and GDA: </a:t>
            </a:r>
            <a:r>
              <a:rPr lang="en-US" dirty="0">
                <a:latin typeface="Calibri (Body)"/>
              </a:rPr>
              <a:t>Establish regulatory and operational pipeline to ensure new varieties reach farmers faster.</a:t>
            </a:r>
            <a:endParaRPr lang="km-KH" dirty="0">
              <a:latin typeface="Calibri (Body)"/>
            </a:endParaRPr>
          </a:p>
          <a:p>
            <a:pPr marL="0" indent="0">
              <a:buNone/>
            </a:pPr>
            <a:endParaRPr lang="en-US" sz="1600" dirty="0">
              <a:latin typeface="Calibri (Body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 (Body)"/>
              </a:rPr>
              <a:t>Infrastructure for RGA: </a:t>
            </a:r>
            <a:r>
              <a:rPr lang="en-US" dirty="0">
                <a:latin typeface="Calibri (Body)"/>
              </a:rPr>
              <a:t>Invest in Rapid Generation Advance (RGA) facilities (greenhouses with controlled photoperiods). </a:t>
            </a:r>
            <a:endParaRPr lang="km-KH" dirty="0">
              <a:latin typeface="Calibri (Body)"/>
            </a:endParaRPr>
          </a:p>
          <a:p>
            <a:pPr marL="0" indent="0">
              <a:buNone/>
            </a:pPr>
            <a:endParaRPr lang="en-US" sz="1600" dirty="0">
              <a:latin typeface="Calibri (Body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 (Body)"/>
              </a:rPr>
              <a:t>Seed System Integration: </a:t>
            </a:r>
            <a:r>
              <a:rPr lang="en-US" dirty="0">
                <a:latin typeface="Calibri (Body)"/>
              </a:rPr>
              <a:t>Strengthen the link between research and the private sector. Recommendations include incentivizing private seed companies to take “Foundation Seeds" from CARDI and scale them into "Certified Seeds. </a:t>
            </a:r>
          </a:p>
        </p:txBody>
      </p:sp>
    </p:spTree>
    <p:extLst>
      <p:ext uri="{BB962C8B-B14F-4D97-AF65-F5344CB8AC3E}">
        <p14:creationId xmlns:p14="http://schemas.microsoft.com/office/powerpoint/2010/main" val="1495685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68558-BB79-455B-A016-C345DF39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7076"/>
            <a:ext cx="10515600" cy="56698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2. International &amp; Regional Level (ASEAN)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Harmonized Standards: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All ASEAN member should have standard protocol for speed breeding to reduce technology gap among the member country.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</a:rPr>
              <a:t>International cooperation and Networking </a:t>
            </a:r>
          </a:p>
          <a:p>
            <a:pPr>
              <a:buFontTx/>
              <a:buChar char="-"/>
            </a:pPr>
            <a:r>
              <a:rPr lang="en-US" altLang="ja-JP" dirty="0"/>
              <a:t>IRRI: </a:t>
            </a:r>
            <a:r>
              <a:rPr lang="en-US" altLang="ja-JP" dirty="0">
                <a:highlight>
                  <a:srgbClr val="FFFF00"/>
                </a:highlight>
              </a:rPr>
              <a:t>Capacity building and germplasm exchange</a:t>
            </a:r>
            <a:r>
              <a:rPr lang="en-US" altLang="ja-JP" dirty="0"/>
              <a:t>. </a:t>
            </a:r>
          </a:p>
          <a:p>
            <a:pPr>
              <a:buFontTx/>
              <a:buChar char="-"/>
            </a:pPr>
            <a:r>
              <a:rPr lang="en-US" altLang="ja-JP" dirty="0"/>
              <a:t>AFACI, CIRAD, ACIAR, IRD: fund support for research and capacity building.  </a:t>
            </a:r>
          </a:p>
          <a:p>
            <a:pPr>
              <a:buFontTx/>
              <a:buChar char="-"/>
            </a:pPr>
            <a:r>
              <a:rPr lang="en-US" altLang="ja-JP" dirty="0"/>
              <a:t>Asia and Pacific Seed Association (APSA): Regulatory and policy.   </a:t>
            </a:r>
          </a:p>
        </p:txBody>
      </p:sp>
    </p:spTree>
    <p:extLst>
      <p:ext uri="{BB962C8B-B14F-4D97-AF65-F5344CB8AC3E}">
        <p14:creationId xmlns:p14="http://schemas.microsoft.com/office/powerpoint/2010/main" val="1004102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EB362-1333-45CB-BFDB-1C872BD6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7153"/>
            <a:ext cx="10515600" cy="481575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3. Capacity Building Recommendations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b="1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Short term training: </a:t>
            </a:r>
            <a:r>
              <a:rPr lang="en-US" dirty="0"/>
              <a:t>Data analysis on Genomic selection </a:t>
            </a:r>
            <a:endParaRPr lang="km-KH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Specialized Technical Training:</a:t>
            </a:r>
            <a:r>
              <a:rPr lang="en-US" dirty="0"/>
              <a:t> Foster partnerships with institutions like CIRAD, UPLP and IRRI for PhD and Master’s level training in Genomic Selection and Gene Pyramiding.</a:t>
            </a:r>
            <a:endParaRPr lang="km-KH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Farmer-Led Adaptive Trials:</a:t>
            </a:r>
            <a:r>
              <a:rPr lang="en-US" dirty="0"/>
              <a:t> Expand On-Farm Adaptive Trials (OFAT). Capacity building isn't just for scientists; it includes training local agricultural extension officers to help farmers evaluate new lines in their own ecosystem.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56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C6118-9D1B-4426-A23D-A1FC2E96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3825"/>
            <a:ext cx="10515600" cy="5703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Research Priorities </a:t>
            </a:r>
          </a:p>
          <a:p>
            <a:pPr marL="0" indent="0">
              <a:buNone/>
            </a:pPr>
            <a:r>
              <a:rPr lang="en-US" sz="4400" b="1" dirty="0"/>
              <a:t>.</a:t>
            </a:r>
            <a:r>
              <a:rPr lang="en-US" b="1" dirty="0"/>
              <a:t> Multi-Stress Tolerance:</a:t>
            </a:r>
            <a:r>
              <a:rPr lang="en-US" dirty="0"/>
              <a:t> Breeding for submergence + drought tolerance in a single variety. This is essential for the rainfed lowlands of Cambodia, which often face both extremes in a single season.</a:t>
            </a:r>
            <a:endParaRPr lang="km-KH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Direct-Seeded Rice (DSR) Traits:</a:t>
            </a:r>
            <a:r>
              <a:rPr lang="en-US" dirty="0"/>
              <a:t> 90% of Cambodian rice is now direct-seeded, research must prioritize varieties with Early Vigor and short maturity. </a:t>
            </a:r>
            <a:endParaRPr lang="km-KH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Biofortification and high value:</a:t>
            </a:r>
            <a:r>
              <a:rPr lang="en-US" dirty="0"/>
              <a:t> High-Zinc, Low-GI , and Premium Fragrant varieties. </a:t>
            </a:r>
          </a:p>
        </p:txBody>
      </p:sp>
    </p:spTree>
    <p:extLst>
      <p:ext uri="{BB962C8B-B14F-4D97-AF65-F5344CB8AC3E}">
        <p14:creationId xmlns:p14="http://schemas.microsoft.com/office/powerpoint/2010/main" val="1969081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841F42-4AAB-8694-30D9-2D92FDF2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165" r="8730" b="13229"/>
          <a:stretch>
            <a:fillRect/>
          </a:stretch>
        </p:blipFill>
        <p:spPr>
          <a:xfrm>
            <a:off x="527282" y="82420"/>
            <a:ext cx="2836891" cy="3994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F7F95-5BFE-1567-D074-247E980C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r="2" b="7353"/>
          <a:stretch>
            <a:fillRect/>
          </a:stretch>
        </p:blipFill>
        <p:spPr>
          <a:xfrm>
            <a:off x="3432444" y="164840"/>
            <a:ext cx="4344117" cy="262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24CDA8-0BCA-89EC-AC2D-AC82C562E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3" b="19074"/>
          <a:stretch>
            <a:fillRect/>
          </a:stretch>
        </p:blipFill>
        <p:spPr>
          <a:xfrm>
            <a:off x="7701498" y="232298"/>
            <a:ext cx="4420577" cy="2306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0979F5-5727-13EA-3CD0-29FF5971B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8" r="1" b="31309"/>
          <a:stretch>
            <a:fillRect/>
          </a:stretch>
        </p:blipFill>
        <p:spPr>
          <a:xfrm>
            <a:off x="89761" y="4967715"/>
            <a:ext cx="5886615" cy="180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C6B87-443C-B35B-E60F-5CAC09CF1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8" r="-2" b="5605"/>
          <a:stretch>
            <a:fillRect/>
          </a:stretch>
        </p:blipFill>
        <p:spPr>
          <a:xfrm>
            <a:off x="4428698" y="2586252"/>
            <a:ext cx="6205583" cy="27022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BEBD1B-475C-2010-A72A-2AC7F7BBB560}"/>
              </a:ext>
            </a:extLst>
          </p:cNvPr>
          <p:cNvSpPr txBox="1"/>
          <p:nvPr/>
        </p:nvSpPr>
        <p:spPr>
          <a:xfrm>
            <a:off x="0" y="4066233"/>
            <a:ext cx="4531426" cy="72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Happy Khmer New Year, we wish to all participant's here the best wish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A534E2-81B7-BBF4-FAAA-8AFD1277A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32" y="4066233"/>
            <a:ext cx="3739960" cy="24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2E8C4A-3D2F-C2CD-DBA4-F8BBFE389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" b="1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2266F-8B3E-6F3C-0610-AEDF90BD8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4" r="1" b="7885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A9DD1-AAF1-E034-A77E-D89788DEB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r="7358" b="4"/>
          <a:stretch>
            <a:fillRect/>
          </a:stretch>
        </p:blipFill>
        <p:spPr>
          <a:xfrm>
            <a:off x="7453413" y="133057"/>
            <a:ext cx="3809132" cy="31395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C3B4D-F299-3239-8D89-13F2B6DBC357}"/>
              </a:ext>
            </a:extLst>
          </p:cNvPr>
          <p:cNvSpPr txBox="1"/>
          <p:nvPr/>
        </p:nvSpPr>
        <p:spPr>
          <a:xfrm>
            <a:off x="-63217" y="5038117"/>
            <a:ext cx="52885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Thank You for Attention </a:t>
            </a:r>
          </a:p>
        </p:txBody>
      </p:sp>
    </p:spTree>
    <p:extLst>
      <p:ext uri="{BB962C8B-B14F-4D97-AF65-F5344CB8AC3E}">
        <p14:creationId xmlns:p14="http://schemas.microsoft.com/office/powerpoint/2010/main" val="381070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89CDA-2431-794F-9895-C59C1A80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236565"/>
            <a:ext cx="11237976" cy="6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0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Rice production status from 1989-2023</a:t>
            </a:r>
            <a:endParaRPr lang="en-AU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Chart Placeholder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15536661"/>
              </p:ext>
            </p:extLst>
          </p:nvPr>
        </p:nvGraphicFramePr>
        <p:xfrm>
          <a:off x="565079" y="932811"/>
          <a:ext cx="10931702" cy="548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558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3FF3-7DCD-4B68-B730-73F56D2E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26B7F-782E-497B-95F4-599D23C0A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378041" y="336106"/>
            <a:ext cx="11248855" cy="63182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E1B42D-3AEA-45B7-AC54-5C4EB2E81C83}"/>
              </a:ext>
            </a:extLst>
          </p:cNvPr>
          <p:cNvSpPr/>
          <p:nvPr/>
        </p:nvSpPr>
        <p:spPr>
          <a:xfrm>
            <a:off x="217714" y="113217"/>
            <a:ext cx="11686903" cy="844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Rice production, consumption and exports, Cambodia 2022</a:t>
            </a:r>
          </a:p>
        </p:txBody>
      </p:sp>
    </p:spTree>
    <p:extLst>
      <p:ext uri="{BB962C8B-B14F-4D97-AF65-F5344CB8AC3E}">
        <p14:creationId xmlns:p14="http://schemas.microsoft.com/office/powerpoint/2010/main" val="2950977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2B827-E065-4DF6-9AE2-71513C46B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4" y="181803"/>
            <a:ext cx="5542208" cy="58143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90DF74-6B3C-40FD-A398-155B78C728B6}"/>
              </a:ext>
            </a:extLst>
          </p:cNvPr>
          <p:cNvGrpSpPr/>
          <p:nvPr/>
        </p:nvGrpSpPr>
        <p:grpSpPr>
          <a:xfrm>
            <a:off x="5116938" y="370744"/>
            <a:ext cx="6701252" cy="5814396"/>
            <a:chOff x="5116937" y="370744"/>
            <a:chExt cx="7399259" cy="6116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06F93-F95D-42AA-A1A8-8B5247DF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6937" y="370744"/>
              <a:ext cx="7399259" cy="61165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D720D8-1EFC-4D36-AFC7-0E6333497F56}"/>
                </a:ext>
              </a:extLst>
            </p:cNvPr>
            <p:cNvSpPr txBox="1"/>
            <p:nvPr/>
          </p:nvSpPr>
          <p:spPr>
            <a:xfrm>
              <a:off x="9825644" y="5313688"/>
              <a:ext cx="2690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82% </a:t>
              </a:r>
            </a:p>
            <a:p>
              <a:pPr algn="ctr"/>
              <a:r>
                <a:rPr lang="en-US" sz="2800" dirty="0"/>
                <a:t>are fragrant rice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01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Grp="1"/>
          </p:cNvGraphicFramePr>
          <p:nvPr>
            <p:ph idx="1"/>
          </p:nvPr>
        </p:nvGraphicFramePr>
        <p:xfrm>
          <a:off x="1651000" y="1041399"/>
          <a:ext cx="8890000" cy="3131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104139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500" dirty="0">
                <a:solidFill>
                  <a:schemeClr val="bg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Impact of floods, droughts, diseases and pests on Rice crops, 1996 to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5E3B4-6862-47EF-AEDA-01294D7CEE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t="25553" r="13711"/>
          <a:stretch/>
        </p:blipFill>
        <p:spPr>
          <a:xfrm>
            <a:off x="4351670" y="4312331"/>
            <a:ext cx="3038345" cy="2545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895C2-71E1-4CEE-8102-52E4736B11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0"/>
          <a:stretch/>
        </p:blipFill>
        <p:spPr>
          <a:xfrm>
            <a:off x="1005857" y="4312329"/>
            <a:ext cx="3283510" cy="254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F5CE7-D0A3-4706-B8C9-79684F7A7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8" y="4312331"/>
            <a:ext cx="3394225" cy="25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59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10607</TotalTime>
  <Words>2161</Words>
  <Application>Microsoft Office PowerPoint</Application>
  <PresentationFormat>Widescreen</PresentationFormat>
  <Paragraphs>532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8" baseType="lpstr">
      <vt:lpstr>Malgun Gothic</vt:lpstr>
      <vt:lpstr>Aptos</vt:lpstr>
      <vt:lpstr>Arial</vt:lpstr>
      <vt:lpstr>Arial Black</vt:lpstr>
      <vt:lpstr>Arial Narrow</vt:lpstr>
      <vt:lpstr>Calibri</vt:lpstr>
      <vt:lpstr>Calibri (Body)</vt:lpstr>
      <vt:lpstr>Calibri Light</vt:lpstr>
      <vt:lpstr>Comic Sans MS</vt:lpstr>
      <vt:lpstr>Courier New</vt:lpstr>
      <vt:lpstr>Google Sans</vt:lpstr>
      <vt:lpstr>Khmer OS Battambang</vt:lpstr>
      <vt:lpstr>Khmer OS Content</vt:lpstr>
      <vt:lpstr>MinionPro-Regular</vt:lpstr>
      <vt:lpstr>Symbol</vt:lpstr>
      <vt:lpstr>Times</vt:lpstr>
      <vt:lpstr>Times New Roman</vt:lpstr>
      <vt:lpstr>Wingdings</vt:lpstr>
      <vt:lpstr>Office Theme</vt:lpstr>
      <vt:lpstr>                  Opportunities and Challenges of  Accelerated Breeding   Cambodia  Ouk Sothea Plant Breeding Division   Cambodian Agricultural Research  and Development Institute (CARDI)  </vt:lpstr>
      <vt:lpstr>Cambodia's climate over the past 50 years</vt:lpstr>
      <vt:lpstr>PowerPoint Presentation</vt:lpstr>
      <vt:lpstr>PowerPoint Presentation</vt:lpstr>
      <vt:lpstr>PowerPoint Presentation</vt:lpstr>
      <vt:lpstr>Rice production status from 1989-2023</vt:lpstr>
      <vt:lpstr>PowerPoint Presentation</vt:lpstr>
      <vt:lpstr>PowerPoint Presentation</vt:lpstr>
      <vt:lpstr>Impact of floods, droughts, diseases and pests on Rice crops, 1996 to 2021</vt:lpstr>
      <vt:lpstr>Cambodian Agriculture Research and development Institute (CARDI)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status rice breeding program focus: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Breeding Pipeline (cont.) </vt:lpstr>
      <vt:lpstr>4. Accelerated Breeding (Perspective)</vt:lpstr>
      <vt:lpstr>PowerPoint Presentation</vt:lpstr>
      <vt:lpstr>PowerPoint Presentation</vt:lpstr>
      <vt:lpstr>PowerPoint Presentation</vt:lpstr>
      <vt:lpstr>PowerPoint Presentation</vt:lpstr>
      <vt:lpstr>10. Policy and Regulatory Environment</vt:lpstr>
      <vt:lpstr>PowerPoint Presentation</vt:lpstr>
      <vt:lpstr>Policy towards biotechnology products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Crop varietal development procedure in Cambodia      By : Orn Chhourn  Plant Breeding Division  Cambodian Agricultural Research and Development Institute (CARDI)</dc:title>
  <dc:creator>chhourn orn</dc:creator>
  <cp:lastModifiedBy>Office</cp:lastModifiedBy>
  <cp:revision>59</cp:revision>
  <dcterms:created xsi:type="dcterms:W3CDTF">2024-05-13T03:19:24Z</dcterms:created>
  <dcterms:modified xsi:type="dcterms:W3CDTF">2026-04-14T04:04:04Z</dcterms:modified>
</cp:coreProperties>
</file>