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95" r:id="rId13"/>
    <p:sldId id="296" r:id="rId14"/>
    <p:sldId id="297" r:id="rId15"/>
    <p:sldId id="267" r:id="rId16"/>
    <p:sldId id="268" r:id="rId17"/>
    <p:sldId id="269" r:id="rId18"/>
    <p:sldId id="298" r:id="rId19"/>
    <p:sldId id="270" r:id="rId20"/>
    <p:sldId id="271" r:id="rId21"/>
    <p:sldId id="272" r:id="rId22"/>
    <p:sldId id="273" r:id="rId23"/>
    <p:sldId id="274" r:id="rId24"/>
    <p:sldId id="275" r:id="rId25"/>
    <p:sldId id="276" r:id="rId26"/>
    <p:sldId id="278" r:id="rId27"/>
    <p:sldId id="281" r:id="rId28"/>
    <p:sldId id="282" r:id="rId29"/>
    <p:sldId id="283" r:id="rId30"/>
    <p:sldId id="287" r:id="rId31"/>
    <p:sldId id="286" r:id="rId32"/>
    <p:sldId id="288" r:id="rId33"/>
    <p:sldId id="289" r:id="rId34"/>
    <p:sldId id="290" r:id="rId35"/>
    <p:sldId id="291" r:id="rId36"/>
    <p:sldId id="292" r:id="rId37"/>
    <p:sldId id="293" r:id="rId38"/>
  </p:sldIdLst>
  <p:sldSz cx="18288000" cy="10287000"/>
  <p:notesSz cx="6858000" cy="9144000"/>
  <p:embeddedFontLst>
    <p:embeddedFont>
      <p:font typeface="Arial Bold" panose="020B0704020202020204" pitchFamily="34" charset="0"/>
      <p:regular r:id="rId40"/>
      <p:bold r:id="rId41"/>
    </p:embeddedFont>
    <p:embeddedFont>
      <p:font typeface="Candara" panose="020E0502030303020204" pitchFamily="34" charset="0"/>
      <p:regular r:id="rId42"/>
      <p:bold r:id="rId43"/>
      <p:italic r:id="rId44"/>
      <p:boldItalic r:id="rId45"/>
    </p:embeddedFont>
    <p:embeddedFont>
      <p:font typeface="Century Gothic" panose="020B0502020202020204" pitchFamily="34" charset="0"/>
      <p:regular r:id="rId46"/>
      <p:bold r:id="rId47"/>
      <p:italic r:id="rId48"/>
      <p:boldItalic r:id="rId49"/>
    </p:embeddedFont>
    <p:embeddedFont>
      <p:font typeface="Cerebri" pitchFamily="2" charset="0"/>
      <p:regular r:id="rId50"/>
    </p:embeddedFont>
    <p:embeddedFont>
      <p:font typeface="Cerebri Bold" pitchFamily="2" charset="0"/>
      <p:regular r:id="rId51"/>
    </p:embeddedFont>
    <p:embeddedFont>
      <p:font typeface="Inter" panose="02000503000000020004" pitchFamily="2" charset="0"/>
      <p:regular r:id="rId52"/>
    </p:embeddedFont>
    <p:embeddedFont>
      <p:font typeface="Inter Bold" panose="02000503000000020004" pitchFamily="2" charset="0"/>
      <p:regular r:id="rId53"/>
    </p:embeddedFont>
    <p:embeddedFont>
      <p:font typeface="Inter Bold Italics" panose="02000503000000020004" pitchFamily="2" charset="0"/>
      <p:regular r:id="rId54"/>
    </p:embeddedFont>
    <p:embeddedFont>
      <p:font typeface="League Spartan" pitchFamily="2" charset="0"/>
      <p:regular r:id="rId55"/>
    </p:embeddedFont>
    <p:embeddedFont>
      <p:font typeface="Petrona" pitchFamily="2" charset="0"/>
      <p:regular r:id="rId56"/>
    </p:embeddedFont>
    <p:embeddedFont>
      <p:font typeface="Petrona Bold" pitchFamily="2" charset="0"/>
      <p:regular r:id="rId57"/>
    </p:embeddedFont>
    <p:embeddedFont>
      <p:font typeface="Poppins" panose="00000500000000000000" pitchFamily="2" charset="0"/>
      <p:regular r:id="rId58"/>
    </p:embeddedFont>
    <p:embeddedFont>
      <p:font typeface="Poppins Bold" pitchFamily="2" charset="0"/>
      <p:regular r:id="rId59"/>
    </p:embeddedFont>
    <p:embeddedFont>
      <p:font typeface="TT Interphases" panose="02000503020000020004" pitchFamily="2"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notesMaster" Target="notesMasters/notesMaster1.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font" Target="fonts/font3.fntdata" /><Relationship Id="rId47" Type="http://schemas.openxmlformats.org/officeDocument/2006/relationships/font" Target="fonts/font8.fntdata" /><Relationship Id="rId50" Type="http://schemas.openxmlformats.org/officeDocument/2006/relationships/font" Target="fonts/font11.fntdata" /><Relationship Id="rId55" Type="http://schemas.openxmlformats.org/officeDocument/2006/relationships/font" Target="fonts/font16.fntdata" /><Relationship Id="rId63" Type="http://schemas.openxmlformats.org/officeDocument/2006/relationships/theme" Target="theme/theme1.xml" /><Relationship Id="rId7" Type="http://schemas.openxmlformats.org/officeDocument/2006/relationships/slide" Target="slides/slide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font" Target="fonts/font2.fntdata" /><Relationship Id="rId54" Type="http://schemas.openxmlformats.org/officeDocument/2006/relationships/font" Target="fonts/font15.fntdata" /><Relationship Id="rId62"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font" Target="fonts/font1.fntdata" /><Relationship Id="rId45" Type="http://schemas.openxmlformats.org/officeDocument/2006/relationships/font" Target="fonts/font6.fntdata" /><Relationship Id="rId53" Type="http://schemas.openxmlformats.org/officeDocument/2006/relationships/font" Target="fonts/font14.fntdata" /><Relationship Id="rId58" Type="http://schemas.openxmlformats.org/officeDocument/2006/relationships/font" Target="fonts/font19.fntdata"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font" Target="fonts/font10.fntdata" /><Relationship Id="rId57" Type="http://schemas.openxmlformats.org/officeDocument/2006/relationships/font" Target="fonts/font18.fntdata" /><Relationship Id="rId61"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font" Target="fonts/font5.fntdata" /><Relationship Id="rId52" Type="http://schemas.openxmlformats.org/officeDocument/2006/relationships/font" Target="fonts/font13.fntdata" /><Relationship Id="rId60" Type="http://schemas.openxmlformats.org/officeDocument/2006/relationships/font" Target="fonts/font21.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font" Target="fonts/font4.fntdata" /><Relationship Id="rId48" Type="http://schemas.openxmlformats.org/officeDocument/2006/relationships/font" Target="fonts/font9.fntdata" /><Relationship Id="rId56" Type="http://schemas.openxmlformats.org/officeDocument/2006/relationships/font" Target="fonts/font17.fntdata" /><Relationship Id="rId64" Type="http://schemas.openxmlformats.org/officeDocument/2006/relationships/tableStyles" Target="tableStyles.xml" /><Relationship Id="rId8" Type="http://schemas.openxmlformats.org/officeDocument/2006/relationships/slide" Target="slides/slide7.xml" /><Relationship Id="rId51" Type="http://schemas.openxmlformats.org/officeDocument/2006/relationships/font" Target="fonts/font12.fntdata"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font" Target="fonts/font7.fntdata" /><Relationship Id="rId59" Type="http://schemas.openxmlformats.org/officeDocument/2006/relationships/font" Target="fonts/font20.fntdata" /></Relationships>
</file>

<file path=ppt/charts/_rels/chart1.xml.rels><?xml version="1.0" encoding="UTF-8" standalone="yes"?>
<Relationships xmlns="http://schemas.openxmlformats.org/package/2006/relationships"><Relationship Id="rId1" Type="http://schemas.openxmlformats.org/officeDocument/2006/relationships/oleObject" Target="file:///D:\RMK-12_2024\PUSAT%20BN%20P502\Data%20Gene%20Editing%20Blast%20MR284_Edited.xlsx" TargetMode="External"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100"/>
              <a:t>Peratus bilangan pokok mengikut score penyakit karah</a:t>
            </a:r>
          </a:p>
        </c:rich>
      </c:tx>
      <c:overlay val="0"/>
    </c:title>
    <c:autoTitleDeleted val="0"/>
    <c:plotArea>
      <c:layout/>
      <c:barChart>
        <c:barDir val="col"/>
        <c:grouping val="stacked"/>
        <c:varyColors val="0"/>
        <c:ser>
          <c:idx val="0"/>
          <c:order val="0"/>
          <c:tx>
            <c:strRef>
              <c:f>Sheet2!$B$56</c:f>
              <c:strCache>
                <c:ptCount val="1"/>
                <c:pt idx="0">
                  <c:v>0</c:v>
                </c:pt>
              </c:strCache>
            </c:strRef>
          </c:tx>
          <c:invertIfNegative val="0"/>
          <c:cat>
            <c:strRef>
              <c:f>Sheet2!$A$57:$A$68</c:f>
              <c:strCache>
                <c:ptCount val="12"/>
                <c:pt idx="0">
                  <c:v>MR284-L1R1</c:v>
                </c:pt>
                <c:pt idx="1">
                  <c:v>MR284-L1R2</c:v>
                </c:pt>
                <c:pt idx="2">
                  <c:v>MR284-L3R1</c:v>
                </c:pt>
                <c:pt idx="3">
                  <c:v>MR284-L5R2</c:v>
                </c:pt>
                <c:pt idx="4">
                  <c:v>MR284-L6R1</c:v>
                </c:pt>
                <c:pt idx="5">
                  <c:v>MR284-L8R1</c:v>
                </c:pt>
                <c:pt idx="6">
                  <c:v>MR284-L8R2</c:v>
                </c:pt>
                <c:pt idx="7">
                  <c:v>MR284-L9R2</c:v>
                </c:pt>
                <c:pt idx="8">
                  <c:v>MR284-L10R1</c:v>
                </c:pt>
                <c:pt idx="9">
                  <c:v>MR284-L10R2</c:v>
                </c:pt>
                <c:pt idx="10">
                  <c:v>MR284-L11R2</c:v>
                </c:pt>
                <c:pt idx="11">
                  <c:v>MR284</c:v>
                </c:pt>
              </c:strCache>
            </c:strRef>
          </c:cat>
          <c:val>
            <c:numRef>
              <c:f>Sheet2!$B$57:$B$68</c:f>
              <c:numCache>
                <c:formatCode>0.0</c:formatCode>
                <c:ptCount val="12"/>
                <c:pt idx="0">
                  <c:v>37.5</c:v>
                </c:pt>
                <c:pt idx="1">
                  <c:v>64.099999999999994</c:v>
                </c:pt>
                <c:pt idx="2">
                  <c:v>80</c:v>
                </c:pt>
                <c:pt idx="3">
                  <c:v>77.5</c:v>
                </c:pt>
                <c:pt idx="4">
                  <c:v>67.5</c:v>
                </c:pt>
                <c:pt idx="5">
                  <c:v>65</c:v>
                </c:pt>
                <c:pt idx="6">
                  <c:v>62.5</c:v>
                </c:pt>
                <c:pt idx="7">
                  <c:v>67.5</c:v>
                </c:pt>
                <c:pt idx="8">
                  <c:v>90</c:v>
                </c:pt>
                <c:pt idx="9">
                  <c:v>50</c:v>
                </c:pt>
                <c:pt idx="10">
                  <c:v>52.5</c:v>
                </c:pt>
                <c:pt idx="11">
                  <c:v>80</c:v>
                </c:pt>
              </c:numCache>
            </c:numRef>
          </c:val>
          <c:extLst>
            <c:ext xmlns:c16="http://schemas.microsoft.com/office/drawing/2014/chart" uri="{C3380CC4-5D6E-409C-BE32-E72D297353CC}">
              <c16:uniqueId val="{00000000-DC7D-41AD-B1A5-E640EAF8C9C4}"/>
            </c:ext>
          </c:extLst>
        </c:ser>
        <c:ser>
          <c:idx val="1"/>
          <c:order val="1"/>
          <c:tx>
            <c:strRef>
              <c:f>Sheet2!$C$56</c:f>
              <c:strCache>
                <c:ptCount val="1"/>
                <c:pt idx="0">
                  <c:v>1</c:v>
                </c:pt>
              </c:strCache>
            </c:strRef>
          </c:tx>
          <c:invertIfNegative val="0"/>
          <c:cat>
            <c:strRef>
              <c:f>Sheet2!$A$57:$A$68</c:f>
              <c:strCache>
                <c:ptCount val="12"/>
                <c:pt idx="0">
                  <c:v>MR284-L1R1</c:v>
                </c:pt>
                <c:pt idx="1">
                  <c:v>MR284-L1R2</c:v>
                </c:pt>
                <c:pt idx="2">
                  <c:v>MR284-L3R1</c:v>
                </c:pt>
                <c:pt idx="3">
                  <c:v>MR284-L5R2</c:v>
                </c:pt>
                <c:pt idx="4">
                  <c:v>MR284-L6R1</c:v>
                </c:pt>
                <c:pt idx="5">
                  <c:v>MR284-L8R1</c:v>
                </c:pt>
                <c:pt idx="6">
                  <c:v>MR284-L8R2</c:v>
                </c:pt>
                <c:pt idx="7">
                  <c:v>MR284-L9R2</c:v>
                </c:pt>
                <c:pt idx="8">
                  <c:v>MR284-L10R1</c:v>
                </c:pt>
                <c:pt idx="9">
                  <c:v>MR284-L10R2</c:v>
                </c:pt>
                <c:pt idx="10">
                  <c:v>MR284-L11R2</c:v>
                </c:pt>
                <c:pt idx="11">
                  <c:v>MR284</c:v>
                </c:pt>
              </c:strCache>
            </c:strRef>
          </c:cat>
          <c:val>
            <c:numRef>
              <c:f>Sheet2!$C$57:$C$68</c:f>
              <c:numCache>
                <c:formatCode>0.0</c:formatCode>
                <c:ptCount val="12"/>
                <c:pt idx="0">
                  <c:v>2.5</c:v>
                </c:pt>
                <c:pt idx="1">
                  <c:v>0</c:v>
                </c:pt>
                <c:pt idx="2">
                  <c:v>5</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1-DC7D-41AD-B1A5-E640EAF8C9C4}"/>
            </c:ext>
          </c:extLst>
        </c:ser>
        <c:ser>
          <c:idx val="2"/>
          <c:order val="2"/>
          <c:tx>
            <c:strRef>
              <c:f>Sheet2!$D$56</c:f>
              <c:strCache>
                <c:ptCount val="1"/>
                <c:pt idx="0">
                  <c:v>2</c:v>
                </c:pt>
              </c:strCache>
            </c:strRef>
          </c:tx>
          <c:invertIfNegative val="0"/>
          <c:cat>
            <c:strRef>
              <c:f>Sheet2!$A$57:$A$68</c:f>
              <c:strCache>
                <c:ptCount val="12"/>
                <c:pt idx="0">
                  <c:v>MR284-L1R1</c:v>
                </c:pt>
                <c:pt idx="1">
                  <c:v>MR284-L1R2</c:v>
                </c:pt>
                <c:pt idx="2">
                  <c:v>MR284-L3R1</c:v>
                </c:pt>
                <c:pt idx="3">
                  <c:v>MR284-L5R2</c:v>
                </c:pt>
                <c:pt idx="4">
                  <c:v>MR284-L6R1</c:v>
                </c:pt>
                <c:pt idx="5">
                  <c:v>MR284-L8R1</c:v>
                </c:pt>
                <c:pt idx="6">
                  <c:v>MR284-L8R2</c:v>
                </c:pt>
                <c:pt idx="7">
                  <c:v>MR284-L9R2</c:v>
                </c:pt>
                <c:pt idx="8">
                  <c:v>MR284-L10R1</c:v>
                </c:pt>
                <c:pt idx="9">
                  <c:v>MR284-L10R2</c:v>
                </c:pt>
                <c:pt idx="10">
                  <c:v>MR284-L11R2</c:v>
                </c:pt>
                <c:pt idx="11">
                  <c:v>MR284</c:v>
                </c:pt>
              </c:strCache>
            </c:strRef>
          </c:cat>
          <c:val>
            <c:numRef>
              <c:f>Sheet2!$D$57:$D$68</c:f>
              <c:numCache>
                <c:formatCode>0.0</c:formatCode>
                <c:ptCount val="12"/>
                <c:pt idx="0">
                  <c:v>7.5</c:v>
                </c:pt>
                <c:pt idx="1">
                  <c:v>2.6</c:v>
                </c:pt>
                <c:pt idx="2">
                  <c:v>0</c:v>
                </c:pt>
                <c:pt idx="3">
                  <c:v>2.5</c:v>
                </c:pt>
                <c:pt idx="4">
                  <c:v>2.5</c:v>
                </c:pt>
                <c:pt idx="5">
                  <c:v>2.5</c:v>
                </c:pt>
                <c:pt idx="6">
                  <c:v>7.5</c:v>
                </c:pt>
                <c:pt idx="7">
                  <c:v>5</c:v>
                </c:pt>
                <c:pt idx="8">
                  <c:v>0</c:v>
                </c:pt>
                <c:pt idx="9">
                  <c:v>2.5</c:v>
                </c:pt>
                <c:pt idx="10">
                  <c:v>5</c:v>
                </c:pt>
                <c:pt idx="11">
                  <c:v>0</c:v>
                </c:pt>
              </c:numCache>
            </c:numRef>
          </c:val>
          <c:extLst>
            <c:ext xmlns:c16="http://schemas.microsoft.com/office/drawing/2014/chart" uri="{C3380CC4-5D6E-409C-BE32-E72D297353CC}">
              <c16:uniqueId val="{00000002-DC7D-41AD-B1A5-E640EAF8C9C4}"/>
            </c:ext>
          </c:extLst>
        </c:ser>
        <c:ser>
          <c:idx val="3"/>
          <c:order val="3"/>
          <c:tx>
            <c:strRef>
              <c:f>Sheet2!$E$56</c:f>
              <c:strCache>
                <c:ptCount val="1"/>
                <c:pt idx="0">
                  <c:v>3</c:v>
                </c:pt>
              </c:strCache>
            </c:strRef>
          </c:tx>
          <c:invertIfNegative val="0"/>
          <c:cat>
            <c:strRef>
              <c:f>Sheet2!$A$57:$A$68</c:f>
              <c:strCache>
                <c:ptCount val="12"/>
                <c:pt idx="0">
                  <c:v>MR284-L1R1</c:v>
                </c:pt>
                <c:pt idx="1">
                  <c:v>MR284-L1R2</c:v>
                </c:pt>
                <c:pt idx="2">
                  <c:v>MR284-L3R1</c:v>
                </c:pt>
                <c:pt idx="3">
                  <c:v>MR284-L5R2</c:v>
                </c:pt>
                <c:pt idx="4">
                  <c:v>MR284-L6R1</c:v>
                </c:pt>
                <c:pt idx="5">
                  <c:v>MR284-L8R1</c:v>
                </c:pt>
                <c:pt idx="6">
                  <c:v>MR284-L8R2</c:v>
                </c:pt>
                <c:pt idx="7">
                  <c:v>MR284-L9R2</c:v>
                </c:pt>
                <c:pt idx="8">
                  <c:v>MR284-L10R1</c:v>
                </c:pt>
                <c:pt idx="9">
                  <c:v>MR284-L10R2</c:v>
                </c:pt>
                <c:pt idx="10">
                  <c:v>MR284-L11R2</c:v>
                </c:pt>
                <c:pt idx="11">
                  <c:v>MR284</c:v>
                </c:pt>
              </c:strCache>
            </c:strRef>
          </c:cat>
          <c:val>
            <c:numRef>
              <c:f>Sheet2!$E$57:$E$68</c:f>
              <c:numCache>
                <c:formatCode>0.0</c:formatCode>
                <c:ptCount val="12"/>
                <c:pt idx="0">
                  <c:v>12.5</c:v>
                </c:pt>
                <c:pt idx="1">
                  <c:v>2.6</c:v>
                </c:pt>
                <c:pt idx="2">
                  <c:v>7.5</c:v>
                </c:pt>
                <c:pt idx="3">
                  <c:v>0</c:v>
                </c:pt>
                <c:pt idx="4">
                  <c:v>5</c:v>
                </c:pt>
                <c:pt idx="5">
                  <c:v>7.5</c:v>
                </c:pt>
                <c:pt idx="6">
                  <c:v>5</c:v>
                </c:pt>
                <c:pt idx="7">
                  <c:v>5</c:v>
                </c:pt>
                <c:pt idx="8">
                  <c:v>0</c:v>
                </c:pt>
                <c:pt idx="9">
                  <c:v>7.5</c:v>
                </c:pt>
                <c:pt idx="10">
                  <c:v>7.5</c:v>
                </c:pt>
                <c:pt idx="11">
                  <c:v>0</c:v>
                </c:pt>
              </c:numCache>
            </c:numRef>
          </c:val>
          <c:extLst>
            <c:ext xmlns:c16="http://schemas.microsoft.com/office/drawing/2014/chart" uri="{C3380CC4-5D6E-409C-BE32-E72D297353CC}">
              <c16:uniqueId val="{00000003-DC7D-41AD-B1A5-E640EAF8C9C4}"/>
            </c:ext>
          </c:extLst>
        </c:ser>
        <c:ser>
          <c:idx val="4"/>
          <c:order val="4"/>
          <c:tx>
            <c:strRef>
              <c:f>Sheet2!$F$56</c:f>
              <c:strCache>
                <c:ptCount val="1"/>
                <c:pt idx="0">
                  <c:v>4</c:v>
                </c:pt>
              </c:strCache>
            </c:strRef>
          </c:tx>
          <c:invertIfNegative val="0"/>
          <c:cat>
            <c:strRef>
              <c:f>Sheet2!$A$57:$A$68</c:f>
              <c:strCache>
                <c:ptCount val="12"/>
                <c:pt idx="0">
                  <c:v>MR284-L1R1</c:v>
                </c:pt>
                <c:pt idx="1">
                  <c:v>MR284-L1R2</c:v>
                </c:pt>
                <c:pt idx="2">
                  <c:v>MR284-L3R1</c:v>
                </c:pt>
                <c:pt idx="3">
                  <c:v>MR284-L5R2</c:v>
                </c:pt>
                <c:pt idx="4">
                  <c:v>MR284-L6R1</c:v>
                </c:pt>
                <c:pt idx="5">
                  <c:v>MR284-L8R1</c:v>
                </c:pt>
                <c:pt idx="6">
                  <c:v>MR284-L8R2</c:v>
                </c:pt>
                <c:pt idx="7">
                  <c:v>MR284-L9R2</c:v>
                </c:pt>
                <c:pt idx="8">
                  <c:v>MR284-L10R1</c:v>
                </c:pt>
                <c:pt idx="9">
                  <c:v>MR284-L10R2</c:v>
                </c:pt>
                <c:pt idx="10">
                  <c:v>MR284-L11R2</c:v>
                </c:pt>
                <c:pt idx="11">
                  <c:v>MR284</c:v>
                </c:pt>
              </c:strCache>
            </c:strRef>
          </c:cat>
          <c:val>
            <c:numRef>
              <c:f>Sheet2!$F$57:$F$68</c:f>
              <c:numCache>
                <c:formatCode>0.0</c:formatCode>
                <c:ptCount val="12"/>
                <c:pt idx="0">
                  <c:v>37.5</c:v>
                </c:pt>
                <c:pt idx="1">
                  <c:v>30.7</c:v>
                </c:pt>
                <c:pt idx="2">
                  <c:v>5</c:v>
                </c:pt>
                <c:pt idx="3">
                  <c:v>17.5</c:v>
                </c:pt>
                <c:pt idx="4">
                  <c:v>25</c:v>
                </c:pt>
                <c:pt idx="5">
                  <c:v>20</c:v>
                </c:pt>
                <c:pt idx="6">
                  <c:v>22.5</c:v>
                </c:pt>
                <c:pt idx="7">
                  <c:v>22.5</c:v>
                </c:pt>
                <c:pt idx="8">
                  <c:v>10</c:v>
                </c:pt>
                <c:pt idx="9">
                  <c:v>37.5</c:v>
                </c:pt>
                <c:pt idx="10">
                  <c:v>32.5</c:v>
                </c:pt>
                <c:pt idx="11">
                  <c:v>20</c:v>
                </c:pt>
              </c:numCache>
            </c:numRef>
          </c:val>
          <c:extLst>
            <c:ext xmlns:c16="http://schemas.microsoft.com/office/drawing/2014/chart" uri="{C3380CC4-5D6E-409C-BE32-E72D297353CC}">
              <c16:uniqueId val="{00000004-DC7D-41AD-B1A5-E640EAF8C9C4}"/>
            </c:ext>
          </c:extLst>
        </c:ser>
        <c:ser>
          <c:idx val="5"/>
          <c:order val="5"/>
          <c:tx>
            <c:strRef>
              <c:f>Sheet2!$G$56</c:f>
              <c:strCache>
                <c:ptCount val="1"/>
                <c:pt idx="0">
                  <c:v>5</c:v>
                </c:pt>
              </c:strCache>
            </c:strRef>
          </c:tx>
          <c:invertIfNegative val="0"/>
          <c:cat>
            <c:strRef>
              <c:f>Sheet2!$A$57:$A$68</c:f>
              <c:strCache>
                <c:ptCount val="12"/>
                <c:pt idx="0">
                  <c:v>MR284-L1R1</c:v>
                </c:pt>
                <c:pt idx="1">
                  <c:v>MR284-L1R2</c:v>
                </c:pt>
                <c:pt idx="2">
                  <c:v>MR284-L3R1</c:v>
                </c:pt>
                <c:pt idx="3">
                  <c:v>MR284-L5R2</c:v>
                </c:pt>
                <c:pt idx="4">
                  <c:v>MR284-L6R1</c:v>
                </c:pt>
                <c:pt idx="5">
                  <c:v>MR284-L8R1</c:v>
                </c:pt>
                <c:pt idx="6">
                  <c:v>MR284-L8R2</c:v>
                </c:pt>
                <c:pt idx="7">
                  <c:v>MR284-L9R2</c:v>
                </c:pt>
                <c:pt idx="8">
                  <c:v>MR284-L10R1</c:v>
                </c:pt>
                <c:pt idx="9">
                  <c:v>MR284-L10R2</c:v>
                </c:pt>
                <c:pt idx="10">
                  <c:v>MR284-L11R2</c:v>
                </c:pt>
                <c:pt idx="11">
                  <c:v>MR284</c:v>
                </c:pt>
              </c:strCache>
            </c:strRef>
          </c:cat>
          <c:val>
            <c:numRef>
              <c:f>Sheet2!$G$57:$G$68</c:f>
              <c:numCache>
                <c:formatCode>0.0</c:formatCode>
                <c:ptCount val="12"/>
                <c:pt idx="0">
                  <c:v>2.5</c:v>
                </c:pt>
                <c:pt idx="1">
                  <c:v>0</c:v>
                </c:pt>
                <c:pt idx="2">
                  <c:v>2.5</c:v>
                </c:pt>
                <c:pt idx="3">
                  <c:v>2.5</c:v>
                </c:pt>
                <c:pt idx="4">
                  <c:v>0</c:v>
                </c:pt>
                <c:pt idx="5">
                  <c:v>5</c:v>
                </c:pt>
                <c:pt idx="6">
                  <c:v>2.5</c:v>
                </c:pt>
                <c:pt idx="7">
                  <c:v>0</c:v>
                </c:pt>
                <c:pt idx="8">
                  <c:v>0</c:v>
                </c:pt>
                <c:pt idx="9">
                  <c:v>2.5</c:v>
                </c:pt>
                <c:pt idx="10">
                  <c:v>2.5</c:v>
                </c:pt>
                <c:pt idx="11">
                  <c:v>0</c:v>
                </c:pt>
              </c:numCache>
            </c:numRef>
          </c:val>
          <c:extLst>
            <c:ext xmlns:c16="http://schemas.microsoft.com/office/drawing/2014/chart" uri="{C3380CC4-5D6E-409C-BE32-E72D297353CC}">
              <c16:uniqueId val="{00000005-DC7D-41AD-B1A5-E640EAF8C9C4}"/>
            </c:ext>
          </c:extLst>
        </c:ser>
        <c:ser>
          <c:idx val="6"/>
          <c:order val="6"/>
          <c:tx>
            <c:strRef>
              <c:f>Sheet2!$H$56</c:f>
              <c:strCache>
                <c:ptCount val="1"/>
                <c:pt idx="0">
                  <c:v>6</c:v>
                </c:pt>
              </c:strCache>
            </c:strRef>
          </c:tx>
          <c:invertIfNegative val="0"/>
          <c:cat>
            <c:strRef>
              <c:f>Sheet2!$A$57:$A$68</c:f>
              <c:strCache>
                <c:ptCount val="12"/>
                <c:pt idx="0">
                  <c:v>MR284-L1R1</c:v>
                </c:pt>
                <c:pt idx="1">
                  <c:v>MR284-L1R2</c:v>
                </c:pt>
                <c:pt idx="2">
                  <c:v>MR284-L3R1</c:v>
                </c:pt>
                <c:pt idx="3">
                  <c:v>MR284-L5R2</c:v>
                </c:pt>
                <c:pt idx="4">
                  <c:v>MR284-L6R1</c:v>
                </c:pt>
                <c:pt idx="5">
                  <c:v>MR284-L8R1</c:v>
                </c:pt>
                <c:pt idx="6">
                  <c:v>MR284-L8R2</c:v>
                </c:pt>
                <c:pt idx="7">
                  <c:v>MR284-L9R2</c:v>
                </c:pt>
                <c:pt idx="8">
                  <c:v>MR284-L10R1</c:v>
                </c:pt>
                <c:pt idx="9">
                  <c:v>MR284-L10R2</c:v>
                </c:pt>
                <c:pt idx="10">
                  <c:v>MR284-L11R2</c:v>
                </c:pt>
                <c:pt idx="11">
                  <c:v>MR284</c:v>
                </c:pt>
              </c:strCache>
            </c:strRef>
          </c:cat>
          <c:val>
            <c:numRef>
              <c:f>Sheet2!$H$57:$H$68</c:f>
              <c:numCache>
                <c:formatCode>0.0</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6-DC7D-41AD-B1A5-E640EAF8C9C4}"/>
            </c:ext>
          </c:extLst>
        </c:ser>
        <c:ser>
          <c:idx val="7"/>
          <c:order val="7"/>
          <c:tx>
            <c:strRef>
              <c:f>Sheet2!$I$56</c:f>
              <c:strCache>
                <c:ptCount val="1"/>
                <c:pt idx="0">
                  <c:v>7</c:v>
                </c:pt>
              </c:strCache>
            </c:strRef>
          </c:tx>
          <c:invertIfNegative val="0"/>
          <c:cat>
            <c:strRef>
              <c:f>Sheet2!$A$57:$A$68</c:f>
              <c:strCache>
                <c:ptCount val="12"/>
                <c:pt idx="0">
                  <c:v>MR284-L1R1</c:v>
                </c:pt>
                <c:pt idx="1">
                  <c:v>MR284-L1R2</c:v>
                </c:pt>
                <c:pt idx="2">
                  <c:v>MR284-L3R1</c:v>
                </c:pt>
                <c:pt idx="3">
                  <c:v>MR284-L5R2</c:v>
                </c:pt>
                <c:pt idx="4">
                  <c:v>MR284-L6R1</c:v>
                </c:pt>
                <c:pt idx="5">
                  <c:v>MR284-L8R1</c:v>
                </c:pt>
                <c:pt idx="6">
                  <c:v>MR284-L8R2</c:v>
                </c:pt>
                <c:pt idx="7">
                  <c:v>MR284-L9R2</c:v>
                </c:pt>
                <c:pt idx="8">
                  <c:v>MR284-L10R1</c:v>
                </c:pt>
                <c:pt idx="9">
                  <c:v>MR284-L10R2</c:v>
                </c:pt>
                <c:pt idx="10">
                  <c:v>MR284-L11R2</c:v>
                </c:pt>
                <c:pt idx="11">
                  <c:v>MR284</c:v>
                </c:pt>
              </c:strCache>
            </c:strRef>
          </c:cat>
          <c:val>
            <c:numRef>
              <c:f>Sheet2!$I$57:$I$68</c:f>
              <c:numCache>
                <c:formatCode>0.0</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7-DC7D-41AD-B1A5-E640EAF8C9C4}"/>
            </c:ext>
          </c:extLst>
        </c:ser>
        <c:ser>
          <c:idx val="8"/>
          <c:order val="8"/>
          <c:tx>
            <c:strRef>
              <c:f>Sheet2!$J$56</c:f>
              <c:strCache>
                <c:ptCount val="1"/>
                <c:pt idx="0">
                  <c:v>8</c:v>
                </c:pt>
              </c:strCache>
            </c:strRef>
          </c:tx>
          <c:invertIfNegative val="0"/>
          <c:cat>
            <c:strRef>
              <c:f>Sheet2!$A$57:$A$68</c:f>
              <c:strCache>
                <c:ptCount val="12"/>
                <c:pt idx="0">
                  <c:v>MR284-L1R1</c:v>
                </c:pt>
                <c:pt idx="1">
                  <c:v>MR284-L1R2</c:v>
                </c:pt>
                <c:pt idx="2">
                  <c:v>MR284-L3R1</c:v>
                </c:pt>
                <c:pt idx="3">
                  <c:v>MR284-L5R2</c:v>
                </c:pt>
                <c:pt idx="4">
                  <c:v>MR284-L6R1</c:v>
                </c:pt>
                <c:pt idx="5">
                  <c:v>MR284-L8R1</c:v>
                </c:pt>
                <c:pt idx="6">
                  <c:v>MR284-L8R2</c:v>
                </c:pt>
                <c:pt idx="7">
                  <c:v>MR284-L9R2</c:v>
                </c:pt>
                <c:pt idx="8">
                  <c:v>MR284-L10R1</c:v>
                </c:pt>
                <c:pt idx="9">
                  <c:v>MR284-L10R2</c:v>
                </c:pt>
                <c:pt idx="10">
                  <c:v>MR284-L11R2</c:v>
                </c:pt>
                <c:pt idx="11">
                  <c:v>MR284</c:v>
                </c:pt>
              </c:strCache>
            </c:strRef>
          </c:cat>
          <c:val>
            <c:numRef>
              <c:f>Sheet2!$J$57:$J$68</c:f>
              <c:numCache>
                <c:formatCode>0.0</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8-DC7D-41AD-B1A5-E640EAF8C9C4}"/>
            </c:ext>
          </c:extLst>
        </c:ser>
        <c:ser>
          <c:idx val="9"/>
          <c:order val="9"/>
          <c:tx>
            <c:strRef>
              <c:f>Sheet2!$K$56</c:f>
              <c:strCache>
                <c:ptCount val="1"/>
                <c:pt idx="0">
                  <c:v>9</c:v>
                </c:pt>
              </c:strCache>
            </c:strRef>
          </c:tx>
          <c:invertIfNegative val="0"/>
          <c:cat>
            <c:strRef>
              <c:f>Sheet2!$A$57:$A$68</c:f>
              <c:strCache>
                <c:ptCount val="12"/>
                <c:pt idx="0">
                  <c:v>MR284-L1R1</c:v>
                </c:pt>
                <c:pt idx="1">
                  <c:v>MR284-L1R2</c:v>
                </c:pt>
                <c:pt idx="2">
                  <c:v>MR284-L3R1</c:v>
                </c:pt>
                <c:pt idx="3">
                  <c:v>MR284-L5R2</c:v>
                </c:pt>
                <c:pt idx="4">
                  <c:v>MR284-L6R1</c:v>
                </c:pt>
                <c:pt idx="5">
                  <c:v>MR284-L8R1</c:v>
                </c:pt>
                <c:pt idx="6">
                  <c:v>MR284-L8R2</c:v>
                </c:pt>
                <c:pt idx="7">
                  <c:v>MR284-L9R2</c:v>
                </c:pt>
                <c:pt idx="8">
                  <c:v>MR284-L10R1</c:v>
                </c:pt>
                <c:pt idx="9">
                  <c:v>MR284-L10R2</c:v>
                </c:pt>
                <c:pt idx="10">
                  <c:v>MR284-L11R2</c:v>
                </c:pt>
                <c:pt idx="11">
                  <c:v>MR284</c:v>
                </c:pt>
              </c:strCache>
            </c:strRef>
          </c:cat>
          <c:val>
            <c:numRef>
              <c:f>Sheet2!$K$57:$K$68</c:f>
              <c:numCache>
                <c:formatCode>0.0</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9-DC7D-41AD-B1A5-E640EAF8C9C4}"/>
            </c:ext>
          </c:extLst>
        </c:ser>
        <c:dLbls>
          <c:showLegendKey val="0"/>
          <c:showVal val="0"/>
          <c:showCatName val="0"/>
          <c:showSerName val="0"/>
          <c:showPercent val="0"/>
          <c:showBubbleSize val="0"/>
        </c:dLbls>
        <c:gapWidth val="150"/>
        <c:overlap val="100"/>
        <c:axId val="68127360"/>
        <c:axId val="68145920"/>
      </c:barChart>
      <c:catAx>
        <c:axId val="68127360"/>
        <c:scaling>
          <c:orientation val="minMax"/>
        </c:scaling>
        <c:delete val="0"/>
        <c:axPos val="b"/>
        <c:title>
          <c:tx>
            <c:rich>
              <a:bodyPr/>
              <a:lstStyle/>
              <a:p>
                <a:pPr>
                  <a:defRPr/>
                </a:pPr>
                <a:r>
                  <a:rPr lang="en-US"/>
                  <a:t>Titisan teredit gen MR284</a:t>
                </a:r>
              </a:p>
            </c:rich>
          </c:tx>
          <c:overlay val="0"/>
        </c:title>
        <c:numFmt formatCode="General" sourceLinked="0"/>
        <c:majorTickMark val="out"/>
        <c:minorTickMark val="none"/>
        <c:tickLblPos val="nextTo"/>
        <c:crossAx val="68145920"/>
        <c:crosses val="autoZero"/>
        <c:auto val="1"/>
        <c:lblAlgn val="ctr"/>
        <c:lblOffset val="100"/>
        <c:noMultiLvlLbl val="0"/>
      </c:catAx>
      <c:valAx>
        <c:axId val="68145920"/>
        <c:scaling>
          <c:orientation val="minMax"/>
        </c:scaling>
        <c:delete val="0"/>
        <c:axPos val="l"/>
        <c:title>
          <c:tx>
            <c:rich>
              <a:bodyPr rot="-5400000" vert="horz"/>
              <a:lstStyle/>
              <a:p>
                <a:pPr>
                  <a:defRPr/>
                </a:pPr>
                <a:r>
                  <a:rPr lang="en-US"/>
                  <a:t>Bilangan pokok (%)</a:t>
                </a:r>
              </a:p>
            </c:rich>
          </c:tx>
          <c:overlay val="0"/>
        </c:title>
        <c:numFmt formatCode="0.0" sourceLinked="1"/>
        <c:majorTickMark val="out"/>
        <c:minorTickMark val="none"/>
        <c:tickLblPos val="nextTo"/>
        <c:crossAx val="68127360"/>
        <c:crosses val="autoZero"/>
        <c:crossBetween val="between"/>
      </c:valAx>
    </c:plotArea>
    <c:legend>
      <c:legendPos val="b"/>
      <c:overlay val="0"/>
    </c:legend>
    <c:plotVisOnly val="1"/>
    <c:dispBlanksAs val="gap"/>
    <c:showDLblsOverMax val="0"/>
  </c:chart>
  <c:spPr>
    <a:ln>
      <a:solidFill>
        <a:schemeClr val="tx1"/>
      </a:solid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DCC5E-9E1A-7D59-F5FA-1344DBFD992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EA1BBE-2A20-360F-4F3E-8CBBAA63DFF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BA632C2-DCAE-8E2A-0404-B122DA6A732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93EFAA8-6C06-ABF1-C461-01DC180DF5FA}"/>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BD3066B-2B09-7C5E-B2CB-4E34F1C478F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p>
        </p:txBody>
      </p:sp>
      <p:sp>
        <p:nvSpPr>
          <p:cNvPr id="6" name="Footer Placeholder 5">
            <a:extLst>
              <a:ext uri="{FF2B5EF4-FFF2-40B4-BE49-F238E27FC236}">
                <a16:creationId xmlns:a16="http://schemas.microsoft.com/office/drawing/2014/main" id="{11290ECB-C123-0D2E-BA86-209A8B19873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5207E4A-7C1E-5F85-BCF2-5E544D39E53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86603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 /><Relationship Id="rId3" Type="http://schemas.openxmlformats.org/officeDocument/2006/relationships/image" Target="../media/image2.svg" /><Relationship Id="rId7" Type="http://schemas.openxmlformats.org/officeDocument/2006/relationships/image" Target="../media/image6.sv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5.png" /><Relationship Id="rId5" Type="http://schemas.openxmlformats.org/officeDocument/2006/relationships/image" Target="../media/image4.svg" /><Relationship Id="rId10" Type="http://schemas.openxmlformats.org/officeDocument/2006/relationships/image" Target="../media/image9.png" /><Relationship Id="rId4" Type="http://schemas.openxmlformats.org/officeDocument/2006/relationships/image" Target="../media/image3.png" /><Relationship Id="rId9" Type="http://schemas.openxmlformats.org/officeDocument/2006/relationships/image" Target="../media/image8.png" /></Relationships>
</file>

<file path=ppt/slides/_rels/slide10.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notesSlide" Target="../notesSlides/notesSlide4.xml"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5.xml" /><Relationship Id="rId1" Type="http://schemas.openxmlformats.org/officeDocument/2006/relationships/slideLayout" Target="../slideLayouts/slideLayout7.xml" /><Relationship Id="rId6" Type="http://schemas.openxmlformats.org/officeDocument/2006/relationships/image" Target="../media/image35.png" /><Relationship Id="rId5" Type="http://schemas.openxmlformats.org/officeDocument/2006/relationships/image" Target="../media/image34.png" /><Relationship Id="rId4" Type="http://schemas.openxmlformats.org/officeDocument/2006/relationships/image" Target="../media/image33.png" /></Relationships>
</file>

<file path=ppt/slides/_rels/slide12.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6.png" /><Relationship Id="rId1" Type="http://schemas.openxmlformats.org/officeDocument/2006/relationships/slideLayout" Target="../slideLayouts/slideLayout7.xml" /><Relationship Id="rId4" Type="http://schemas.openxmlformats.org/officeDocument/2006/relationships/image" Target="../media/image9.png" /></Relationships>
</file>

<file path=ppt/slides/_rels/slide13.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image" Target="../media/image38.png" /><Relationship Id="rId1" Type="http://schemas.openxmlformats.org/officeDocument/2006/relationships/slideLayout" Target="../slideLayouts/slideLayout7.xml" /><Relationship Id="rId5" Type="http://schemas.openxmlformats.org/officeDocument/2006/relationships/image" Target="../media/image9.png" /><Relationship Id="rId4" Type="http://schemas.openxmlformats.org/officeDocument/2006/relationships/image" Target="../media/image40.png" /></Relationships>
</file>

<file path=ppt/slides/_rels/slide14.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image" Target="../media/image41.pn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21.png" /><Relationship Id="rId7" Type="http://schemas.openxmlformats.org/officeDocument/2006/relationships/image" Target="../media/image9.png" /><Relationship Id="rId2" Type="http://schemas.openxmlformats.org/officeDocument/2006/relationships/notesSlide" Target="../notesSlides/notesSlide6.xml" /><Relationship Id="rId1" Type="http://schemas.openxmlformats.org/officeDocument/2006/relationships/slideLayout" Target="../slideLayouts/slideLayout7.xml" /><Relationship Id="rId6" Type="http://schemas.openxmlformats.org/officeDocument/2006/relationships/image" Target="../media/image42.jpeg" /><Relationship Id="rId5" Type="http://schemas.openxmlformats.org/officeDocument/2006/relationships/image" Target="../media/image12.png" /><Relationship Id="rId4" Type="http://schemas.openxmlformats.org/officeDocument/2006/relationships/hyperlink" Target="https://gamma.app/?utm_source=made-with-gamma" TargetMode="External" /></Relationships>
</file>

<file path=ppt/slides/_rels/slide16.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7.xml" /><Relationship Id="rId1" Type="http://schemas.openxmlformats.org/officeDocument/2006/relationships/slideLayout" Target="../slideLayouts/slideLayout7.xml" /><Relationship Id="rId6" Type="http://schemas.openxmlformats.org/officeDocument/2006/relationships/image" Target="../media/image45.jpeg" /><Relationship Id="rId5" Type="http://schemas.openxmlformats.org/officeDocument/2006/relationships/image" Target="../media/image44.png" /><Relationship Id="rId4" Type="http://schemas.openxmlformats.org/officeDocument/2006/relationships/image" Target="../media/image43.png" /></Relationships>
</file>

<file path=ppt/slides/_rels/slide17.xml.rels><?xml version="1.0" encoding="UTF-8" standalone="yes"?>
<Relationships xmlns="http://schemas.openxmlformats.org/package/2006/relationships"><Relationship Id="rId8" Type="http://schemas.openxmlformats.org/officeDocument/2006/relationships/chart" Target="../charts/chart1.xml" /><Relationship Id="rId3" Type="http://schemas.openxmlformats.org/officeDocument/2006/relationships/image" Target="../media/image8.png" /><Relationship Id="rId7" Type="http://schemas.openxmlformats.org/officeDocument/2006/relationships/image" Target="../media/image49.jpeg" /><Relationship Id="rId2" Type="http://schemas.openxmlformats.org/officeDocument/2006/relationships/notesSlide" Target="../notesSlides/notesSlide8.xml" /><Relationship Id="rId1" Type="http://schemas.openxmlformats.org/officeDocument/2006/relationships/slideLayout" Target="../slideLayouts/slideLayout7.xml" /><Relationship Id="rId6" Type="http://schemas.openxmlformats.org/officeDocument/2006/relationships/image" Target="../media/image48.jpeg" /><Relationship Id="rId5" Type="http://schemas.openxmlformats.org/officeDocument/2006/relationships/image" Target="../media/image47.jpeg" /><Relationship Id="rId10" Type="http://schemas.openxmlformats.org/officeDocument/2006/relationships/image" Target="../media/image51.jpeg" /><Relationship Id="rId4" Type="http://schemas.openxmlformats.org/officeDocument/2006/relationships/image" Target="../media/image46.jpeg" /><Relationship Id="rId9" Type="http://schemas.openxmlformats.org/officeDocument/2006/relationships/image" Target="../media/image50.jpeg" /></Relationships>
</file>

<file path=ppt/slides/_rels/slide18.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9.xml" /><Relationship Id="rId1" Type="http://schemas.openxmlformats.org/officeDocument/2006/relationships/slideLayout" Target="../slideLayouts/slideLayout7.xml" /><Relationship Id="rId6" Type="http://schemas.openxmlformats.org/officeDocument/2006/relationships/image" Target="../media/image54.png" /><Relationship Id="rId5" Type="http://schemas.openxmlformats.org/officeDocument/2006/relationships/image" Target="../media/image53.jpeg" /><Relationship Id="rId4" Type="http://schemas.openxmlformats.org/officeDocument/2006/relationships/image" Target="../media/image52.jpeg" /></Relationships>
</file>

<file path=ppt/slides/_rels/slide19.xml.rels><?xml version="1.0" encoding="UTF-8" standalone="yes"?>
<Relationships xmlns="http://schemas.openxmlformats.org/package/2006/relationships"><Relationship Id="rId3" Type="http://schemas.openxmlformats.org/officeDocument/2006/relationships/image" Target="../media/image55.png" /><Relationship Id="rId2" Type="http://schemas.openxmlformats.org/officeDocument/2006/relationships/notesSlide" Target="../notesSlides/notesSlide10.xml" /><Relationship Id="rId1" Type="http://schemas.openxmlformats.org/officeDocument/2006/relationships/slideLayout" Target="../slideLayouts/slideLayout7.xml" /><Relationship Id="rId5" Type="http://schemas.openxmlformats.org/officeDocument/2006/relationships/image" Target="../media/image56.png" /><Relationship Id="rId4" Type="http://schemas.openxmlformats.org/officeDocument/2006/relationships/image" Target="../media/image9.png" /></Relationships>
</file>

<file path=ppt/slides/_rels/slide2.xml.rels><?xml version="1.0" encoding="UTF-8" standalone="yes"?>
<Relationships xmlns="http://schemas.openxmlformats.org/package/2006/relationships"><Relationship Id="rId8" Type="http://schemas.openxmlformats.org/officeDocument/2006/relationships/image" Target="../media/image14.svg" /><Relationship Id="rId3" Type="http://schemas.openxmlformats.org/officeDocument/2006/relationships/image" Target="../media/image10.png" /><Relationship Id="rId7" Type="http://schemas.openxmlformats.org/officeDocument/2006/relationships/image" Target="../media/image13.png" /><Relationship Id="rId12" Type="http://schemas.openxmlformats.org/officeDocument/2006/relationships/image" Target="../media/image18.svg" /><Relationship Id="rId2" Type="http://schemas.openxmlformats.org/officeDocument/2006/relationships/notesSlide" Target="../notesSlides/notesSlide1.xml" /><Relationship Id="rId1" Type="http://schemas.openxmlformats.org/officeDocument/2006/relationships/slideLayout" Target="../slideLayouts/slideLayout7.xml" /><Relationship Id="rId6" Type="http://schemas.openxmlformats.org/officeDocument/2006/relationships/image" Target="../media/image12.png" /><Relationship Id="rId11" Type="http://schemas.openxmlformats.org/officeDocument/2006/relationships/image" Target="../media/image17.png" /><Relationship Id="rId5" Type="http://schemas.openxmlformats.org/officeDocument/2006/relationships/hyperlink" Target="https://gamma.app/?utm_source=made-with-gamma" TargetMode="External" /><Relationship Id="rId10" Type="http://schemas.openxmlformats.org/officeDocument/2006/relationships/image" Target="../media/image16.svg" /><Relationship Id="rId4" Type="http://schemas.openxmlformats.org/officeDocument/2006/relationships/image" Target="../media/image11.svg" /><Relationship Id="rId9" Type="http://schemas.openxmlformats.org/officeDocument/2006/relationships/image" Target="../media/image15.png" /></Relationships>
</file>

<file path=ppt/slides/_rels/slide20.xml.rels><?xml version="1.0" encoding="UTF-8" standalone="yes"?>
<Relationships xmlns="http://schemas.openxmlformats.org/package/2006/relationships"><Relationship Id="rId3" Type="http://schemas.openxmlformats.org/officeDocument/2006/relationships/image" Target="../media/image2.svg" /><Relationship Id="rId7" Type="http://schemas.openxmlformats.org/officeDocument/2006/relationships/image" Target="../media/image6.sv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5.png" /><Relationship Id="rId5" Type="http://schemas.openxmlformats.org/officeDocument/2006/relationships/image" Target="../media/image4.svg" /><Relationship Id="rId4" Type="http://schemas.openxmlformats.org/officeDocument/2006/relationships/image" Target="../media/image3.png" /></Relationships>
</file>

<file path=ppt/slides/_rels/slide21.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8.png" /><Relationship Id="rId5" Type="http://schemas.openxmlformats.org/officeDocument/2006/relationships/image" Target="../media/image58.png" /><Relationship Id="rId4" Type="http://schemas.openxmlformats.org/officeDocument/2006/relationships/image" Target="../media/image57.png" /></Relationships>
</file>

<file path=ppt/slides/_rels/slide22.xml.rels><?xml version="1.0" encoding="UTF-8" standalone="yes"?>
<Relationships xmlns="http://schemas.openxmlformats.org/package/2006/relationships"><Relationship Id="rId8" Type="http://schemas.openxmlformats.org/officeDocument/2006/relationships/image" Target="../media/image63.jpeg" /><Relationship Id="rId13" Type="http://schemas.openxmlformats.org/officeDocument/2006/relationships/image" Target="../media/image68.jpeg" /><Relationship Id="rId3" Type="http://schemas.openxmlformats.org/officeDocument/2006/relationships/image" Target="../media/image4.svg" /><Relationship Id="rId7" Type="http://schemas.openxmlformats.org/officeDocument/2006/relationships/image" Target="../media/image62.png" /><Relationship Id="rId12" Type="http://schemas.openxmlformats.org/officeDocument/2006/relationships/image" Target="../media/image67.jpe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61.jpeg" /><Relationship Id="rId11" Type="http://schemas.openxmlformats.org/officeDocument/2006/relationships/image" Target="../media/image66.png" /><Relationship Id="rId5" Type="http://schemas.openxmlformats.org/officeDocument/2006/relationships/image" Target="../media/image60.png" /><Relationship Id="rId10" Type="http://schemas.openxmlformats.org/officeDocument/2006/relationships/image" Target="../media/image65.jpeg" /><Relationship Id="rId4" Type="http://schemas.openxmlformats.org/officeDocument/2006/relationships/image" Target="../media/image59.jpeg" /><Relationship Id="rId9" Type="http://schemas.openxmlformats.org/officeDocument/2006/relationships/image" Target="../media/image64.jpeg" /><Relationship Id="rId14" Type="http://schemas.openxmlformats.org/officeDocument/2006/relationships/image" Target="../media/image69.jpeg" /></Relationships>
</file>

<file path=ppt/slides/_rels/slide23.xml.rels><?xml version="1.0" encoding="UTF-8" standalone="yes"?>
<Relationships xmlns="http://schemas.openxmlformats.org/package/2006/relationships"><Relationship Id="rId8" Type="http://schemas.openxmlformats.org/officeDocument/2006/relationships/image" Target="../media/image74.jpeg" /><Relationship Id="rId3" Type="http://schemas.openxmlformats.org/officeDocument/2006/relationships/image" Target="../media/image4.svg" /><Relationship Id="rId7" Type="http://schemas.openxmlformats.org/officeDocument/2006/relationships/image" Target="../media/image73.pn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72.png" /><Relationship Id="rId5" Type="http://schemas.openxmlformats.org/officeDocument/2006/relationships/image" Target="../media/image71.jpeg" /><Relationship Id="rId4" Type="http://schemas.openxmlformats.org/officeDocument/2006/relationships/image" Target="../media/image70.jpeg" /></Relationships>
</file>

<file path=ppt/slides/_rels/slide24.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slideLayout" Target="../slideLayouts/slideLayout7.xml" /><Relationship Id="rId5" Type="http://schemas.openxmlformats.org/officeDocument/2006/relationships/image" Target="../media/image76.jpeg" /><Relationship Id="rId4" Type="http://schemas.openxmlformats.org/officeDocument/2006/relationships/image" Target="../media/image75.jpeg" /></Relationships>
</file>

<file path=ppt/slides/_rels/slide25.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79.jpeg" /><Relationship Id="rId5" Type="http://schemas.openxmlformats.org/officeDocument/2006/relationships/image" Target="../media/image78.jpeg" /><Relationship Id="rId4" Type="http://schemas.openxmlformats.org/officeDocument/2006/relationships/image" Target="../media/image77.jpeg" /></Relationships>
</file>

<file path=ppt/slides/_rels/slide26.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slideLayout" Target="../slideLayouts/slideLayout7.xml" /><Relationship Id="rId5" Type="http://schemas.openxmlformats.org/officeDocument/2006/relationships/image" Target="../media/image81.png" /><Relationship Id="rId4" Type="http://schemas.openxmlformats.org/officeDocument/2006/relationships/image" Target="../media/image80.jpeg" /></Relationships>
</file>

<file path=ppt/slides/_rels/slide27.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slideLayout" Target="../slideLayouts/slideLayout7.xml" /><Relationship Id="rId4" Type="http://schemas.openxmlformats.org/officeDocument/2006/relationships/image" Target="../media/image82.jpeg" /></Relationships>
</file>

<file path=ppt/slides/_rels/slide28.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slideLayout" Target="../slideLayouts/slideLayout7.xml" /><Relationship Id="rId4" Type="http://schemas.openxmlformats.org/officeDocument/2006/relationships/image" Target="../media/image83.jpeg" /></Relationships>
</file>

<file path=ppt/slides/_rels/slide29.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slideLayout" Target="../slideLayouts/slideLayout7.xml" /><Relationship Id="rId5" Type="http://schemas.openxmlformats.org/officeDocument/2006/relationships/image" Target="../media/image85.jpeg" /><Relationship Id="rId4" Type="http://schemas.openxmlformats.org/officeDocument/2006/relationships/image" Target="../media/image84.jpeg" /></Relationships>
</file>

<file path=ppt/slides/_rels/slide3.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image" Target="../media/image19.jpeg" /><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slideLayout" Target="../slideLayouts/slideLayout7.xml" /><Relationship Id="rId5" Type="http://schemas.openxmlformats.org/officeDocument/2006/relationships/image" Target="../media/image87.jpg" /><Relationship Id="rId4" Type="http://schemas.openxmlformats.org/officeDocument/2006/relationships/image" Target="../media/image86.jpeg" /></Relationships>
</file>

<file path=ppt/slides/_rels/slide31.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90.jpg" /><Relationship Id="rId5" Type="http://schemas.openxmlformats.org/officeDocument/2006/relationships/image" Target="../media/image89.jpg" /><Relationship Id="rId4" Type="http://schemas.openxmlformats.org/officeDocument/2006/relationships/image" Target="../media/image88.jpg" /></Relationships>
</file>

<file path=ppt/slides/_rels/slide32.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slideLayout" Target="../slideLayouts/slideLayout7.xml" /><Relationship Id="rId5" Type="http://schemas.openxmlformats.org/officeDocument/2006/relationships/image" Target="../media/image6.svg" /><Relationship Id="rId4" Type="http://schemas.openxmlformats.org/officeDocument/2006/relationships/image" Target="../media/image5.png" /></Relationships>
</file>

<file path=ppt/slides/_rels/slide33.xml.rels><?xml version="1.0" encoding="UTF-8" standalone="yes"?>
<Relationships xmlns="http://schemas.openxmlformats.org/package/2006/relationships"><Relationship Id="rId3" Type="http://schemas.openxmlformats.org/officeDocument/2006/relationships/image" Target="../media/image4.svg" /><Relationship Id="rId2" Type="http://schemas.openxmlformats.org/officeDocument/2006/relationships/image" Target="../media/image3.png" /><Relationship Id="rId1" Type="http://schemas.openxmlformats.org/officeDocument/2006/relationships/slideLayout" Target="../slideLayouts/slideLayout7.xml" /><Relationship Id="rId6" Type="http://schemas.openxmlformats.org/officeDocument/2006/relationships/image" Target="../media/image24.png" /><Relationship Id="rId5" Type="http://schemas.openxmlformats.org/officeDocument/2006/relationships/image" Target="../media/image6.svg" /><Relationship Id="rId4" Type="http://schemas.openxmlformats.org/officeDocument/2006/relationships/image" Target="../media/image5.png" /></Relationships>
</file>

<file path=ppt/slides/_rels/slide34.xml.rels><?xml version="1.0" encoding="UTF-8" standalone="yes"?>
<Relationships xmlns="http://schemas.openxmlformats.org/package/2006/relationships"><Relationship Id="rId8" Type="http://schemas.openxmlformats.org/officeDocument/2006/relationships/image" Target="../media/image91.jpeg" /><Relationship Id="rId3" Type="http://schemas.openxmlformats.org/officeDocument/2006/relationships/image" Target="../media/image2.svg" /><Relationship Id="rId7" Type="http://schemas.openxmlformats.org/officeDocument/2006/relationships/image" Target="../media/image6.sv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5.png" /><Relationship Id="rId5" Type="http://schemas.openxmlformats.org/officeDocument/2006/relationships/image" Target="../media/image4.svg" /><Relationship Id="rId4" Type="http://schemas.openxmlformats.org/officeDocument/2006/relationships/image" Target="../media/image3.png" /></Relationships>
</file>

<file path=ppt/slides/_rels/slide35.xml.rels><?xml version="1.0" encoding="UTF-8" standalone="yes"?>
<Relationships xmlns="http://schemas.openxmlformats.org/package/2006/relationships"><Relationship Id="rId8" Type="http://schemas.openxmlformats.org/officeDocument/2006/relationships/image" Target="../media/image98.jpeg" /><Relationship Id="rId3" Type="http://schemas.openxmlformats.org/officeDocument/2006/relationships/image" Target="../media/image93.svg" /><Relationship Id="rId7" Type="http://schemas.openxmlformats.org/officeDocument/2006/relationships/image" Target="../media/image97.svg" /><Relationship Id="rId2" Type="http://schemas.openxmlformats.org/officeDocument/2006/relationships/image" Target="../media/image92.png" /><Relationship Id="rId1" Type="http://schemas.openxmlformats.org/officeDocument/2006/relationships/slideLayout" Target="../slideLayouts/slideLayout7.xml" /><Relationship Id="rId6" Type="http://schemas.openxmlformats.org/officeDocument/2006/relationships/image" Target="../media/image96.png" /><Relationship Id="rId5" Type="http://schemas.openxmlformats.org/officeDocument/2006/relationships/image" Target="../media/image95.svg" /><Relationship Id="rId4" Type="http://schemas.openxmlformats.org/officeDocument/2006/relationships/image" Target="../media/image94.png" /></Relationships>
</file>

<file path=ppt/slides/_rels/slide36.xml.rels><?xml version="1.0" encoding="UTF-8" standalone="yes"?>
<Relationships xmlns="http://schemas.openxmlformats.org/package/2006/relationships"><Relationship Id="rId8" Type="http://schemas.openxmlformats.org/officeDocument/2006/relationships/image" Target="../media/image99.jpeg" /><Relationship Id="rId3" Type="http://schemas.openxmlformats.org/officeDocument/2006/relationships/image" Target="../media/image2.svg" /><Relationship Id="rId7" Type="http://schemas.openxmlformats.org/officeDocument/2006/relationships/image" Target="../media/image6.sv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5.png" /><Relationship Id="rId5" Type="http://schemas.openxmlformats.org/officeDocument/2006/relationships/image" Target="../media/image4.svg" /><Relationship Id="rId4" Type="http://schemas.openxmlformats.org/officeDocument/2006/relationships/image" Target="../media/image3.png" /></Relationships>
</file>

<file path=ppt/slides/_rels/slide37.xml.rels><?xml version="1.0" encoding="UTF-8" standalone="yes"?>
<Relationships xmlns="http://schemas.openxmlformats.org/package/2006/relationships"><Relationship Id="rId8" Type="http://schemas.openxmlformats.org/officeDocument/2006/relationships/image" Target="../media/image8.png" /><Relationship Id="rId3" Type="http://schemas.openxmlformats.org/officeDocument/2006/relationships/image" Target="../media/image2.svg" /><Relationship Id="rId7" Type="http://schemas.openxmlformats.org/officeDocument/2006/relationships/image" Target="../media/image6.sv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5.png" /><Relationship Id="rId5" Type="http://schemas.openxmlformats.org/officeDocument/2006/relationships/image" Target="../media/image4.svg" /><Relationship Id="rId4" Type="http://schemas.openxmlformats.org/officeDocument/2006/relationships/image" Target="../media/image3.png" /><Relationship Id="rId9" Type="http://schemas.openxmlformats.org/officeDocument/2006/relationships/image" Target="../media/image9.png" /></Relationships>
</file>

<file path=ppt/slides/_rels/slide4.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2.xml" /><Relationship Id="rId1" Type="http://schemas.openxmlformats.org/officeDocument/2006/relationships/slideLayout" Target="../slideLayouts/slideLayout7.xml" /><Relationship Id="rId6" Type="http://schemas.openxmlformats.org/officeDocument/2006/relationships/image" Target="../media/image22.png" /><Relationship Id="rId5" Type="http://schemas.openxmlformats.org/officeDocument/2006/relationships/image" Target="../media/image12.png" /><Relationship Id="rId4" Type="http://schemas.openxmlformats.org/officeDocument/2006/relationships/hyperlink" Target="https://gamma.app/?utm_source=made-with-gamma" TargetMode="External" /></Relationships>
</file>

<file path=ppt/slides/_rels/slide5.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3.xml" /><Relationship Id="rId1" Type="http://schemas.openxmlformats.org/officeDocument/2006/relationships/slideLayout" Target="../slideLayouts/slideLayout7.xml" /><Relationship Id="rId5" Type="http://schemas.openxmlformats.org/officeDocument/2006/relationships/image" Target="../media/image29.png" /><Relationship Id="rId4" Type="http://schemas.openxmlformats.org/officeDocument/2006/relationships/image" Target="../media/image28.png" /></Relationships>
</file>

<file path=ppt/slides/_rels/slide8.xml.rels><?xml version="1.0" encoding="UTF-8" standalone="yes"?>
<Relationships xmlns="http://schemas.openxmlformats.org/package/2006/relationships"><Relationship Id="rId8" Type="http://schemas.openxmlformats.org/officeDocument/2006/relationships/image" Target="../media/image30.jpeg" /><Relationship Id="rId3" Type="http://schemas.openxmlformats.org/officeDocument/2006/relationships/image" Target="../media/image2.svg" /><Relationship Id="rId7" Type="http://schemas.openxmlformats.org/officeDocument/2006/relationships/image" Target="../media/image6.sv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5.png" /><Relationship Id="rId5" Type="http://schemas.openxmlformats.org/officeDocument/2006/relationships/image" Target="../media/image4.svg" /><Relationship Id="rId4" Type="http://schemas.openxmlformats.org/officeDocument/2006/relationships/image" Target="../media/image3.png" /></Relationships>
</file>

<file path=ppt/slides/_rels/slide9.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hyperlink" Target="https://gamma.app/?utm_source=made-with-gamma" TargetMode="External" /><Relationship Id="rId1" Type="http://schemas.openxmlformats.org/officeDocument/2006/relationships/slideLayout" Target="../slideLayouts/slideLayout7.xml" /><Relationship Id="rId4" Type="http://schemas.openxmlformats.org/officeDocument/2006/relationships/image" Target="../media/image31.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5748E92-46BF-D28C-1C26-0328E7892E5F}"/>
              </a:ext>
            </a:extLst>
          </p:cNvPr>
          <p:cNvGrpSpPr/>
          <p:nvPr/>
        </p:nvGrpSpPr>
        <p:grpSpPr>
          <a:xfrm>
            <a:off x="-2473414" y="-2754970"/>
            <a:ext cx="22177598" cy="14685270"/>
            <a:chOff x="-2473414" y="-2754970"/>
            <a:chExt cx="22177598" cy="14685270"/>
          </a:xfrm>
        </p:grpSpPr>
        <p:sp>
          <p:nvSpPr>
            <p:cNvPr id="2" name="Freeform 2"/>
            <p:cNvSpPr/>
            <p:nvPr/>
          </p:nvSpPr>
          <p:spPr>
            <a:xfrm>
              <a:off x="13798819" y="4628458"/>
              <a:ext cx="5905365" cy="7301842"/>
            </a:xfrm>
            <a:custGeom>
              <a:avLst/>
              <a:gdLst/>
              <a:ahLst/>
              <a:cxnLst/>
              <a:rect l="l" t="t" r="r" b="b"/>
              <a:pathLst>
                <a:path w="5905365" h="7301842">
                  <a:moveTo>
                    <a:pt x="0" y="0"/>
                  </a:moveTo>
                  <a:lnTo>
                    <a:pt x="5905365" y="0"/>
                  </a:lnTo>
                  <a:lnTo>
                    <a:pt x="5905365" y="7301843"/>
                  </a:lnTo>
                  <a:lnTo>
                    <a:pt x="0" y="7301843"/>
                  </a:lnTo>
                  <a:lnTo>
                    <a:pt x="0" y="0"/>
                  </a:lnTo>
                  <a:close/>
                </a:path>
              </a:pathLst>
            </a:custGeom>
            <a:blipFill>
              <a:blip r:embed="rId2">
                <a:alphaModFix amt="21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8279379"/>
              <a:ext cx="18288000" cy="1140190"/>
              <a:chOff x="0" y="0"/>
              <a:chExt cx="5226660" cy="300297"/>
            </a:xfrm>
          </p:grpSpPr>
          <p:sp>
            <p:nvSpPr>
              <p:cNvPr id="4" name="Freeform 4"/>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5" name="TextBox 5"/>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6" name="Freeform 6"/>
            <p:cNvSpPr/>
            <p:nvPr/>
          </p:nvSpPr>
          <p:spPr>
            <a:xfrm>
              <a:off x="16904209" y="595306"/>
              <a:ext cx="710183" cy="662893"/>
            </a:xfrm>
            <a:custGeom>
              <a:avLst/>
              <a:gdLst/>
              <a:ahLst/>
              <a:cxnLst/>
              <a:rect l="l" t="t" r="r" b="b"/>
              <a:pathLst>
                <a:path w="710183" h="662893">
                  <a:moveTo>
                    <a:pt x="0" y="0"/>
                  </a:moveTo>
                  <a:lnTo>
                    <a:pt x="710182" y="0"/>
                  </a:lnTo>
                  <a:lnTo>
                    <a:pt x="710182" y="662893"/>
                  </a:lnTo>
                  <a:lnTo>
                    <a:pt x="0" y="6628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0800000">
              <a:off x="-2473414" y="-2754970"/>
              <a:ext cx="7558695" cy="6982345"/>
            </a:xfrm>
            <a:custGeom>
              <a:avLst/>
              <a:gdLst/>
              <a:ahLst/>
              <a:cxnLst/>
              <a:rect l="l" t="t" r="r" b="b"/>
              <a:pathLst>
                <a:path w="7558695" h="6982345">
                  <a:moveTo>
                    <a:pt x="0" y="0"/>
                  </a:moveTo>
                  <a:lnTo>
                    <a:pt x="7558695" y="0"/>
                  </a:lnTo>
                  <a:lnTo>
                    <a:pt x="7558695" y="6982345"/>
                  </a:lnTo>
                  <a:lnTo>
                    <a:pt x="0" y="6982345"/>
                  </a:lnTo>
                  <a:lnTo>
                    <a:pt x="0" y="0"/>
                  </a:lnTo>
                  <a:close/>
                </a:path>
              </a:pathLst>
            </a:custGeom>
            <a:blipFill>
              <a:blip r:embed="rId6">
                <a:alphaModFix amt="21999"/>
                <a:extLst>
                  <a:ext uri="{96DAC541-7B7A-43D3-8B79-37D633B846F1}">
                    <asvg:svgBlip xmlns:asvg="http://schemas.microsoft.com/office/drawing/2016/SVG/main" r:embed="rId7"/>
                  </a:ext>
                </a:extLst>
              </a:blip>
              <a:stretch>
                <a:fillRect/>
              </a:stretch>
            </a:blipFill>
          </p:spPr>
        </p:sp>
        <p:sp>
          <p:nvSpPr>
            <p:cNvPr id="8" name="Freeform 8"/>
            <p:cNvSpPr/>
            <p:nvPr/>
          </p:nvSpPr>
          <p:spPr>
            <a:xfrm>
              <a:off x="0" y="0"/>
              <a:ext cx="18288000" cy="3111708"/>
            </a:xfrm>
            <a:custGeom>
              <a:avLst/>
              <a:gdLst/>
              <a:ahLst/>
              <a:cxnLst/>
              <a:rect l="l" t="t" r="r" b="b"/>
              <a:pathLst>
                <a:path w="18288000" h="3111708">
                  <a:moveTo>
                    <a:pt x="0" y="0"/>
                  </a:moveTo>
                  <a:lnTo>
                    <a:pt x="18288000" y="0"/>
                  </a:lnTo>
                  <a:lnTo>
                    <a:pt x="18288000" y="3111708"/>
                  </a:lnTo>
                  <a:lnTo>
                    <a:pt x="0" y="3111708"/>
                  </a:lnTo>
                  <a:lnTo>
                    <a:pt x="0" y="0"/>
                  </a:lnTo>
                  <a:close/>
                </a:path>
              </a:pathLst>
            </a:custGeom>
            <a:blipFill>
              <a:blip r:embed="rId8"/>
              <a:stretch>
                <a:fillRect t="-291565"/>
              </a:stretch>
            </a:blipFill>
          </p:spPr>
        </p:sp>
        <p:sp>
          <p:nvSpPr>
            <p:cNvPr id="9" name="Freeform 9"/>
            <p:cNvSpPr/>
            <p:nvPr/>
          </p:nvSpPr>
          <p:spPr>
            <a:xfrm>
              <a:off x="356075" y="3495346"/>
              <a:ext cx="2266224" cy="2266224"/>
            </a:xfrm>
            <a:custGeom>
              <a:avLst/>
              <a:gdLst/>
              <a:ahLst/>
              <a:cxnLst/>
              <a:rect l="l" t="t" r="r" b="b"/>
              <a:pathLst>
                <a:path w="2266224" h="2266224">
                  <a:moveTo>
                    <a:pt x="0" y="0"/>
                  </a:moveTo>
                  <a:lnTo>
                    <a:pt x="2266224" y="0"/>
                  </a:lnTo>
                  <a:lnTo>
                    <a:pt x="2266224" y="2266224"/>
                  </a:lnTo>
                  <a:lnTo>
                    <a:pt x="0" y="2266224"/>
                  </a:lnTo>
                  <a:lnTo>
                    <a:pt x="0" y="0"/>
                  </a:lnTo>
                  <a:close/>
                </a:path>
              </a:pathLst>
            </a:custGeom>
            <a:blipFill>
              <a:blip r:embed="rId9"/>
              <a:stretch>
                <a:fillRect/>
              </a:stretch>
            </a:blipFill>
          </p:spPr>
        </p:sp>
        <p:sp>
          <p:nvSpPr>
            <p:cNvPr id="10" name="Freeform 10"/>
            <p:cNvSpPr/>
            <p:nvPr/>
          </p:nvSpPr>
          <p:spPr>
            <a:xfrm>
              <a:off x="15554566" y="3495346"/>
              <a:ext cx="1838644" cy="2021781"/>
            </a:xfrm>
            <a:custGeom>
              <a:avLst/>
              <a:gdLst/>
              <a:ahLst/>
              <a:cxnLst/>
              <a:rect l="l" t="t" r="r" b="b"/>
              <a:pathLst>
                <a:path w="1838644" h="2021781">
                  <a:moveTo>
                    <a:pt x="0" y="0"/>
                  </a:moveTo>
                  <a:lnTo>
                    <a:pt x="1838644" y="0"/>
                  </a:lnTo>
                  <a:lnTo>
                    <a:pt x="1838644" y="2021781"/>
                  </a:lnTo>
                  <a:lnTo>
                    <a:pt x="0" y="2021781"/>
                  </a:lnTo>
                  <a:lnTo>
                    <a:pt x="0" y="0"/>
                  </a:lnTo>
                  <a:close/>
                </a:path>
              </a:pathLst>
            </a:custGeom>
            <a:blipFill>
              <a:blip r:embed="rId10"/>
              <a:stretch>
                <a:fillRect r="-132966"/>
              </a:stretch>
            </a:blipFill>
          </p:spPr>
        </p:sp>
        <p:sp>
          <p:nvSpPr>
            <p:cNvPr id="11" name="TextBox 11"/>
            <p:cNvSpPr txBox="1"/>
            <p:nvPr/>
          </p:nvSpPr>
          <p:spPr>
            <a:xfrm>
              <a:off x="2622299" y="3982689"/>
              <a:ext cx="13043401" cy="2445970"/>
            </a:xfrm>
            <a:prstGeom prst="rect">
              <a:avLst/>
            </a:prstGeom>
          </p:spPr>
          <p:txBody>
            <a:bodyPr lIns="0" tIns="0" rIns="0" bIns="0" rtlCol="0" anchor="t">
              <a:spAutoFit/>
            </a:bodyPr>
            <a:lstStyle/>
            <a:p>
              <a:pPr marL="0" lvl="0" indent="0" algn="ctr">
                <a:lnSpc>
                  <a:spcPts val="6430"/>
                </a:lnSpc>
              </a:pPr>
              <a:r>
                <a:rPr lang="en-US" sz="5846" dirty="0">
                  <a:solidFill>
                    <a:srgbClr val="140E0E"/>
                  </a:solidFill>
                  <a:latin typeface="League Spartan"/>
                  <a:ea typeface="League Spartan"/>
                  <a:cs typeface="League Spartan"/>
                  <a:sym typeface="League Spartan"/>
                </a:rPr>
                <a:t>OPP</a:t>
              </a:r>
              <a:r>
                <a:rPr lang="en-US" sz="5846" u="none" strike="noStrike" dirty="0">
                  <a:solidFill>
                    <a:srgbClr val="140E0E"/>
                  </a:solidFill>
                  <a:latin typeface="League Spartan"/>
                  <a:ea typeface="League Spartan"/>
                  <a:cs typeface="League Spartan"/>
                  <a:sym typeface="League Spartan"/>
                </a:rPr>
                <a:t>ORTUNITIES AND CHALLENGES OF ACCELERATED BREEDING IN RICE</a:t>
              </a:r>
            </a:p>
          </p:txBody>
        </p:sp>
        <p:sp>
          <p:nvSpPr>
            <p:cNvPr id="12" name="TextBox 12"/>
            <p:cNvSpPr txBox="1"/>
            <p:nvPr/>
          </p:nvSpPr>
          <p:spPr>
            <a:xfrm>
              <a:off x="4408274" y="6623474"/>
              <a:ext cx="9471453" cy="842074"/>
            </a:xfrm>
            <a:prstGeom prst="rect">
              <a:avLst/>
            </a:prstGeom>
          </p:spPr>
          <p:txBody>
            <a:bodyPr lIns="0" tIns="0" rIns="0" bIns="0" rtlCol="0" anchor="t">
              <a:spAutoFit/>
            </a:bodyPr>
            <a:lstStyle/>
            <a:p>
              <a:pPr marL="0" lvl="0" indent="0" algn="ctr">
                <a:lnSpc>
                  <a:spcPts val="6110"/>
                </a:lnSpc>
              </a:pPr>
              <a:r>
                <a:rPr lang="en-US" sz="5555">
                  <a:solidFill>
                    <a:srgbClr val="140E0E"/>
                  </a:solidFill>
                  <a:latin typeface="Poppins"/>
                  <a:ea typeface="Poppins"/>
                  <a:cs typeface="Poppins"/>
                  <a:sym typeface="Poppins"/>
                </a:rPr>
                <a:t>C</a:t>
              </a:r>
              <a:r>
                <a:rPr lang="en-US" sz="5555" u="none" strike="noStrike">
                  <a:solidFill>
                    <a:srgbClr val="140E0E"/>
                  </a:solidFill>
                  <a:latin typeface="Poppins"/>
                  <a:ea typeface="Poppins"/>
                  <a:cs typeface="Poppins"/>
                  <a:sym typeface="Poppins"/>
                </a:rPr>
                <a:t>ase of Malaysia</a:t>
              </a:r>
            </a:p>
          </p:txBody>
        </p:sp>
        <p:sp>
          <p:nvSpPr>
            <p:cNvPr id="13" name="TextBox 13"/>
            <p:cNvSpPr txBox="1"/>
            <p:nvPr/>
          </p:nvSpPr>
          <p:spPr>
            <a:xfrm>
              <a:off x="3311202" y="8502764"/>
              <a:ext cx="10952682" cy="346710"/>
            </a:xfrm>
            <a:prstGeom prst="rect">
              <a:avLst/>
            </a:prstGeom>
          </p:spPr>
          <p:txBody>
            <a:bodyPr lIns="0" tIns="0" rIns="0" bIns="0" rtlCol="0" anchor="t">
              <a:spAutoFit/>
            </a:bodyPr>
            <a:lstStyle/>
            <a:p>
              <a:pPr marL="0" lvl="0" indent="0" algn="ctr">
                <a:lnSpc>
                  <a:spcPts val="2400"/>
                </a:lnSpc>
              </a:pPr>
              <a:r>
                <a:rPr lang="en-US" sz="2400" b="1">
                  <a:solidFill>
                    <a:srgbClr val="FFFFFF"/>
                  </a:solidFill>
                  <a:latin typeface="Poppins Bold"/>
                  <a:ea typeface="Poppins Bold"/>
                  <a:cs typeface="Poppins Bold"/>
                  <a:sym typeface="Poppins Bold"/>
                </a:rPr>
                <a:t>MALAYSIAN AGRICULTURAL RESEARCH INSTITUTE MALAYSIA (MARDI)</a:t>
              </a:r>
            </a:p>
          </p:txBody>
        </p:sp>
        <p:sp>
          <p:nvSpPr>
            <p:cNvPr id="14" name="TextBox 14"/>
            <p:cNvSpPr txBox="1"/>
            <p:nvPr/>
          </p:nvSpPr>
          <p:spPr>
            <a:xfrm>
              <a:off x="3667659" y="8911590"/>
              <a:ext cx="10952682" cy="346710"/>
            </a:xfrm>
            <a:prstGeom prst="rect">
              <a:avLst/>
            </a:prstGeom>
          </p:spPr>
          <p:txBody>
            <a:bodyPr lIns="0" tIns="0" rIns="0" bIns="0" rtlCol="0" anchor="t">
              <a:spAutoFit/>
            </a:bodyPr>
            <a:lstStyle/>
            <a:p>
              <a:pPr marL="0" lvl="0" indent="0" algn="ctr">
                <a:lnSpc>
                  <a:spcPts val="2400"/>
                </a:lnSpc>
              </a:pPr>
              <a:r>
                <a:rPr lang="en-US" sz="2400" b="1">
                  <a:solidFill>
                    <a:srgbClr val="FFFFFF"/>
                  </a:solidFill>
                  <a:latin typeface="Poppins Bold"/>
                  <a:ea typeface="Poppins Bold"/>
                  <a:cs typeface="Poppins Bold"/>
                  <a:sym typeface="Poppins Bold"/>
                </a:rPr>
                <a:t>UNIVERSITI PUTRA MALAYSIA (UPM)</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730559"/>
            <a:ext cx="15705120" cy="9135451"/>
            <a:chOff x="0" y="0"/>
            <a:chExt cx="20940160" cy="12180601"/>
          </a:xfrm>
        </p:grpSpPr>
        <p:grpSp>
          <p:nvGrpSpPr>
            <p:cNvPr id="3" name="Group 3"/>
            <p:cNvGrpSpPr/>
            <p:nvPr/>
          </p:nvGrpSpPr>
          <p:grpSpPr>
            <a:xfrm>
              <a:off x="1272230" y="4277491"/>
              <a:ext cx="12635306" cy="63500"/>
              <a:chOff x="0" y="0"/>
              <a:chExt cx="12635306" cy="63500"/>
            </a:xfrm>
          </p:grpSpPr>
          <p:sp>
            <p:nvSpPr>
              <p:cNvPr id="4" name="Freeform 4"/>
              <p:cNvSpPr/>
              <p:nvPr/>
            </p:nvSpPr>
            <p:spPr>
              <a:xfrm>
                <a:off x="0" y="0"/>
                <a:ext cx="12635357" cy="63500"/>
              </a:xfrm>
              <a:custGeom>
                <a:avLst/>
                <a:gdLst/>
                <a:ahLst/>
                <a:cxnLst/>
                <a:rect l="l" t="t" r="r" b="b"/>
                <a:pathLst>
                  <a:path w="12635357" h="63500">
                    <a:moveTo>
                      <a:pt x="0" y="0"/>
                    </a:moveTo>
                    <a:lnTo>
                      <a:pt x="12635357" y="0"/>
                    </a:lnTo>
                    <a:lnTo>
                      <a:pt x="12635357" y="63500"/>
                    </a:lnTo>
                    <a:lnTo>
                      <a:pt x="0" y="63500"/>
                    </a:lnTo>
                    <a:close/>
                  </a:path>
                </a:pathLst>
              </a:custGeom>
              <a:gradFill rotWithShape="1">
                <a:gsLst>
                  <a:gs pos="0">
                    <a:srgbClr val="004AAD">
                      <a:alpha val="100000"/>
                    </a:srgbClr>
                  </a:gs>
                  <a:gs pos="100000">
                    <a:srgbClr val="CB6CE6">
                      <a:alpha val="100000"/>
                    </a:srgbClr>
                  </a:gs>
                </a:gsLst>
                <a:lin ang="0"/>
              </a:gradFill>
            </p:spPr>
          </p:sp>
        </p:grpSp>
        <p:grpSp>
          <p:nvGrpSpPr>
            <p:cNvPr id="5" name="Group 5"/>
            <p:cNvGrpSpPr/>
            <p:nvPr/>
          </p:nvGrpSpPr>
          <p:grpSpPr>
            <a:xfrm>
              <a:off x="14806723" y="1712956"/>
              <a:ext cx="5593887" cy="10467646"/>
              <a:chOff x="0" y="0"/>
              <a:chExt cx="3995420" cy="7476490"/>
            </a:xfrm>
          </p:grpSpPr>
          <p:sp>
            <p:nvSpPr>
              <p:cNvPr id="6" name="Freeform 6" descr="preencoded.png"/>
              <p:cNvSpPr/>
              <p:nvPr/>
            </p:nvSpPr>
            <p:spPr>
              <a:xfrm>
                <a:off x="0" y="0"/>
                <a:ext cx="3995420" cy="7475220"/>
              </a:xfrm>
              <a:custGeom>
                <a:avLst/>
                <a:gdLst/>
                <a:ahLst/>
                <a:cxnLst/>
                <a:rect l="l" t="t" r="r" b="b"/>
                <a:pathLst>
                  <a:path w="3995420" h="7475220">
                    <a:moveTo>
                      <a:pt x="287020" y="6818630"/>
                    </a:moveTo>
                    <a:lnTo>
                      <a:pt x="0" y="6818630"/>
                    </a:lnTo>
                    <a:lnTo>
                      <a:pt x="0" y="742950"/>
                    </a:lnTo>
                    <a:lnTo>
                      <a:pt x="287020" y="742950"/>
                    </a:lnTo>
                    <a:lnTo>
                      <a:pt x="287020" y="6818630"/>
                    </a:lnTo>
                    <a:close/>
                    <a:moveTo>
                      <a:pt x="683260" y="438150"/>
                    </a:moveTo>
                    <a:lnTo>
                      <a:pt x="327660" y="438150"/>
                    </a:lnTo>
                    <a:lnTo>
                      <a:pt x="327660" y="7113270"/>
                    </a:lnTo>
                    <a:lnTo>
                      <a:pt x="683260" y="7113270"/>
                    </a:lnTo>
                    <a:lnTo>
                      <a:pt x="683260" y="438150"/>
                    </a:lnTo>
                    <a:close/>
                    <a:moveTo>
                      <a:pt x="988060" y="0"/>
                    </a:moveTo>
                    <a:lnTo>
                      <a:pt x="796290" y="0"/>
                    </a:lnTo>
                    <a:lnTo>
                      <a:pt x="796290" y="7103110"/>
                    </a:lnTo>
                    <a:lnTo>
                      <a:pt x="988060" y="7103110"/>
                    </a:lnTo>
                    <a:lnTo>
                      <a:pt x="988060" y="0"/>
                    </a:lnTo>
                    <a:close/>
                    <a:moveTo>
                      <a:pt x="3354070" y="6370320"/>
                    </a:moveTo>
                    <a:lnTo>
                      <a:pt x="3641090" y="6370320"/>
                    </a:lnTo>
                    <a:lnTo>
                      <a:pt x="3641090" y="294640"/>
                    </a:lnTo>
                    <a:lnTo>
                      <a:pt x="3354070" y="294640"/>
                    </a:lnTo>
                    <a:lnTo>
                      <a:pt x="3354070" y="6370320"/>
                    </a:lnTo>
                    <a:close/>
                    <a:moveTo>
                      <a:pt x="3708400" y="6404610"/>
                    </a:moveTo>
                    <a:lnTo>
                      <a:pt x="3995420" y="6404610"/>
                    </a:lnTo>
                    <a:lnTo>
                      <a:pt x="3995420" y="1520190"/>
                    </a:lnTo>
                    <a:lnTo>
                      <a:pt x="3708400" y="1520190"/>
                    </a:lnTo>
                    <a:lnTo>
                      <a:pt x="3708400" y="6404610"/>
                    </a:lnTo>
                    <a:close/>
                    <a:moveTo>
                      <a:pt x="2956560" y="6675120"/>
                    </a:moveTo>
                    <a:lnTo>
                      <a:pt x="3312160" y="6675120"/>
                    </a:lnTo>
                    <a:lnTo>
                      <a:pt x="3312160" y="0"/>
                    </a:lnTo>
                    <a:lnTo>
                      <a:pt x="2956560" y="0"/>
                    </a:lnTo>
                    <a:lnTo>
                      <a:pt x="2956560" y="6675120"/>
                    </a:lnTo>
                    <a:close/>
                    <a:moveTo>
                      <a:pt x="2653030" y="7113270"/>
                    </a:moveTo>
                    <a:lnTo>
                      <a:pt x="2844800" y="7113270"/>
                    </a:lnTo>
                    <a:lnTo>
                      <a:pt x="2844800" y="10160"/>
                    </a:lnTo>
                    <a:lnTo>
                      <a:pt x="2653030" y="10160"/>
                    </a:lnTo>
                    <a:lnTo>
                      <a:pt x="2653030" y="7113270"/>
                    </a:lnTo>
                    <a:close/>
                    <a:moveTo>
                      <a:pt x="1264920" y="372110"/>
                    </a:moveTo>
                    <a:lnTo>
                      <a:pt x="1073150" y="372110"/>
                    </a:lnTo>
                    <a:lnTo>
                      <a:pt x="1073150" y="7475220"/>
                    </a:lnTo>
                    <a:lnTo>
                      <a:pt x="1264920" y="7475220"/>
                    </a:lnTo>
                    <a:lnTo>
                      <a:pt x="1264920" y="372110"/>
                    </a:lnTo>
                    <a:close/>
                    <a:moveTo>
                      <a:pt x="2553970" y="148590"/>
                    </a:moveTo>
                    <a:lnTo>
                      <a:pt x="1315720" y="148590"/>
                    </a:lnTo>
                    <a:lnTo>
                      <a:pt x="1315720" y="7251700"/>
                    </a:lnTo>
                    <a:lnTo>
                      <a:pt x="2553970" y="7251700"/>
                    </a:lnTo>
                    <a:lnTo>
                      <a:pt x="2553970" y="148590"/>
                    </a:lnTo>
                    <a:close/>
                  </a:path>
                </a:pathLst>
              </a:custGeom>
              <a:blipFill>
                <a:blip r:embed="rId3"/>
                <a:stretch>
                  <a:fillRect l="-12364" r="-12364"/>
                </a:stretch>
              </a:blipFill>
            </p:spPr>
          </p:sp>
        </p:grpSp>
        <p:sp>
          <p:nvSpPr>
            <p:cNvPr id="7" name="TextBox 7"/>
            <p:cNvSpPr txBox="1"/>
            <p:nvPr/>
          </p:nvSpPr>
          <p:spPr>
            <a:xfrm>
              <a:off x="0" y="-28575"/>
              <a:ext cx="20940160" cy="1203325"/>
            </a:xfrm>
            <a:prstGeom prst="rect">
              <a:avLst/>
            </a:prstGeom>
          </p:spPr>
          <p:txBody>
            <a:bodyPr lIns="0" tIns="0" rIns="0" bIns="0" rtlCol="0" anchor="t">
              <a:spAutoFit/>
            </a:bodyPr>
            <a:lstStyle/>
            <a:p>
              <a:pPr algn="ctr">
                <a:lnSpc>
                  <a:spcPts val="7312"/>
                </a:lnSpc>
              </a:pPr>
              <a:r>
                <a:rPr lang="en-US" sz="5812" b="1">
                  <a:solidFill>
                    <a:srgbClr val="000000"/>
                  </a:solidFill>
                  <a:latin typeface="Inter Bold"/>
                  <a:ea typeface="Inter Bold"/>
                  <a:cs typeface="Inter Bold"/>
                  <a:sym typeface="Inter Bold"/>
                </a:rPr>
                <a:t>TECHNOLOGIES IN USE</a:t>
              </a:r>
            </a:p>
          </p:txBody>
        </p:sp>
        <p:sp>
          <p:nvSpPr>
            <p:cNvPr id="8" name="TextBox 8"/>
            <p:cNvSpPr txBox="1"/>
            <p:nvPr/>
          </p:nvSpPr>
          <p:spPr>
            <a:xfrm>
              <a:off x="1272230" y="8899503"/>
              <a:ext cx="4194969" cy="729357"/>
            </a:xfrm>
            <a:prstGeom prst="rect">
              <a:avLst/>
            </a:prstGeom>
          </p:spPr>
          <p:txBody>
            <a:bodyPr lIns="0" tIns="0" rIns="0" bIns="0" rtlCol="0" anchor="t">
              <a:spAutoFit/>
            </a:bodyPr>
            <a:lstStyle/>
            <a:p>
              <a:pPr algn="l">
                <a:lnSpc>
                  <a:spcPts val="4381"/>
                </a:lnSpc>
              </a:pPr>
              <a:r>
                <a:rPr lang="en-US" sz="3474" b="1">
                  <a:gradFill>
                    <a:gsLst>
                      <a:gs pos="0">
                        <a:srgbClr val="004AAD">
                          <a:alpha val="100000"/>
                        </a:srgbClr>
                      </a:gs>
                      <a:gs pos="100000">
                        <a:srgbClr val="CB6CE6">
                          <a:alpha val="100000"/>
                        </a:srgbClr>
                      </a:gs>
                    </a:gsLst>
                    <a:lin ang="0"/>
                  </a:gradFill>
                  <a:latin typeface="Petrona Bold"/>
                  <a:ea typeface="Petrona Bold"/>
                  <a:cs typeface="Petrona Bold"/>
                  <a:sym typeface="Petrona Bold"/>
                </a:rPr>
                <a:t>Speed Breeding</a:t>
              </a:r>
            </a:p>
          </p:txBody>
        </p:sp>
        <p:sp>
          <p:nvSpPr>
            <p:cNvPr id="9" name="TextBox 9"/>
            <p:cNvSpPr txBox="1"/>
            <p:nvPr/>
          </p:nvSpPr>
          <p:spPr>
            <a:xfrm>
              <a:off x="1272230" y="9803591"/>
              <a:ext cx="10632681" cy="1941258"/>
            </a:xfrm>
            <a:prstGeom prst="rect">
              <a:avLst/>
            </a:prstGeom>
          </p:spPr>
          <p:txBody>
            <a:bodyPr lIns="0" tIns="0" rIns="0" bIns="0" rtlCol="0" anchor="t">
              <a:spAutoFit/>
            </a:bodyPr>
            <a:lstStyle/>
            <a:p>
              <a:pPr algn="l">
                <a:lnSpc>
                  <a:spcPts val="2872"/>
                </a:lnSpc>
              </a:pPr>
              <a:r>
                <a:rPr lang="en-US" sz="2587" b="1">
                  <a:solidFill>
                    <a:srgbClr val="272525"/>
                  </a:solidFill>
                  <a:latin typeface="Inter Bold"/>
                  <a:ea typeface="Inter Bold"/>
                  <a:cs typeface="Inter Bold"/>
                  <a:sym typeface="Inter Bold"/>
                </a:rPr>
                <a:t>Emerging adoption.</a:t>
              </a:r>
              <a:r>
                <a:rPr lang="en-US" sz="2587">
                  <a:solidFill>
                    <a:srgbClr val="272525"/>
                  </a:solidFill>
                  <a:latin typeface="Inter"/>
                  <a:ea typeface="Inter"/>
                  <a:cs typeface="Inter"/>
                  <a:sym typeface="Inter"/>
                </a:rPr>
                <a:t> UPM initiated a preliminary study using high-intensity LED growth chambers to shorten the rice generation cycle and enable more breeding cycles per year.</a:t>
              </a:r>
            </a:p>
          </p:txBody>
        </p:sp>
        <p:sp>
          <p:nvSpPr>
            <p:cNvPr id="10" name="TextBox 10"/>
            <p:cNvSpPr txBox="1"/>
            <p:nvPr/>
          </p:nvSpPr>
          <p:spPr>
            <a:xfrm>
              <a:off x="1198147" y="1753524"/>
              <a:ext cx="7122584" cy="729357"/>
            </a:xfrm>
            <a:prstGeom prst="rect">
              <a:avLst/>
            </a:prstGeom>
          </p:spPr>
          <p:txBody>
            <a:bodyPr lIns="0" tIns="0" rIns="0" bIns="0" rtlCol="0" anchor="t">
              <a:spAutoFit/>
            </a:bodyPr>
            <a:lstStyle/>
            <a:p>
              <a:pPr algn="l">
                <a:lnSpc>
                  <a:spcPts val="4381"/>
                </a:lnSpc>
              </a:pPr>
              <a:r>
                <a:rPr lang="en-US" sz="3474" b="1">
                  <a:gradFill>
                    <a:gsLst>
                      <a:gs pos="0">
                        <a:srgbClr val="004AAD">
                          <a:alpha val="100000"/>
                        </a:srgbClr>
                      </a:gs>
                      <a:gs pos="100000">
                        <a:srgbClr val="CB6CE6">
                          <a:alpha val="100000"/>
                        </a:srgbClr>
                      </a:gs>
                    </a:gsLst>
                    <a:lin ang="0"/>
                  </a:gradFill>
                  <a:latin typeface="Petrona Bold"/>
                  <a:ea typeface="Petrona Bold"/>
                  <a:cs typeface="Petrona Bold"/>
                  <a:sym typeface="Petrona Bold"/>
                </a:rPr>
                <a:t>Marker-Assisted Selection</a:t>
              </a:r>
            </a:p>
          </p:txBody>
        </p:sp>
        <p:sp>
          <p:nvSpPr>
            <p:cNvPr id="11" name="TextBox 11"/>
            <p:cNvSpPr txBox="1"/>
            <p:nvPr/>
          </p:nvSpPr>
          <p:spPr>
            <a:xfrm>
              <a:off x="1272230" y="2663857"/>
              <a:ext cx="12080027" cy="976058"/>
            </a:xfrm>
            <a:prstGeom prst="rect">
              <a:avLst/>
            </a:prstGeom>
          </p:spPr>
          <p:txBody>
            <a:bodyPr lIns="0" tIns="0" rIns="0" bIns="0" rtlCol="0" anchor="t">
              <a:spAutoFit/>
            </a:bodyPr>
            <a:lstStyle/>
            <a:p>
              <a:pPr algn="l">
                <a:lnSpc>
                  <a:spcPts val="2872"/>
                </a:lnSpc>
              </a:pPr>
              <a:r>
                <a:rPr lang="en-US" sz="2587" b="1" dirty="0">
                  <a:solidFill>
                    <a:srgbClr val="272525"/>
                  </a:solidFill>
                  <a:latin typeface="Inter Bold"/>
                  <a:ea typeface="Inter Bold"/>
                  <a:cs typeface="Inter Bold"/>
                  <a:sym typeface="Inter Bold"/>
                </a:rPr>
                <a:t>High adoption.</a:t>
              </a:r>
              <a:r>
                <a:rPr lang="en-US" sz="2587" dirty="0">
                  <a:solidFill>
                    <a:srgbClr val="272525"/>
                  </a:solidFill>
                  <a:latin typeface="Inter"/>
                  <a:ea typeface="Inter"/>
                  <a:cs typeface="Inter"/>
                  <a:sym typeface="Inter"/>
                </a:rPr>
                <a:t> Routinely used to introgression of resistance genes for abiotic and biotic resilience in rice</a:t>
              </a:r>
            </a:p>
          </p:txBody>
        </p:sp>
        <p:sp>
          <p:nvSpPr>
            <p:cNvPr id="12" name="TextBox 12"/>
            <p:cNvSpPr txBox="1"/>
            <p:nvPr/>
          </p:nvSpPr>
          <p:spPr>
            <a:xfrm>
              <a:off x="1272230" y="4541016"/>
              <a:ext cx="3487208" cy="729357"/>
            </a:xfrm>
            <a:prstGeom prst="rect">
              <a:avLst/>
            </a:prstGeom>
          </p:spPr>
          <p:txBody>
            <a:bodyPr lIns="0" tIns="0" rIns="0" bIns="0" rtlCol="0" anchor="t">
              <a:spAutoFit/>
            </a:bodyPr>
            <a:lstStyle/>
            <a:p>
              <a:pPr algn="l">
                <a:lnSpc>
                  <a:spcPts val="4381"/>
                </a:lnSpc>
              </a:pPr>
              <a:r>
                <a:rPr lang="en-US" sz="3474" b="1">
                  <a:gradFill>
                    <a:gsLst>
                      <a:gs pos="0">
                        <a:srgbClr val="004AAD">
                          <a:alpha val="100000"/>
                        </a:srgbClr>
                      </a:gs>
                      <a:gs pos="100000">
                        <a:srgbClr val="CB6CE6">
                          <a:alpha val="100000"/>
                        </a:srgbClr>
                      </a:gs>
                    </a:gsLst>
                    <a:lin ang="0"/>
                  </a:gradFill>
                  <a:latin typeface="Petrona Bold"/>
                  <a:ea typeface="Petrona Bold"/>
                  <a:cs typeface="Petrona Bold"/>
                  <a:sym typeface="Petrona Bold"/>
                </a:rPr>
                <a:t>Gene Editing</a:t>
              </a:r>
            </a:p>
          </p:txBody>
        </p:sp>
        <p:sp>
          <p:nvSpPr>
            <p:cNvPr id="13" name="TextBox 13"/>
            <p:cNvSpPr txBox="1"/>
            <p:nvPr/>
          </p:nvSpPr>
          <p:spPr>
            <a:xfrm>
              <a:off x="1272230" y="5445103"/>
              <a:ext cx="10632872" cy="2419477"/>
            </a:xfrm>
            <a:prstGeom prst="rect">
              <a:avLst/>
            </a:prstGeom>
          </p:spPr>
          <p:txBody>
            <a:bodyPr lIns="0" tIns="0" rIns="0" bIns="0" rtlCol="0" anchor="t">
              <a:spAutoFit/>
            </a:bodyPr>
            <a:lstStyle/>
            <a:p>
              <a:pPr algn="l">
                <a:lnSpc>
                  <a:spcPts val="2897"/>
                </a:lnSpc>
              </a:pPr>
              <a:r>
                <a:rPr lang="en-US" sz="2587" b="1">
                  <a:solidFill>
                    <a:srgbClr val="272525"/>
                  </a:solidFill>
                  <a:latin typeface="Inter Bold"/>
                  <a:ea typeface="Inter Bold"/>
                  <a:cs typeface="Inter Bold"/>
                  <a:sym typeface="Inter Bold"/>
                </a:rPr>
                <a:t>Emerging adoption.</a:t>
              </a:r>
              <a:r>
                <a:rPr lang="en-US" sz="2587">
                  <a:solidFill>
                    <a:srgbClr val="272525"/>
                  </a:solidFill>
                  <a:latin typeface="Inter"/>
                  <a:ea typeface="Inter"/>
                  <a:cs typeface="Inter"/>
                  <a:sym typeface="Inter"/>
                </a:rPr>
                <a:t> MARDI and UPM are applying these technologies to improve resistance to major rice diseases, especially bacterial leaf blight (BLB) and blast, while extending their application to horticultural crops such as tomato.</a:t>
              </a:r>
            </a:p>
          </p:txBody>
        </p:sp>
        <p:grpSp>
          <p:nvGrpSpPr>
            <p:cNvPr id="14" name="Group 14"/>
            <p:cNvGrpSpPr/>
            <p:nvPr/>
          </p:nvGrpSpPr>
          <p:grpSpPr>
            <a:xfrm>
              <a:off x="1246830" y="8483578"/>
              <a:ext cx="12635306" cy="63500"/>
              <a:chOff x="0" y="0"/>
              <a:chExt cx="12635306" cy="63500"/>
            </a:xfrm>
          </p:grpSpPr>
          <p:sp>
            <p:nvSpPr>
              <p:cNvPr id="15" name="Freeform 15"/>
              <p:cNvSpPr/>
              <p:nvPr/>
            </p:nvSpPr>
            <p:spPr>
              <a:xfrm>
                <a:off x="0" y="0"/>
                <a:ext cx="12635357" cy="63500"/>
              </a:xfrm>
              <a:custGeom>
                <a:avLst/>
                <a:gdLst/>
                <a:ahLst/>
                <a:cxnLst/>
                <a:rect l="l" t="t" r="r" b="b"/>
                <a:pathLst>
                  <a:path w="12635357" h="63500">
                    <a:moveTo>
                      <a:pt x="0" y="0"/>
                    </a:moveTo>
                    <a:lnTo>
                      <a:pt x="12635357" y="0"/>
                    </a:lnTo>
                    <a:lnTo>
                      <a:pt x="12635357" y="63500"/>
                    </a:lnTo>
                    <a:lnTo>
                      <a:pt x="0" y="63500"/>
                    </a:lnTo>
                    <a:close/>
                  </a:path>
                </a:pathLst>
              </a:custGeom>
              <a:gradFill rotWithShape="1">
                <a:gsLst>
                  <a:gs pos="0">
                    <a:srgbClr val="004AAD">
                      <a:alpha val="100000"/>
                    </a:srgbClr>
                  </a:gs>
                  <a:gs pos="100000">
                    <a:srgbClr val="CB6CE6">
                      <a:alpha val="100000"/>
                    </a:srgbClr>
                  </a:gs>
                </a:gsLst>
                <a:lin ang="0"/>
              </a:gradFill>
            </p:spPr>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68E91E2D-FD29-6546-D752-717AA25C2248}"/>
              </a:ext>
            </a:extLst>
          </p:cNvPr>
          <p:cNvGrpSpPr/>
          <p:nvPr/>
        </p:nvGrpSpPr>
        <p:grpSpPr>
          <a:xfrm>
            <a:off x="0" y="0"/>
            <a:ext cx="18288000" cy="10287000"/>
            <a:chOff x="0" y="0"/>
            <a:chExt cx="18288000" cy="10287000"/>
          </a:xfrm>
        </p:grpSpPr>
        <p:grpSp>
          <p:nvGrpSpPr>
            <p:cNvPr id="2" name="Group 2"/>
            <p:cNvGrpSpPr/>
            <p:nvPr/>
          </p:nvGrpSpPr>
          <p:grpSpPr>
            <a:xfrm>
              <a:off x="0" y="0"/>
              <a:ext cx="18288000" cy="10287000"/>
              <a:chOff x="0" y="0"/>
              <a:chExt cx="24384000" cy="13716000"/>
            </a:xfrm>
          </p:grpSpPr>
          <p:sp>
            <p:nvSpPr>
              <p:cNvPr id="3" name="Freeform 3" descr="preencoded.png"/>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90196"/>
                </a:srgbClr>
              </a:solidFill>
            </p:spPr>
          </p:sp>
        </p:grpSp>
        <p:grpSp>
          <p:nvGrpSpPr>
            <p:cNvPr id="6" name="Group 6"/>
            <p:cNvGrpSpPr/>
            <p:nvPr/>
          </p:nvGrpSpPr>
          <p:grpSpPr>
            <a:xfrm>
              <a:off x="890435" y="2322757"/>
              <a:ext cx="5334152" cy="5334152"/>
              <a:chOff x="0" y="0"/>
              <a:chExt cx="7112203" cy="7112203"/>
            </a:xfrm>
          </p:grpSpPr>
          <p:sp>
            <p:nvSpPr>
              <p:cNvPr id="7" name="Freeform 7"/>
              <p:cNvSpPr/>
              <p:nvPr/>
            </p:nvSpPr>
            <p:spPr>
              <a:xfrm>
                <a:off x="0" y="0"/>
                <a:ext cx="7112254" cy="7112254"/>
              </a:xfrm>
              <a:custGeom>
                <a:avLst/>
                <a:gdLst/>
                <a:ahLst/>
                <a:cxnLst/>
                <a:rect l="l" t="t" r="r" b="b"/>
                <a:pathLst>
                  <a:path w="7112254" h="7112254">
                    <a:moveTo>
                      <a:pt x="0" y="0"/>
                    </a:moveTo>
                    <a:lnTo>
                      <a:pt x="7112254" y="0"/>
                    </a:lnTo>
                    <a:lnTo>
                      <a:pt x="7112254" y="7112254"/>
                    </a:lnTo>
                    <a:lnTo>
                      <a:pt x="0" y="7112254"/>
                    </a:lnTo>
                    <a:lnTo>
                      <a:pt x="0" y="0"/>
                    </a:lnTo>
                    <a:close/>
                  </a:path>
                </a:pathLst>
              </a:custGeom>
              <a:blipFill>
                <a:blip r:embed="rId4"/>
                <a:stretch>
                  <a:fillRect l="-20052" r="-20052"/>
                </a:stretch>
              </a:blipFill>
            </p:spPr>
          </p:sp>
        </p:grpSp>
        <p:grpSp>
          <p:nvGrpSpPr>
            <p:cNvPr id="8" name="Group 8"/>
            <p:cNvGrpSpPr/>
            <p:nvPr/>
          </p:nvGrpSpPr>
          <p:grpSpPr>
            <a:xfrm>
              <a:off x="6476848" y="2322757"/>
              <a:ext cx="5334152" cy="5334152"/>
              <a:chOff x="0" y="0"/>
              <a:chExt cx="7112203" cy="7112203"/>
            </a:xfrm>
          </p:grpSpPr>
          <p:sp>
            <p:nvSpPr>
              <p:cNvPr id="9" name="Freeform 9"/>
              <p:cNvSpPr/>
              <p:nvPr/>
            </p:nvSpPr>
            <p:spPr>
              <a:xfrm>
                <a:off x="0" y="0"/>
                <a:ext cx="7112254" cy="7112254"/>
              </a:xfrm>
              <a:custGeom>
                <a:avLst/>
                <a:gdLst/>
                <a:ahLst/>
                <a:cxnLst/>
                <a:rect l="l" t="t" r="r" b="b"/>
                <a:pathLst>
                  <a:path w="7112254" h="7112254">
                    <a:moveTo>
                      <a:pt x="0" y="0"/>
                    </a:moveTo>
                    <a:lnTo>
                      <a:pt x="7112254" y="0"/>
                    </a:lnTo>
                    <a:lnTo>
                      <a:pt x="7112254" y="7112254"/>
                    </a:lnTo>
                    <a:lnTo>
                      <a:pt x="0" y="7112254"/>
                    </a:lnTo>
                    <a:lnTo>
                      <a:pt x="0" y="0"/>
                    </a:lnTo>
                    <a:close/>
                  </a:path>
                </a:pathLst>
              </a:custGeom>
              <a:blipFill>
                <a:blip r:embed="rId5"/>
                <a:stretch>
                  <a:fillRect l="-6627" r="-60039"/>
                </a:stretch>
              </a:blipFill>
            </p:spPr>
          </p:sp>
        </p:grpSp>
        <p:grpSp>
          <p:nvGrpSpPr>
            <p:cNvPr id="10" name="Group 10"/>
            <p:cNvGrpSpPr/>
            <p:nvPr/>
          </p:nvGrpSpPr>
          <p:grpSpPr>
            <a:xfrm>
              <a:off x="12063260" y="2322757"/>
              <a:ext cx="5334152" cy="5334152"/>
              <a:chOff x="0" y="0"/>
              <a:chExt cx="7112203" cy="7112203"/>
            </a:xfrm>
          </p:grpSpPr>
          <p:sp>
            <p:nvSpPr>
              <p:cNvPr id="11" name="Freeform 11"/>
              <p:cNvSpPr/>
              <p:nvPr/>
            </p:nvSpPr>
            <p:spPr>
              <a:xfrm>
                <a:off x="0" y="0"/>
                <a:ext cx="7112254" cy="7112254"/>
              </a:xfrm>
              <a:custGeom>
                <a:avLst/>
                <a:gdLst/>
                <a:ahLst/>
                <a:cxnLst/>
                <a:rect l="l" t="t" r="r" b="b"/>
                <a:pathLst>
                  <a:path w="7112254" h="7112254">
                    <a:moveTo>
                      <a:pt x="0" y="0"/>
                    </a:moveTo>
                    <a:lnTo>
                      <a:pt x="7112254" y="0"/>
                    </a:lnTo>
                    <a:lnTo>
                      <a:pt x="7112254" y="7112254"/>
                    </a:lnTo>
                    <a:lnTo>
                      <a:pt x="0" y="7112254"/>
                    </a:lnTo>
                    <a:lnTo>
                      <a:pt x="0" y="0"/>
                    </a:lnTo>
                    <a:close/>
                  </a:path>
                </a:pathLst>
              </a:custGeom>
              <a:blipFill>
                <a:blip r:embed="rId6"/>
                <a:stretch>
                  <a:fillRect/>
                </a:stretch>
              </a:blipFill>
            </p:spPr>
          </p:sp>
        </p:grpSp>
        <p:sp>
          <p:nvSpPr>
            <p:cNvPr id="12" name="TextBox 12"/>
            <p:cNvSpPr txBox="1"/>
            <p:nvPr/>
          </p:nvSpPr>
          <p:spPr>
            <a:xfrm>
              <a:off x="415799" y="1007672"/>
              <a:ext cx="17456250" cy="549253"/>
            </a:xfrm>
            <a:prstGeom prst="rect">
              <a:avLst/>
            </a:prstGeom>
          </p:spPr>
          <p:txBody>
            <a:bodyPr lIns="0" tIns="0" rIns="0" bIns="0" rtlCol="0" anchor="t">
              <a:spAutoFit/>
            </a:bodyPr>
            <a:lstStyle/>
            <a:p>
              <a:pPr algn="ctr">
                <a:lnSpc>
                  <a:spcPts val="4169"/>
                </a:lnSpc>
              </a:pPr>
              <a:r>
                <a:rPr lang="en-US" sz="4400" b="1" dirty="0">
                  <a:solidFill>
                    <a:srgbClr val="000000"/>
                  </a:solidFill>
                  <a:latin typeface="Inter Bold"/>
                  <a:ea typeface="Inter Bold"/>
                  <a:cs typeface="Inter Bold"/>
                  <a:sym typeface="Inter Bold"/>
                </a:rPr>
                <a:t>Case Studies : </a:t>
              </a:r>
              <a:r>
                <a:rPr lang="en-US" sz="4400" dirty="0">
                  <a:solidFill>
                    <a:srgbClr val="000000"/>
                  </a:solidFill>
                  <a:latin typeface="Inter"/>
                  <a:ea typeface="Inter"/>
                  <a:cs typeface="Inter"/>
                  <a:sym typeface="Inter"/>
                </a:rPr>
                <a:t>Climate-Resilient Rice Development using MAS</a:t>
              </a:r>
            </a:p>
          </p:txBody>
        </p:sp>
        <p:sp>
          <p:nvSpPr>
            <p:cNvPr id="13" name="TextBox 13"/>
            <p:cNvSpPr txBox="1"/>
            <p:nvPr/>
          </p:nvSpPr>
          <p:spPr>
            <a:xfrm>
              <a:off x="890435" y="7839666"/>
              <a:ext cx="3491310" cy="473539"/>
            </a:xfrm>
            <a:prstGeom prst="rect">
              <a:avLst/>
            </a:prstGeom>
          </p:spPr>
          <p:txBody>
            <a:bodyPr lIns="0" tIns="0" rIns="0" bIns="0" rtlCol="0" anchor="t">
              <a:spAutoFit/>
            </a:bodyPr>
            <a:lstStyle/>
            <a:p>
              <a:pPr algn="l">
                <a:lnSpc>
                  <a:spcPts val="3816"/>
                </a:lnSpc>
              </a:pPr>
              <a:r>
                <a:rPr lang="en-US" sz="3037" b="1">
                  <a:solidFill>
                    <a:srgbClr val="272525"/>
                  </a:solidFill>
                  <a:latin typeface="Inter Bold"/>
                  <a:ea typeface="Inter Bold"/>
                  <a:cs typeface="Inter Bold"/>
                  <a:sym typeface="Inter Bold"/>
                </a:rPr>
                <a:t>Drought Tolerance</a:t>
              </a:r>
            </a:p>
          </p:txBody>
        </p:sp>
        <p:sp>
          <p:nvSpPr>
            <p:cNvPr id="14" name="TextBox 14"/>
            <p:cNvSpPr txBox="1"/>
            <p:nvPr/>
          </p:nvSpPr>
          <p:spPr>
            <a:xfrm>
              <a:off x="890435" y="8701554"/>
              <a:ext cx="5334152" cy="996378"/>
            </a:xfrm>
            <a:prstGeom prst="rect">
              <a:avLst/>
            </a:prstGeom>
          </p:spPr>
          <p:txBody>
            <a:bodyPr lIns="0" tIns="0" rIns="0" bIns="0" rtlCol="0" anchor="t">
              <a:spAutoFit/>
            </a:bodyPr>
            <a:lstStyle/>
            <a:p>
              <a:pPr algn="l">
                <a:lnSpc>
                  <a:spcPts val="2684"/>
                </a:lnSpc>
              </a:pPr>
              <a:r>
                <a:rPr lang="en-US" sz="2274" b="1">
                  <a:solidFill>
                    <a:srgbClr val="272525"/>
                  </a:solidFill>
                  <a:latin typeface="Inter Bold"/>
                  <a:ea typeface="Inter Bold"/>
                  <a:cs typeface="Inter Bold"/>
                  <a:sym typeface="Inter Bold"/>
                </a:rPr>
                <a:t>QTLs for grain filling during reproductive stage and deep rooting genes.</a:t>
              </a:r>
            </a:p>
          </p:txBody>
        </p:sp>
        <p:sp>
          <p:nvSpPr>
            <p:cNvPr id="15" name="TextBox 15"/>
            <p:cNvSpPr txBox="1"/>
            <p:nvPr/>
          </p:nvSpPr>
          <p:spPr>
            <a:xfrm>
              <a:off x="6476848" y="7839666"/>
              <a:ext cx="3358356" cy="473539"/>
            </a:xfrm>
            <a:prstGeom prst="rect">
              <a:avLst/>
            </a:prstGeom>
          </p:spPr>
          <p:txBody>
            <a:bodyPr lIns="0" tIns="0" rIns="0" bIns="0" rtlCol="0" anchor="t">
              <a:spAutoFit/>
            </a:bodyPr>
            <a:lstStyle/>
            <a:p>
              <a:pPr algn="l">
                <a:lnSpc>
                  <a:spcPts val="3816"/>
                </a:lnSpc>
              </a:pPr>
              <a:r>
                <a:rPr lang="en-US" sz="3037" b="1">
                  <a:solidFill>
                    <a:srgbClr val="272525"/>
                  </a:solidFill>
                  <a:latin typeface="Inter Bold"/>
                  <a:ea typeface="Inter Bold"/>
                  <a:cs typeface="Inter Bold"/>
                  <a:sym typeface="Inter Bold"/>
                </a:rPr>
                <a:t>Salinity Tolerance</a:t>
              </a:r>
            </a:p>
          </p:txBody>
        </p:sp>
        <p:sp>
          <p:nvSpPr>
            <p:cNvPr id="16" name="TextBox 16"/>
            <p:cNvSpPr txBox="1"/>
            <p:nvPr/>
          </p:nvSpPr>
          <p:spPr>
            <a:xfrm>
              <a:off x="6476924" y="8701554"/>
              <a:ext cx="5334152" cy="630174"/>
            </a:xfrm>
            <a:prstGeom prst="rect">
              <a:avLst/>
            </a:prstGeom>
          </p:spPr>
          <p:txBody>
            <a:bodyPr lIns="0" tIns="0" rIns="0" bIns="0" rtlCol="0" anchor="t">
              <a:spAutoFit/>
            </a:bodyPr>
            <a:lstStyle/>
            <a:p>
              <a:pPr algn="l">
                <a:lnSpc>
                  <a:spcPts val="2522"/>
                </a:lnSpc>
              </a:pPr>
              <a:r>
                <a:rPr lang="en-US" sz="2174" b="1" i="1">
                  <a:solidFill>
                    <a:srgbClr val="272525"/>
                  </a:solidFill>
                  <a:latin typeface="Inter Bold Italics"/>
                  <a:ea typeface="Inter Bold Italics"/>
                  <a:cs typeface="Inter Bold Italics"/>
                  <a:sym typeface="Inter Bold Italics"/>
                </a:rPr>
                <a:t>Saltol</a:t>
              </a:r>
              <a:r>
                <a:rPr lang="en-US" sz="2174" b="1">
                  <a:solidFill>
                    <a:srgbClr val="272525"/>
                  </a:solidFill>
                  <a:latin typeface="Inter Bold"/>
                  <a:ea typeface="Inter Bold"/>
                  <a:cs typeface="Inter Bold"/>
                  <a:sym typeface="Inter Bold"/>
                </a:rPr>
                <a:t> QTL incorporated into elite varieties for reproductive-stage stress.</a:t>
              </a:r>
            </a:p>
          </p:txBody>
        </p:sp>
        <p:sp>
          <p:nvSpPr>
            <p:cNvPr id="17" name="TextBox 17"/>
            <p:cNvSpPr txBox="1"/>
            <p:nvPr/>
          </p:nvSpPr>
          <p:spPr>
            <a:xfrm>
              <a:off x="12063260" y="7839666"/>
              <a:ext cx="4585891" cy="473539"/>
            </a:xfrm>
            <a:prstGeom prst="rect">
              <a:avLst/>
            </a:prstGeom>
          </p:spPr>
          <p:txBody>
            <a:bodyPr lIns="0" tIns="0" rIns="0" bIns="0" rtlCol="0" anchor="t">
              <a:spAutoFit/>
            </a:bodyPr>
            <a:lstStyle/>
            <a:p>
              <a:pPr algn="l">
                <a:lnSpc>
                  <a:spcPts val="3816"/>
                </a:lnSpc>
              </a:pPr>
              <a:r>
                <a:rPr lang="en-US" sz="3037" b="1">
                  <a:solidFill>
                    <a:srgbClr val="272525"/>
                  </a:solidFill>
                  <a:latin typeface="Inter Bold"/>
                  <a:ea typeface="Inter Bold"/>
                  <a:cs typeface="Inter Bold"/>
                  <a:sym typeface="Inter Bold"/>
                </a:rPr>
                <a:t>Submergence Tolerance</a:t>
              </a:r>
            </a:p>
          </p:txBody>
        </p:sp>
        <p:sp>
          <p:nvSpPr>
            <p:cNvPr id="18" name="TextBox 18"/>
            <p:cNvSpPr txBox="1"/>
            <p:nvPr/>
          </p:nvSpPr>
          <p:spPr>
            <a:xfrm>
              <a:off x="12063260" y="8701554"/>
              <a:ext cx="5334152" cy="996378"/>
            </a:xfrm>
            <a:prstGeom prst="rect">
              <a:avLst/>
            </a:prstGeom>
          </p:spPr>
          <p:txBody>
            <a:bodyPr lIns="0" tIns="0" rIns="0" bIns="0" rtlCol="0" anchor="t">
              <a:spAutoFit/>
            </a:bodyPr>
            <a:lstStyle/>
            <a:p>
              <a:pPr algn="l">
                <a:lnSpc>
                  <a:spcPts val="2684"/>
                </a:lnSpc>
              </a:pPr>
              <a:r>
                <a:rPr lang="en-US" sz="2274" b="1" i="1">
                  <a:solidFill>
                    <a:srgbClr val="272525"/>
                  </a:solidFill>
                  <a:latin typeface="Inter Bold Italics"/>
                  <a:ea typeface="Inter Bold Italics"/>
                  <a:cs typeface="Inter Bold Italics"/>
                  <a:sym typeface="Inter Bold Italics"/>
                </a:rPr>
                <a:t>Sub1</a:t>
              </a:r>
              <a:r>
                <a:rPr lang="en-US" sz="2274" b="1">
                  <a:solidFill>
                    <a:srgbClr val="272525"/>
                  </a:solidFill>
                  <a:latin typeface="Inter Bold"/>
                  <a:ea typeface="Inter Bold"/>
                  <a:cs typeface="Inter Bold"/>
                  <a:sym typeface="Inter Bold"/>
                </a:rPr>
                <a:t> gene enables recovery after 2 weeks of flash floods during vegetative stage.</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34AEB2-7827-352B-3809-2207A79B6258}"/>
              </a:ext>
            </a:extLst>
          </p:cNvPr>
          <p:cNvGrpSpPr/>
          <p:nvPr/>
        </p:nvGrpSpPr>
        <p:grpSpPr>
          <a:xfrm>
            <a:off x="677636" y="212274"/>
            <a:ext cx="17376773" cy="9519555"/>
            <a:chOff x="677636" y="212274"/>
            <a:chExt cx="17376773" cy="9519555"/>
          </a:xfrm>
        </p:grpSpPr>
        <p:pic>
          <p:nvPicPr>
            <p:cNvPr id="8" name="Google Shape;113;g2ebe5036ce5_0_56">
              <a:extLst>
                <a:ext uri="{FF2B5EF4-FFF2-40B4-BE49-F238E27FC236}">
                  <a16:creationId xmlns:a16="http://schemas.microsoft.com/office/drawing/2014/main" id="{4396B9B7-4DB1-DA1F-9484-B592FB7A2A81}"/>
                </a:ext>
              </a:extLst>
            </p:cNvPr>
            <p:cNvPicPr preferRelativeResize="0"/>
            <p:nvPr/>
          </p:nvPicPr>
          <p:blipFill rotWithShape="1">
            <a:blip r:embed="rId2">
              <a:alphaModFix/>
            </a:blip>
            <a:srcRect l="982" t="17908" r="15714" b="15714"/>
            <a:stretch>
              <a:fillRect/>
            </a:stretch>
          </p:blipFill>
          <p:spPr>
            <a:xfrm>
              <a:off x="677636" y="2220685"/>
              <a:ext cx="16932729" cy="7511144"/>
            </a:xfrm>
            <a:prstGeom prst="rect">
              <a:avLst/>
            </a:prstGeom>
            <a:noFill/>
            <a:ln w="9525" cap="flat" cmpd="sng">
              <a:solidFill>
                <a:srgbClr val="4472C4"/>
              </a:solidFill>
              <a:prstDash val="solid"/>
              <a:round/>
              <a:headEnd type="none" w="sm" len="sm"/>
              <a:tailEnd type="none" w="sm" len="sm"/>
            </a:ln>
          </p:spPr>
        </p:pic>
        <p:pic>
          <p:nvPicPr>
            <p:cNvPr id="11" name="Picture 10">
              <a:extLst>
                <a:ext uri="{FF2B5EF4-FFF2-40B4-BE49-F238E27FC236}">
                  <a16:creationId xmlns:a16="http://schemas.microsoft.com/office/drawing/2014/main" id="{35C9A735-1BF2-CCAF-84B9-8B7BEAE46F61}"/>
                </a:ext>
              </a:extLst>
            </p:cNvPr>
            <p:cNvPicPr>
              <a:picLocks noChangeAspect="1"/>
            </p:cNvPicPr>
            <p:nvPr/>
          </p:nvPicPr>
          <p:blipFill>
            <a:blip r:embed="rId3"/>
            <a:srcRect r="20636" b="11121"/>
            <a:stretch>
              <a:fillRect/>
            </a:stretch>
          </p:blipFill>
          <p:spPr>
            <a:xfrm>
              <a:off x="2343083" y="212274"/>
              <a:ext cx="13038432" cy="1758963"/>
            </a:xfrm>
            <a:prstGeom prst="rect">
              <a:avLst/>
            </a:prstGeom>
          </p:spPr>
        </p:pic>
        <p:sp>
          <p:nvSpPr>
            <p:cNvPr id="2" name="Freeform 27">
              <a:extLst>
                <a:ext uri="{FF2B5EF4-FFF2-40B4-BE49-F238E27FC236}">
                  <a16:creationId xmlns:a16="http://schemas.microsoft.com/office/drawing/2014/main" id="{609EE36C-B4BE-5171-4ABB-AF1C32017BD0}"/>
                </a:ext>
              </a:extLst>
            </p:cNvPr>
            <p:cNvSpPr/>
            <p:nvPr/>
          </p:nvSpPr>
          <p:spPr>
            <a:xfrm>
              <a:off x="15381515" y="527957"/>
              <a:ext cx="2672894" cy="1234964"/>
            </a:xfrm>
            <a:custGeom>
              <a:avLst/>
              <a:gdLst/>
              <a:ahLst/>
              <a:cxnLst/>
              <a:rect l="l" t="t" r="r" b="b"/>
              <a:pathLst>
                <a:path w="3563858" h="1646619">
                  <a:moveTo>
                    <a:pt x="0" y="0"/>
                  </a:moveTo>
                  <a:lnTo>
                    <a:pt x="3563858" y="0"/>
                  </a:lnTo>
                  <a:lnTo>
                    <a:pt x="3563858" y="1646619"/>
                  </a:lnTo>
                  <a:lnTo>
                    <a:pt x="0" y="1646619"/>
                  </a:lnTo>
                  <a:lnTo>
                    <a:pt x="0" y="0"/>
                  </a:lnTo>
                  <a:close/>
                </a:path>
              </a:pathLst>
            </a:custGeom>
            <a:blipFill>
              <a:blip r:embed="rId4"/>
              <a:stretch>
                <a:fillRect t="-2157"/>
              </a:stretch>
            </a:blipFill>
          </p:spPr>
        </p:sp>
      </p:grpSp>
    </p:spTree>
    <p:extLst>
      <p:ext uri="{BB962C8B-B14F-4D97-AF65-F5344CB8AC3E}">
        <p14:creationId xmlns:p14="http://schemas.microsoft.com/office/powerpoint/2010/main" val="496885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A76148-5B46-A084-22A3-A69957FF88DE}"/>
              </a:ext>
            </a:extLst>
          </p:cNvPr>
          <p:cNvGrpSpPr/>
          <p:nvPr/>
        </p:nvGrpSpPr>
        <p:grpSpPr>
          <a:xfrm>
            <a:off x="661394" y="1085850"/>
            <a:ext cx="17373512" cy="9026414"/>
            <a:chOff x="661394" y="1085850"/>
            <a:chExt cx="17373512" cy="9026414"/>
          </a:xfrm>
        </p:grpSpPr>
        <p:sp>
          <p:nvSpPr>
            <p:cNvPr id="3" name="TextBox 2">
              <a:extLst>
                <a:ext uri="{FF2B5EF4-FFF2-40B4-BE49-F238E27FC236}">
                  <a16:creationId xmlns:a16="http://schemas.microsoft.com/office/drawing/2014/main" id="{7F87BB30-2847-EFEB-3F0D-D9CF27E1C6BC}"/>
                </a:ext>
              </a:extLst>
            </p:cNvPr>
            <p:cNvSpPr txBox="1"/>
            <p:nvPr/>
          </p:nvSpPr>
          <p:spPr>
            <a:xfrm>
              <a:off x="8368393" y="1256349"/>
              <a:ext cx="9666513" cy="923330"/>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MY" sz="4800" dirty="0"/>
                <a:t>Activities: Advanced Yield Trial (AYT</a:t>
              </a:r>
              <a:r>
                <a:rPr lang="en-MY" sz="5400" dirty="0"/>
                <a:t>)</a:t>
              </a:r>
            </a:p>
          </p:txBody>
        </p:sp>
        <p:pic>
          <p:nvPicPr>
            <p:cNvPr id="5" name="Picture 4">
              <a:extLst>
                <a:ext uri="{FF2B5EF4-FFF2-40B4-BE49-F238E27FC236}">
                  <a16:creationId xmlns:a16="http://schemas.microsoft.com/office/drawing/2014/main" id="{305A1CD1-0D65-C627-53D7-18265E7587E5}"/>
                </a:ext>
              </a:extLst>
            </p:cNvPr>
            <p:cNvPicPr>
              <a:picLocks noChangeAspect="1"/>
            </p:cNvPicPr>
            <p:nvPr/>
          </p:nvPicPr>
          <p:blipFill>
            <a:blip r:embed="rId2"/>
            <a:stretch>
              <a:fillRect/>
            </a:stretch>
          </p:blipFill>
          <p:spPr>
            <a:xfrm>
              <a:off x="661394" y="5768536"/>
              <a:ext cx="7394202" cy="4159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E60527B7-6761-E951-4604-15EEC2948B82}"/>
                </a:ext>
              </a:extLst>
            </p:cNvPr>
            <p:cNvPicPr>
              <a:picLocks noChangeAspect="1"/>
            </p:cNvPicPr>
            <p:nvPr/>
          </p:nvPicPr>
          <p:blipFill>
            <a:blip r:embed="rId3"/>
            <a:srcRect r="5028"/>
            <a:stretch>
              <a:fillRect/>
            </a:stretch>
          </p:blipFill>
          <p:spPr>
            <a:xfrm>
              <a:off x="661394" y="1085851"/>
              <a:ext cx="7355933" cy="4455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Google Shape;336;p23">
              <a:extLst>
                <a:ext uri="{FF2B5EF4-FFF2-40B4-BE49-F238E27FC236}">
                  <a16:creationId xmlns:a16="http://schemas.microsoft.com/office/drawing/2014/main" id="{171ECBC5-A12B-132E-4C0F-86219C8811FA}"/>
                </a:ext>
              </a:extLst>
            </p:cNvPr>
            <p:cNvPicPr preferRelativeResize="0"/>
            <p:nvPr/>
          </p:nvPicPr>
          <p:blipFill rotWithShape="1">
            <a:blip r:embed="rId4">
              <a:alphaModFix/>
            </a:blip>
            <a:srcRect/>
            <a:stretch/>
          </p:blipFill>
          <p:spPr>
            <a:xfrm>
              <a:off x="8474529" y="2968085"/>
              <a:ext cx="9454242" cy="5600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459024E7-A3C3-7F2A-B315-CD6363D5901C}"/>
                </a:ext>
              </a:extLst>
            </p:cNvPr>
            <p:cNvSpPr txBox="1"/>
            <p:nvPr/>
          </p:nvSpPr>
          <p:spPr>
            <a:xfrm>
              <a:off x="661394" y="1085850"/>
              <a:ext cx="2171699" cy="507831"/>
            </a:xfrm>
            <a:prstGeom prst="rect">
              <a:avLst/>
            </a:prstGeom>
            <a:solidFill>
              <a:srgbClr val="FFFF00"/>
            </a:solidFill>
            <a:ln>
              <a:solidFill>
                <a:schemeClr val="tx1"/>
              </a:solidFill>
            </a:ln>
          </p:spPr>
          <p:txBody>
            <a:bodyPr wrap="square" rtlCol="0">
              <a:spAutoFit/>
            </a:bodyPr>
            <a:lstStyle/>
            <a:p>
              <a:r>
                <a:rPr lang="en-MY" sz="2700" b="1" dirty="0"/>
                <a:t>LOCATION 1</a:t>
              </a:r>
            </a:p>
          </p:txBody>
        </p:sp>
        <p:sp>
          <p:nvSpPr>
            <p:cNvPr id="12" name="TextBox 11">
              <a:extLst>
                <a:ext uri="{FF2B5EF4-FFF2-40B4-BE49-F238E27FC236}">
                  <a16:creationId xmlns:a16="http://schemas.microsoft.com/office/drawing/2014/main" id="{F7932533-B40D-6777-6491-304C02497A51}"/>
                </a:ext>
              </a:extLst>
            </p:cNvPr>
            <p:cNvSpPr txBox="1"/>
            <p:nvPr/>
          </p:nvSpPr>
          <p:spPr>
            <a:xfrm>
              <a:off x="661394" y="5768535"/>
              <a:ext cx="2171699" cy="507831"/>
            </a:xfrm>
            <a:prstGeom prst="rect">
              <a:avLst/>
            </a:prstGeom>
            <a:solidFill>
              <a:srgbClr val="FFFF00"/>
            </a:solidFill>
            <a:ln>
              <a:solidFill>
                <a:schemeClr val="tx1"/>
              </a:solidFill>
            </a:ln>
          </p:spPr>
          <p:txBody>
            <a:bodyPr wrap="square" rtlCol="0">
              <a:spAutoFit/>
            </a:bodyPr>
            <a:lstStyle/>
            <a:p>
              <a:r>
                <a:rPr lang="en-MY" sz="2700" b="1" dirty="0"/>
                <a:t>LOCATION 2</a:t>
              </a:r>
            </a:p>
          </p:txBody>
        </p:sp>
        <p:sp>
          <p:nvSpPr>
            <p:cNvPr id="13" name="TextBox 12">
              <a:extLst>
                <a:ext uri="{FF2B5EF4-FFF2-40B4-BE49-F238E27FC236}">
                  <a16:creationId xmlns:a16="http://schemas.microsoft.com/office/drawing/2014/main" id="{F3B1E821-5F93-084E-3F2F-D2BD32BE0392}"/>
                </a:ext>
              </a:extLst>
            </p:cNvPr>
            <p:cNvSpPr txBox="1"/>
            <p:nvPr/>
          </p:nvSpPr>
          <p:spPr>
            <a:xfrm>
              <a:off x="9127672" y="2968085"/>
              <a:ext cx="2171699" cy="507831"/>
            </a:xfrm>
            <a:prstGeom prst="rect">
              <a:avLst/>
            </a:prstGeom>
            <a:solidFill>
              <a:srgbClr val="FFFF00"/>
            </a:solidFill>
            <a:ln>
              <a:solidFill>
                <a:schemeClr val="tx1"/>
              </a:solidFill>
            </a:ln>
          </p:spPr>
          <p:txBody>
            <a:bodyPr wrap="square" rtlCol="0">
              <a:spAutoFit/>
            </a:bodyPr>
            <a:lstStyle/>
            <a:p>
              <a:r>
                <a:rPr lang="en-MY" sz="2700" b="1" dirty="0"/>
                <a:t>LOCATION 3</a:t>
              </a:r>
            </a:p>
          </p:txBody>
        </p:sp>
        <p:sp>
          <p:nvSpPr>
            <p:cNvPr id="2" name="Freeform 27">
              <a:extLst>
                <a:ext uri="{FF2B5EF4-FFF2-40B4-BE49-F238E27FC236}">
                  <a16:creationId xmlns:a16="http://schemas.microsoft.com/office/drawing/2014/main" id="{E0661DB6-308D-B95B-081E-9AB776FF7F69}"/>
                </a:ext>
              </a:extLst>
            </p:cNvPr>
            <p:cNvSpPr/>
            <p:nvPr/>
          </p:nvSpPr>
          <p:spPr>
            <a:xfrm>
              <a:off x="14959155" y="8877300"/>
              <a:ext cx="2672894" cy="1234964"/>
            </a:xfrm>
            <a:custGeom>
              <a:avLst/>
              <a:gdLst/>
              <a:ahLst/>
              <a:cxnLst/>
              <a:rect l="l" t="t" r="r" b="b"/>
              <a:pathLst>
                <a:path w="3563858" h="1646619">
                  <a:moveTo>
                    <a:pt x="0" y="0"/>
                  </a:moveTo>
                  <a:lnTo>
                    <a:pt x="3563858" y="0"/>
                  </a:lnTo>
                  <a:lnTo>
                    <a:pt x="3563858" y="1646619"/>
                  </a:lnTo>
                  <a:lnTo>
                    <a:pt x="0" y="1646619"/>
                  </a:lnTo>
                  <a:lnTo>
                    <a:pt x="0" y="0"/>
                  </a:lnTo>
                  <a:close/>
                </a:path>
              </a:pathLst>
            </a:custGeom>
            <a:blipFill>
              <a:blip r:embed="rId5"/>
              <a:stretch>
                <a:fillRect t="-2157"/>
              </a:stretch>
            </a:blipFill>
          </p:spPr>
        </p:sp>
      </p:grpSp>
    </p:spTree>
    <p:extLst>
      <p:ext uri="{BB962C8B-B14F-4D97-AF65-F5344CB8AC3E}">
        <p14:creationId xmlns:p14="http://schemas.microsoft.com/office/powerpoint/2010/main" val="3214252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52953BF-C9B5-4A6C-2A34-39DB33B8F081}"/>
              </a:ext>
            </a:extLst>
          </p:cNvPr>
          <p:cNvGrpSpPr/>
          <p:nvPr/>
        </p:nvGrpSpPr>
        <p:grpSpPr>
          <a:xfrm>
            <a:off x="2465615" y="246983"/>
            <a:ext cx="15699919" cy="9408081"/>
            <a:chOff x="2465615" y="246983"/>
            <a:chExt cx="15699919" cy="9408081"/>
          </a:xfrm>
        </p:grpSpPr>
        <p:sp>
          <p:nvSpPr>
            <p:cNvPr id="2" name="TextBox 1">
              <a:extLst>
                <a:ext uri="{FF2B5EF4-FFF2-40B4-BE49-F238E27FC236}">
                  <a16:creationId xmlns:a16="http://schemas.microsoft.com/office/drawing/2014/main" id="{EA68BF25-E552-846B-DC92-8F65D73C0CD2}"/>
                </a:ext>
              </a:extLst>
            </p:cNvPr>
            <p:cNvSpPr txBox="1"/>
            <p:nvPr/>
          </p:nvSpPr>
          <p:spPr>
            <a:xfrm>
              <a:off x="8499021" y="246983"/>
              <a:ext cx="9666513" cy="923330"/>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MY" sz="4800" dirty="0"/>
                <a:t>Activities: Multi Location Trial (MLT</a:t>
              </a:r>
              <a:r>
                <a:rPr lang="en-MY" sz="5400" dirty="0"/>
                <a:t>)</a:t>
              </a:r>
            </a:p>
          </p:txBody>
        </p:sp>
        <p:pic>
          <p:nvPicPr>
            <p:cNvPr id="4" name="Picture 3">
              <a:extLst>
                <a:ext uri="{FF2B5EF4-FFF2-40B4-BE49-F238E27FC236}">
                  <a16:creationId xmlns:a16="http://schemas.microsoft.com/office/drawing/2014/main" id="{FE722B54-4808-88F7-4ABE-CED448249EA5}"/>
                </a:ext>
              </a:extLst>
            </p:cNvPr>
            <p:cNvPicPr>
              <a:picLocks noChangeAspect="1"/>
            </p:cNvPicPr>
            <p:nvPr/>
          </p:nvPicPr>
          <p:blipFill>
            <a:blip r:embed="rId2"/>
            <a:stretch>
              <a:fillRect/>
            </a:stretch>
          </p:blipFill>
          <p:spPr>
            <a:xfrm>
              <a:off x="2465615" y="798102"/>
              <a:ext cx="14499771" cy="8578866"/>
            </a:xfrm>
            <a:prstGeom prst="rect">
              <a:avLst/>
            </a:prstGeom>
          </p:spPr>
        </p:pic>
        <p:sp>
          <p:nvSpPr>
            <p:cNvPr id="3" name="Freeform 27">
              <a:extLst>
                <a:ext uri="{FF2B5EF4-FFF2-40B4-BE49-F238E27FC236}">
                  <a16:creationId xmlns:a16="http://schemas.microsoft.com/office/drawing/2014/main" id="{6A9F9729-3919-1C15-E784-1BDEBB250697}"/>
                </a:ext>
              </a:extLst>
            </p:cNvPr>
            <p:cNvSpPr/>
            <p:nvPr/>
          </p:nvSpPr>
          <p:spPr>
            <a:xfrm>
              <a:off x="14706600" y="8420100"/>
              <a:ext cx="2672894" cy="1234964"/>
            </a:xfrm>
            <a:custGeom>
              <a:avLst/>
              <a:gdLst/>
              <a:ahLst/>
              <a:cxnLst/>
              <a:rect l="l" t="t" r="r" b="b"/>
              <a:pathLst>
                <a:path w="3563858" h="1646619">
                  <a:moveTo>
                    <a:pt x="0" y="0"/>
                  </a:moveTo>
                  <a:lnTo>
                    <a:pt x="3563858" y="0"/>
                  </a:lnTo>
                  <a:lnTo>
                    <a:pt x="3563858" y="1646619"/>
                  </a:lnTo>
                  <a:lnTo>
                    <a:pt x="0" y="1646619"/>
                  </a:lnTo>
                  <a:lnTo>
                    <a:pt x="0" y="0"/>
                  </a:lnTo>
                  <a:close/>
                </a:path>
              </a:pathLst>
            </a:custGeom>
            <a:blipFill>
              <a:blip r:embed="rId3"/>
              <a:stretch>
                <a:fillRect t="-2157"/>
              </a:stretch>
            </a:blipFill>
          </p:spPr>
        </p:sp>
      </p:grpSp>
    </p:spTree>
    <p:extLst>
      <p:ext uri="{BB962C8B-B14F-4D97-AF65-F5344CB8AC3E}">
        <p14:creationId xmlns:p14="http://schemas.microsoft.com/office/powerpoint/2010/main" val="2227412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grpSp>
          <p:nvGrpSpPr>
            <p:cNvPr id="3" name="Group 3"/>
            <p:cNvGrpSpPr/>
            <p:nvPr/>
          </p:nvGrpSpPr>
          <p:grpSpPr>
            <a:xfrm>
              <a:off x="0" y="0"/>
              <a:ext cx="24384000" cy="13716000"/>
              <a:chOff x="0" y="0"/>
              <a:chExt cx="24384000" cy="13716000"/>
            </a:xfrm>
          </p:grpSpPr>
          <p:sp>
            <p:nvSpPr>
              <p:cNvPr id="4" name="Freeform 4" descr="preencoded.png"/>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sp>
        </p:grpSp>
        <p:grpSp>
          <p:nvGrpSpPr>
            <p:cNvPr id="5" name="Group 5"/>
            <p:cNvGrpSpPr/>
            <p:nvPr/>
          </p:nvGrpSpPr>
          <p:grpSpPr>
            <a:xfrm>
              <a:off x="0" y="0"/>
              <a:ext cx="24384000" cy="13716000"/>
              <a:chOff x="0" y="0"/>
              <a:chExt cx="24384000" cy="13716000"/>
            </a:xfrm>
          </p:grpSpPr>
          <p:sp>
            <p:nvSpPr>
              <p:cNvPr id="6" name="Freeform 6"/>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90196"/>
                </a:srgbClr>
              </a:solidFill>
            </p:spPr>
          </p:sp>
        </p:grpSp>
        <p:grpSp>
          <p:nvGrpSpPr>
            <p:cNvPr id="7" name="Group 7"/>
            <p:cNvGrpSpPr/>
            <p:nvPr/>
          </p:nvGrpSpPr>
          <p:grpSpPr>
            <a:xfrm>
              <a:off x="21398687" y="12915900"/>
              <a:ext cx="2871013" cy="685800"/>
              <a:chOff x="0" y="0"/>
              <a:chExt cx="2871013" cy="685800"/>
            </a:xfrm>
          </p:grpSpPr>
          <p:sp>
            <p:nvSpPr>
              <p:cNvPr id="8" name="Freeform 8" descr="preencoded.png">
                <a:hlinkClick r:id="rId4" tooltip="https://gamma.app/?utm_source=made-with-gamma"/>
              </p:cNvPr>
              <p:cNvSpPr/>
              <p:nvPr/>
            </p:nvSpPr>
            <p:spPr>
              <a:xfrm>
                <a:off x="0" y="0"/>
                <a:ext cx="2870962" cy="685800"/>
              </a:xfrm>
              <a:custGeom>
                <a:avLst/>
                <a:gdLst/>
                <a:ahLst/>
                <a:cxnLst/>
                <a:rect l="l" t="t" r="r" b="b"/>
                <a:pathLst>
                  <a:path w="2870962" h="685800">
                    <a:moveTo>
                      <a:pt x="0" y="0"/>
                    </a:moveTo>
                    <a:lnTo>
                      <a:pt x="2870962" y="0"/>
                    </a:lnTo>
                    <a:lnTo>
                      <a:pt x="2870962" y="685800"/>
                    </a:lnTo>
                    <a:lnTo>
                      <a:pt x="0" y="685800"/>
                    </a:lnTo>
                    <a:lnTo>
                      <a:pt x="0" y="0"/>
                    </a:lnTo>
                    <a:close/>
                  </a:path>
                </a:pathLst>
              </a:custGeom>
              <a:blipFill>
                <a:blip r:embed="rId5"/>
                <a:stretch>
                  <a:fillRect r="-1"/>
                </a:stretch>
              </a:blipFill>
            </p:spPr>
          </p:sp>
        </p:grpSp>
        <p:grpSp>
          <p:nvGrpSpPr>
            <p:cNvPr id="9" name="Group 9"/>
            <p:cNvGrpSpPr/>
            <p:nvPr/>
          </p:nvGrpSpPr>
          <p:grpSpPr>
            <a:xfrm>
              <a:off x="15240000" y="0"/>
              <a:ext cx="9144000" cy="13716000"/>
              <a:chOff x="0" y="0"/>
              <a:chExt cx="9144000" cy="13716000"/>
            </a:xfrm>
          </p:grpSpPr>
          <p:sp>
            <p:nvSpPr>
              <p:cNvPr id="10" name="Freeform 10"/>
              <p:cNvSpPr/>
              <p:nvPr/>
            </p:nvSpPr>
            <p:spPr>
              <a:xfrm>
                <a:off x="0" y="0"/>
                <a:ext cx="9144000" cy="13716000"/>
              </a:xfrm>
              <a:custGeom>
                <a:avLst/>
                <a:gdLst/>
                <a:ahLst/>
                <a:cxnLst/>
                <a:rect l="l" t="t" r="r" b="b"/>
                <a:pathLst>
                  <a:path w="9144000" h="13716000">
                    <a:moveTo>
                      <a:pt x="0" y="0"/>
                    </a:moveTo>
                    <a:lnTo>
                      <a:pt x="9144000" y="0"/>
                    </a:lnTo>
                    <a:lnTo>
                      <a:pt x="9144000" y="13716000"/>
                    </a:lnTo>
                    <a:lnTo>
                      <a:pt x="0" y="13716000"/>
                    </a:lnTo>
                    <a:lnTo>
                      <a:pt x="0" y="0"/>
                    </a:lnTo>
                    <a:close/>
                  </a:path>
                </a:pathLst>
              </a:custGeom>
              <a:blipFill>
                <a:blip r:embed="rId6"/>
                <a:stretch>
                  <a:fillRect l="-62359" r="-62359"/>
                </a:stretch>
              </a:blipFill>
            </p:spPr>
          </p:sp>
        </p:grpSp>
        <p:grpSp>
          <p:nvGrpSpPr>
            <p:cNvPr id="11" name="Group 11"/>
            <p:cNvGrpSpPr/>
            <p:nvPr/>
          </p:nvGrpSpPr>
          <p:grpSpPr>
            <a:xfrm>
              <a:off x="743153" y="3952481"/>
              <a:ext cx="6120613" cy="5305920"/>
              <a:chOff x="0" y="0"/>
              <a:chExt cx="6120613" cy="5305920"/>
            </a:xfrm>
          </p:grpSpPr>
          <p:sp>
            <p:nvSpPr>
              <p:cNvPr id="12" name="Freeform 12"/>
              <p:cNvSpPr/>
              <p:nvPr/>
            </p:nvSpPr>
            <p:spPr>
              <a:xfrm>
                <a:off x="6350" y="7222"/>
                <a:ext cx="6107938" cy="5291419"/>
              </a:xfrm>
              <a:custGeom>
                <a:avLst/>
                <a:gdLst/>
                <a:ahLst/>
                <a:cxnLst/>
                <a:rect l="l" t="t" r="r" b="b"/>
                <a:pathLst>
                  <a:path w="6107938" h="5291419">
                    <a:moveTo>
                      <a:pt x="0" y="180550"/>
                    </a:moveTo>
                    <a:cubicBezTo>
                      <a:pt x="0" y="80886"/>
                      <a:pt x="71120" y="0"/>
                      <a:pt x="158877" y="0"/>
                    </a:cubicBezTo>
                    <a:lnTo>
                      <a:pt x="5949061" y="0"/>
                    </a:lnTo>
                    <a:cubicBezTo>
                      <a:pt x="6036818" y="0"/>
                      <a:pt x="6107938" y="80886"/>
                      <a:pt x="6107938" y="180550"/>
                    </a:cubicBezTo>
                    <a:lnTo>
                      <a:pt x="6107938" y="5110868"/>
                    </a:lnTo>
                    <a:cubicBezTo>
                      <a:pt x="6107938" y="5210677"/>
                      <a:pt x="6036818" y="5291419"/>
                      <a:pt x="5949061" y="5291419"/>
                    </a:cubicBezTo>
                    <a:lnTo>
                      <a:pt x="158877" y="5291419"/>
                    </a:lnTo>
                    <a:cubicBezTo>
                      <a:pt x="71120" y="5291419"/>
                      <a:pt x="0" y="5210677"/>
                      <a:pt x="0" y="5110868"/>
                    </a:cubicBezTo>
                    <a:close/>
                  </a:path>
                </a:pathLst>
              </a:custGeom>
              <a:gradFill rotWithShape="1">
                <a:gsLst>
                  <a:gs pos="0">
                    <a:srgbClr val="004AAD">
                      <a:alpha val="21000"/>
                    </a:srgbClr>
                  </a:gs>
                  <a:gs pos="100000">
                    <a:srgbClr val="CB6CE6">
                      <a:alpha val="21000"/>
                    </a:srgbClr>
                  </a:gs>
                </a:gsLst>
                <a:lin ang="0"/>
              </a:gradFill>
            </p:spPr>
          </p:sp>
          <p:sp>
            <p:nvSpPr>
              <p:cNvPr id="13" name="Freeform 13"/>
              <p:cNvSpPr/>
              <p:nvPr/>
            </p:nvSpPr>
            <p:spPr>
              <a:xfrm>
                <a:off x="0" y="0"/>
                <a:ext cx="6120638" cy="5305863"/>
              </a:xfrm>
              <a:custGeom>
                <a:avLst/>
                <a:gdLst/>
                <a:ahLst/>
                <a:cxnLst/>
                <a:rect l="l" t="t" r="r" b="b"/>
                <a:pathLst>
                  <a:path w="6120638" h="5305863">
                    <a:moveTo>
                      <a:pt x="0" y="187772"/>
                    </a:moveTo>
                    <a:cubicBezTo>
                      <a:pt x="0" y="84064"/>
                      <a:pt x="74041" y="0"/>
                      <a:pt x="165227" y="0"/>
                    </a:cubicBezTo>
                    <a:lnTo>
                      <a:pt x="5955411" y="0"/>
                    </a:lnTo>
                    <a:lnTo>
                      <a:pt x="5955411" y="7222"/>
                    </a:lnTo>
                    <a:lnTo>
                      <a:pt x="5955411" y="0"/>
                    </a:lnTo>
                    <a:cubicBezTo>
                      <a:pt x="6046724" y="0"/>
                      <a:pt x="6120638" y="84064"/>
                      <a:pt x="6120638" y="187772"/>
                    </a:cubicBezTo>
                    <a:lnTo>
                      <a:pt x="6114288" y="187772"/>
                    </a:lnTo>
                    <a:lnTo>
                      <a:pt x="6120638" y="187772"/>
                    </a:lnTo>
                    <a:lnTo>
                      <a:pt x="6120638" y="5118090"/>
                    </a:lnTo>
                    <a:lnTo>
                      <a:pt x="6114288" y="5118090"/>
                    </a:lnTo>
                    <a:lnTo>
                      <a:pt x="6120638" y="5118090"/>
                    </a:lnTo>
                    <a:cubicBezTo>
                      <a:pt x="6120638" y="5221798"/>
                      <a:pt x="6046597" y="5305863"/>
                      <a:pt x="5955411" y="5305863"/>
                    </a:cubicBezTo>
                    <a:lnTo>
                      <a:pt x="5955411" y="5298641"/>
                    </a:lnTo>
                    <a:lnTo>
                      <a:pt x="5955411" y="5305863"/>
                    </a:lnTo>
                    <a:lnTo>
                      <a:pt x="165227" y="5305863"/>
                    </a:lnTo>
                    <a:lnTo>
                      <a:pt x="165227" y="5298641"/>
                    </a:lnTo>
                    <a:lnTo>
                      <a:pt x="165227" y="5305863"/>
                    </a:lnTo>
                    <a:cubicBezTo>
                      <a:pt x="73914" y="5305863"/>
                      <a:pt x="0" y="5221798"/>
                      <a:pt x="0" y="5118090"/>
                    </a:cubicBezTo>
                    <a:lnTo>
                      <a:pt x="0" y="187772"/>
                    </a:lnTo>
                    <a:lnTo>
                      <a:pt x="6350" y="187772"/>
                    </a:lnTo>
                    <a:lnTo>
                      <a:pt x="0" y="187772"/>
                    </a:lnTo>
                    <a:moveTo>
                      <a:pt x="12700" y="187772"/>
                    </a:moveTo>
                    <a:lnTo>
                      <a:pt x="12700" y="5118090"/>
                    </a:lnTo>
                    <a:lnTo>
                      <a:pt x="6350" y="5118090"/>
                    </a:lnTo>
                    <a:lnTo>
                      <a:pt x="12700" y="5118090"/>
                    </a:lnTo>
                    <a:cubicBezTo>
                      <a:pt x="12700" y="5213854"/>
                      <a:pt x="81026" y="5291418"/>
                      <a:pt x="165227" y="5291418"/>
                    </a:cubicBezTo>
                    <a:lnTo>
                      <a:pt x="5955411" y="5291418"/>
                    </a:lnTo>
                    <a:cubicBezTo>
                      <a:pt x="6039612" y="5291418"/>
                      <a:pt x="6107938" y="5213854"/>
                      <a:pt x="6107938" y="5118090"/>
                    </a:cubicBezTo>
                    <a:lnTo>
                      <a:pt x="6107938" y="187772"/>
                    </a:lnTo>
                    <a:cubicBezTo>
                      <a:pt x="6107938" y="92008"/>
                      <a:pt x="6039612" y="14444"/>
                      <a:pt x="5955411" y="14444"/>
                    </a:cubicBezTo>
                    <a:lnTo>
                      <a:pt x="165227" y="14444"/>
                    </a:lnTo>
                    <a:lnTo>
                      <a:pt x="165227" y="7222"/>
                    </a:lnTo>
                    <a:lnTo>
                      <a:pt x="165227" y="14444"/>
                    </a:lnTo>
                    <a:cubicBezTo>
                      <a:pt x="81026" y="14444"/>
                      <a:pt x="12700" y="92008"/>
                      <a:pt x="12700" y="187772"/>
                    </a:cubicBezTo>
                    <a:close/>
                  </a:path>
                </a:pathLst>
              </a:custGeom>
              <a:solidFill>
                <a:srgbClr val="B2D4E5">
                  <a:alpha val="20784"/>
                </a:srgbClr>
              </a:solidFill>
            </p:spPr>
          </p:sp>
        </p:grpSp>
        <p:grpSp>
          <p:nvGrpSpPr>
            <p:cNvPr id="14" name="Group 14"/>
            <p:cNvGrpSpPr/>
            <p:nvPr/>
          </p:nvGrpSpPr>
          <p:grpSpPr>
            <a:xfrm>
              <a:off x="7229081" y="3952481"/>
              <a:ext cx="6120803" cy="5305920"/>
              <a:chOff x="0" y="0"/>
              <a:chExt cx="6120803" cy="5305920"/>
            </a:xfrm>
          </p:grpSpPr>
          <p:sp>
            <p:nvSpPr>
              <p:cNvPr id="15" name="Freeform 15"/>
              <p:cNvSpPr/>
              <p:nvPr/>
            </p:nvSpPr>
            <p:spPr>
              <a:xfrm>
                <a:off x="6350" y="7222"/>
                <a:ext cx="6108065" cy="5291419"/>
              </a:xfrm>
              <a:custGeom>
                <a:avLst/>
                <a:gdLst/>
                <a:ahLst/>
                <a:cxnLst/>
                <a:rect l="l" t="t" r="r" b="b"/>
                <a:pathLst>
                  <a:path w="6108065" h="5291419">
                    <a:moveTo>
                      <a:pt x="0" y="180550"/>
                    </a:moveTo>
                    <a:cubicBezTo>
                      <a:pt x="0" y="80886"/>
                      <a:pt x="71120" y="0"/>
                      <a:pt x="158877" y="0"/>
                    </a:cubicBezTo>
                    <a:lnTo>
                      <a:pt x="5949188" y="0"/>
                    </a:lnTo>
                    <a:cubicBezTo>
                      <a:pt x="6036945" y="0"/>
                      <a:pt x="6108065" y="80886"/>
                      <a:pt x="6108065" y="180550"/>
                    </a:cubicBezTo>
                    <a:lnTo>
                      <a:pt x="6108065" y="5110868"/>
                    </a:lnTo>
                    <a:cubicBezTo>
                      <a:pt x="6108065" y="5210677"/>
                      <a:pt x="6036945" y="5291419"/>
                      <a:pt x="5949188" y="5291419"/>
                    </a:cubicBezTo>
                    <a:lnTo>
                      <a:pt x="158877" y="5291419"/>
                    </a:lnTo>
                    <a:cubicBezTo>
                      <a:pt x="71120" y="5291419"/>
                      <a:pt x="0" y="5210677"/>
                      <a:pt x="0" y="5110868"/>
                    </a:cubicBezTo>
                    <a:close/>
                  </a:path>
                </a:pathLst>
              </a:custGeom>
              <a:gradFill rotWithShape="1">
                <a:gsLst>
                  <a:gs pos="0">
                    <a:srgbClr val="004AAD">
                      <a:alpha val="21000"/>
                    </a:srgbClr>
                  </a:gs>
                  <a:gs pos="100000">
                    <a:srgbClr val="CB6CE6">
                      <a:alpha val="21000"/>
                    </a:srgbClr>
                  </a:gs>
                </a:gsLst>
                <a:lin ang="0"/>
              </a:gradFill>
            </p:spPr>
          </p:sp>
          <p:sp>
            <p:nvSpPr>
              <p:cNvPr id="16" name="Freeform 16"/>
              <p:cNvSpPr/>
              <p:nvPr/>
            </p:nvSpPr>
            <p:spPr>
              <a:xfrm>
                <a:off x="0" y="0"/>
                <a:ext cx="6120765" cy="5305863"/>
              </a:xfrm>
              <a:custGeom>
                <a:avLst/>
                <a:gdLst/>
                <a:ahLst/>
                <a:cxnLst/>
                <a:rect l="l" t="t" r="r" b="b"/>
                <a:pathLst>
                  <a:path w="6120765" h="5305863">
                    <a:moveTo>
                      <a:pt x="0" y="187772"/>
                    </a:moveTo>
                    <a:cubicBezTo>
                      <a:pt x="0" y="84064"/>
                      <a:pt x="74041" y="0"/>
                      <a:pt x="165227" y="0"/>
                    </a:cubicBezTo>
                    <a:lnTo>
                      <a:pt x="5955538" y="0"/>
                    </a:lnTo>
                    <a:lnTo>
                      <a:pt x="5955538" y="7222"/>
                    </a:lnTo>
                    <a:lnTo>
                      <a:pt x="5955538" y="0"/>
                    </a:lnTo>
                    <a:cubicBezTo>
                      <a:pt x="6046851" y="0"/>
                      <a:pt x="6120765" y="84064"/>
                      <a:pt x="6120765" y="187772"/>
                    </a:cubicBezTo>
                    <a:lnTo>
                      <a:pt x="6114415" y="187772"/>
                    </a:lnTo>
                    <a:lnTo>
                      <a:pt x="6120765" y="187772"/>
                    </a:lnTo>
                    <a:lnTo>
                      <a:pt x="6120765" y="5118090"/>
                    </a:lnTo>
                    <a:lnTo>
                      <a:pt x="6114415" y="5118090"/>
                    </a:lnTo>
                    <a:lnTo>
                      <a:pt x="6120765" y="5118090"/>
                    </a:lnTo>
                    <a:cubicBezTo>
                      <a:pt x="6120765" y="5221798"/>
                      <a:pt x="6046724" y="5305863"/>
                      <a:pt x="5955538" y="5305863"/>
                    </a:cubicBezTo>
                    <a:lnTo>
                      <a:pt x="5955538" y="5298641"/>
                    </a:lnTo>
                    <a:lnTo>
                      <a:pt x="5955538" y="5305863"/>
                    </a:lnTo>
                    <a:lnTo>
                      <a:pt x="165227" y="5305863"/>
                    </a:lnTo>
                    <a:lnTo>
                      <a:pt x="165227" y="5298641"/>
                    </a:lnTo>
                    <a:lnTo>
                      <a:pt x="165227" y="5305863"/>
                    </a:lnTo>
                    <a:cubicBezTo>
                      <a:pt x="73914" y="5305863"/>
                      <a:pt x="0" y="5221798"/>
                      <a:pt x="0" y="5118090"/>
                    </a:cubicBezTo>
                    <a:lnTo>
                      <a:pt x="0" y="187772"/>
                    </a:lnTo>
                    <a:lnTo>
                      <a:pt x="6350" y="187772"/>
                    </a:lnTo>
                    <a:lnTo>
                      <a:pt x="0" y="187772"/>
                    </a:lnTo>
                    <a:moveTo>
                      <a:pt x="12700" y="187772"/>
                    </a:moveTo>
                    <a:lnTo>
                      <a:pt x="12700" y="5118090"/>
                    </a:lnTo>
                    <a:lnTo>
                      <a:pt x="6350" y="5118090"/>
                    </a:lnTo>
                    <a:lnTo>
                      <a:pt x="12700" y="5118090"/>
                    </a:lnTo>
                    <a:cubicBezTo>
                      <a:pt x="12700" y="5213854"/>
                      <a:pt x="81026" y="5291418"/>
                      <a:pt x="165227" y="5291418"/>
                    </a:cubicBezTo>
                    <a:lnTo>
                      <a:pt x="5955538" y="5291418"/>
                    </a:lnTo>
                    <a:cubicBezTo>
                      <a:pt x="6039739" y="5291418"/>
                      <a:pt x="6108065" y="5213854"/>
                      <a:pt x="6108065" y="5118090"/>
                    </a:cubicBezTo>
                    <a:lnTo>
                      <a:pt x="6108065" y="187772"/>
                    </a:lnTo>
                    <a:cubicBezTo>
                      <a:pt x="6108065" y="92008"/>
                      <a:pt x="6039739" y="14444"/>
                      <a:pt x="5955538" y="14444"/>
                    </a:cubicBezTo>
                    <a:lnTo>
                      <a:pt x="165227" y="14444"/>
                    </a:lnTo>
                    <a:lnTo>
                      <a:pt x="165227" y="7222"/>
                    </a:lnTo>
                    <a:lnTo>
                      <a:pt x="165227" y="14444"/>
                    </a:lnTo>
                    <a:cubicBezTo>
                      <a:pt x="81026" y="14444"/>
                      <a:pt x="12700" y="92008"/>
                      <a:pt x="12700" y="187772"/>
                    </a:cubicBezTo>
                    <a:close/>
                  </a:path>
                </a:pathLst>
              </a:custGeom>
              <a:solidFill>
                <a:srgbClr val="B2D4E5">
                  <a:alpha val="20784"/>
                </a:srgbClr>
              </a:solidFill>
            </p:spPr>
          </p:sp>
        </p:grpSp>
        <p:grpSp>
          <p:nvGrpSpPr>
            <p:cNvPr id="17" name="Group 17"/>
            <p:cNvGrpSpPr/>
            <p:nvPr/>
          </p:nvGrpSpPr>
          <p:grpSpPr>
            <a:xfrm>
              <a:off x="743153" y="9690202"/>
              <a:ext cx="12606731" cy="3568598"/>
              <a:chOff x="0" y="0"/>
              <a:chExt cx="12606731" cy="3568598"/>
            </a:xfrm>
          </p:grpSpPr>
          <p:sp>
            <p:nvSpPr>
              <p:cNvPr id="18" name="Freeform 18"/>
              <p:cNvSpPr/>
              <p:nvPr/>
            </p:nvSpPr>
            <p:spPr>
              <a:xfrm>
                <a:off x="6350" y="7949"/>
                <a:ext cx="12594082" cy="3552716"/>
              </a:xfrm>
              <a:custGeom>
                <a:avLst/>
                <a:gdLst/>
                <a:ahLst/>
                <a:cxnLst/>
                <a:rect l="l" t="t" r="r" b="b"/>
                <a:pathLst>
                  <a:path w="12594082" h="3552716">
                    <a:moveTo>
                      <a:pt x="0" y="198724"/>
                    </a:moveTo>
                    <a:cubicBezTo>
                      <a:pt x="0" y="89029"/>
                      <a:pt x="71374" y="0"/>
                      <a:pt x="159385" y="0"/>
                    </a:cubicBezTo>
                    <a:lnTo>
                      <a:pt x="12434697" y="0"/>
                    </a:lnTo>
                    <a:cubicBezTo>
                      <a:pt x="12522708" y="0"/>
                      <a:pt x="12594082" y="89029"/>
                      <a:pt x="12594082" y="198724"/>
                    </a:cubicBezTo>
                    <a:lnTo>
                      <a:pt x="12594082" y="3353992"/>
                    </a:lnTo>
                    <a:cubicBezTo>
                      <a:pt x="12594082" y="3463847"/>
                      <a:pt x="12522708" y="3552716"/>
                      <a:pt x="12434697" y="3552716"/>
                    </a:cubicBezTo>
                    <a:lnTo>
                      <a:pt x="159385" y="3552716"/>
                    </a:lnTo>
                    <a:cubicBezTo>
                      <a:pt x="71374" y="3552716"/>
                      <a:pt x="0" y="3463688"/>
                      <a:pt x="0" y="3353992"/>
                    </a:cubicBezTo>
                    <a:close/>
                  </a:path>
                </a:pathLst>
              </a:custGeom>
              <a:gradFill rotWithShape="1">
                <a:gsLst>
                  <a:gs pos="0">
                    <a:srgbClr val="004AAD">
                      <a:alpha val="21000"/>
                    </a:srgbClr>
                  </a:gs>
                  <a:gs pos="100000">
                    <a:srgbClr val="CB6CE6">
                      <a:alpha val="21000"/>
                    </a:srgbClr>
                  </a:gs>
                </a:gsLst>
                <a:lin ang="0"/>
              </a:gradFill>
            </p:spPr>
          </p:sp>
          <p:sp>
            <p:nvSpPr>
              <p:cNvPr id="19" name="Freeform 19"/>
              <p:cNvSpPr/>
              <p:nvPr/>
            </p:nvSpPr>
            <p:spPr>
              <a:xfrm>
                <a:off x="0" y="0"/>
                <a:ext cx="12606782" cy="3568611"/>
              </a:xfrm>
              <a:custGeom>
                <a:avLst/>
                <a:gdLst/>
                <a:ahLst/>
                <a:cxnLst/>
                <a:rect l="l" t="t" r="r" b="b"/>
                <a:pathLst>
                  <a:path w="12606782" h="3568611">
                    <a:moveTo>
                      <a:pt x="0" y="206673"/>
                    </a:moveTo>
                    <a:cubicBezTo>
                      <a:pt x="0" y="92526"/>
                      <a:pt x="74168" y="0"/>
                      <a:pt x="165735" y="0"/>
                    </a:cubicBezTo>
                    <a:lnTo>
                      <a:pt x="12441047" y="0"/>
                    </a:lnTo>
                    <a:lnTo>
                      <a:pt x="12441047" y="7949"/>
                    </a:lnTo>
                    <a:lnTo>
                      <a:pt x="12441047" y="0"/>
                    </a:lnTo>
                    <a:cubicBezTo>
                      <a:pt x="12532487" y="0"/>
                      <a:pt x="12606782" y="92526"/>
                      <a:pt x="12606782" y="206673"/>
                    </a:cubicBezTo>
                    <a:lnTo>
                      <a:pt x="12600432" y="206673"/>
                    </a:lnTo>
                    <a:lnTo>
                      <a:pt x="12606782" y="206673"/>
                    </a:lnTo>
                    <a:lnTo>
                      <a:pt x="12606782" y="3361941"/>
                    </a:lnTo>
                    <a:lnTo>
                      <a:pt x="12600432" y="3361941"/>
                    </a:lnTo>
                    <a:lnTo>
                      <a:pt x="12606782" y="3361941"/>
                    </a:lnTo>
                    <a:cubicBezTo>
                      <a:pt x="12606782" y="3476088"/>
                      <a:pt x="12532614" y="3568611"/>
                      <a:pt x="12441047" y="3568611"/>
                    </a:cubicBezTo>
                    <a:lnTo>
                      <a:pt x="12441047" y="3560665"/>
                    </a:lnTo>
                    <a:lnTo>
                      <a:pt x="12441047" y="3568611"/>
                    </a:lnTo>
                    <a:lnTo>
                      <a:pt x="165735" y="3568611"/>
                    </a:lnTo>
                    <a:lnTo>
                      <a:pt x="165735" y="3560665"/>
                    </a:lnTo>
                    <a:lnTo>
                      <a:pt x="165735" y="3568611"/>
                    </a:lnTo>
                    <a:cubicBezTo>
                      <a:pt x="74295" y="3568611"/>
                      <a:pt x="0" y="3476088"/>
                      <a:pt x="0" y="3361941"/>
                    </a:cubicBezTo>
                    <a:lnTo>
                      <a:pt x="0" y="206673"/>
                    </a:lnTo>
                    <a:lnTo>
                      <a:pt x="6350" y="206673"/>
                    </a:lnTo>
                    <a:lnTo>
                      <a:pt x="0" y="206673"/>
                    </a:lnTo>
                    <a:moveTo>
                      <a:pt x="12700" y="206673"/>
                    </a:moveTo>
                    <a:lnTo>
                      <a:pt x="12700" y="3361941"/>
                    </a:lnTo>
                    <a:lnTo>
                      <a:pt x="6350" y="3361941"/>
                    </a:lnTo>
                    <a:lnTo>
                      <a:pt x="12700" y="3361941"/>
                    </a:lnTo>
                    <a:cubicBezTo>
                      <a:pt x="12700" y="3467345"/>
                      <a:pt x="81153" y="3552716"/>
                      <a:pt x="165735" y="3552716"/>
                    </a:cubicBezTo>
                    <a:lnTo>
                      <a:pt x="12441047" y="3552716"/>
                    </a:lnTo>
                    <a:cubicBezTo>
                      <a:pt x="12525502" y="3552716"/>
                      <a:pt x="12594082" y="3467185"/>
                      <a:pt x="12594082" y="3361941"/>
                    </a:cubicBezTo>
                    <a:lnTo>
                      <a:pt x="12594082" y="206673"/>
                    </a:lnTo>
                    <a:cubicBezTo>
                      <a:pt x="12594082" y="101270"/>
                      <a:pt x="12525628" y="15898"/>
                      <a:pt x="12441047" y="15898"/>
                    </a:cubicBezTo>
                    <a:lnTo>
                      <a:pt x="165735" y="15898"/>
                    </a:lnTo>
                    <a:lnTo>
                      <a:pt x="165735" y="7949"/>
                    </a:lnTo>
                    <a:lnTo>
                      <a:pt x="165735" y="15898"/>
                    </a:lnTo>
                    <a:cubicBezTo>
                      <a:pt x="81153" y="15898"/>
                      <a:pt x="12700" y="101429"/>
                      <a:pt x="12700" y="206673"/>
                    </a:cubicBezTo>
                    <a:close/>
                  </a:path>
                </a:pathLst>
              </a:custGeom>
              <a:solidFill>
                <a:srgbClr val="B2D4E5">
                  <a:alpha val="20784"/>
                </a:srgbClr>
              </a:solidFill>
            </p:spPr>
          </p:sp>
        </p:grpSp>
        <p:sp>
          <p:nvSpPr>
            <p:cNvPr id="20" name="TextBox 20"/>
            <p:cNvSpPr txBox="1"/>
            <p:nvPr/>
          </p:nvSpPr>
          <p:spPr>
            <a:xfrm>
              <a:off x="743153" y="1191234"/>
              <a:ext cx="9307017" cy="2119101"/>
            </a:xfrm>
            <a:prstGeom prst="rect">
              <a:avLst/>
            </a:prstGeom>
          </p:spPr>
          <p:txBody>
            <a:bodyPr lIns="0" tIns="0" rIns="0" bIns="0" rtlCol="0" anchor="t">
              <a:spAutoFit/>
            </a:bodyPr>
            <a:lstStyle/>
            <a:p>
              <a:pPr algn="l">
                <a:lnSpc>
                  <a:spcPts val="6224"/>
                </a:lnSpc>
              </a:pPr>
              <a:r>
                <a:rPr lang="en-US" sz="5412" b="1">
                  <a:solidFill>
                    <a:srgbClr val="000000"/>
                  </a:solidFill>
                  <a:latin typeface="Petrona Bold"/>
                  <a:ea typeface="Petrona Bold"/>
                  <a:cs typeface="Petrona Bold"/>
                  <a:sym typeface="Petrona Bold"/>
                </a:rPr>
                <a:t>Case Studies - </a:t>
              </a:r>
            </a:p>
            <a:p>
              <a:pPr algn="l">
                <a:lnSpc>
                  <a:spcPts val="6224"/>
                </a:lnSpc>
              </a:pPr>
              <a:r>
                <a:rPr lang="en-US" sz="5412">
                  <a:solidFill>
                    <a:srgbClr val="000000"/>
                  </a:solidFill>
                  <a:latin typeface="Petrona"/>
                  <a:ea typeface="Petrona"/>
                  <a:cs typeface="Petrona"/>
                  <a:sym typeface="Petrona"/>
                </a:rPr>
                <a:t>Gene Editing</a:t>
              </a:r>
            </a:p>
          </p:txBody>
        </p:sp>
        <p:sp>
          <p:nvSpPr>
            <p:cNvPr id="21" name="TextBox 21"/>
            <p:cNvSpPr txBox="1"/>
            <p:nvPr/>
          </p:nvSpPr>
          <p:spPr>
            <a:xfrm>
              <a:off x="1140231" y="4320985"/>
              <a:ext cx="538956" cy="608542"/>
            </a:xfrm>
            <a:prstGeom prst="rect">
              <a:avLst/>
            </a:prstGeom>
          </p:spPr>
          <p:txBody>
            <a:bodyPr lIns="0" tIns="0" rIns="0" bIns="0" rtlCol="0" anchor="t">
              <a:spAutoFit/>
            </a:bodyPr>
            <a:lstStyle/>
            <a:p>
              <a:pPr algn="l">
                <a:lnSpc>
                  <a:spcPts val="3625"/>
                </a:lnSpc>
              </a:pPr>
              <a:r>
                <a:rPr lang="en-US" sz="2874" b="1">
                  <a:solidFill>
                    <a:srgbClr val="272525"/>
                  </a:solidFill>
                  <a:latin typeface="Petrona Bold"/>
                  <a:ea typeface="Petrona Bold"/>
                  <a:cs typeface="Petrona Bold"/>
                  <a:sym typeface="Petrona Bold"/>
                </a:rPr>
                <a:t>01</a:t>
              </a:r>
            </a:p>
          </p:txBody>
        </p:sp>
        <p:sp>
          <p:nvSpPr>
            <p:cNvPr id="22" name="TextBox 22"/>
            <p:cNvSpPr txBox="1"/>
            <p:nvPr/>
          </p:nvSpPr>
          <p:spPr>
            <a:xfrm>
              <a:off x="1140231" y="5047259"/>
              <a:ext cx="5326456" cy="4105275"/>
            </a:xfrm>
            <a:prstGeom prst="rect">
              <a:avLst/>
            </a:prstGeom>
          </p:spPr>
          <p:txBody>
            <a:bodyPr lIns="0" tIns="0" rIns="0" bIns="0" rtlCol="0" anchor="t">
              <a:spAutoFit/>
            </a:bodyPr>
            <a:lstStyle/>
            <a:p>
              <a:pPr algn="l">
                <a:lnSpc>
                  <a:spcPts val="3562"/>
                </a:lnSpc>
              </a:pPr>
              <a:r>
                <a:rPr lang="en-US" sz="2187" b="1" dirty="0">
                  <a:solidFill>
                    <a:srgbClr val="272525"/>
                  </a:solidFill>
                  <a:latin typeface="Inter Bold"/>
                  <a:ea typeface="Inter Bold"/>
                  <a:cs typeface="Inter Bold"/>
                  <a:sym typeface="Inter Bold"/>
                </a:rPr>
                <a:t>CRISPR/Cas9 gene knockdown of NCED and DET1 in tomato was successful, leading to higher fruit yield and improved stress tolerance, particularly in DET1-edited plants.</a:t>
              </a:r>
            </a:p>
          </p:txBody>
        </p:sp>
        <p:sp>
          <p:nvSpPr>
            <p:cNvPr id="23" name="TextBox 23"/>
            <p:cNvSpPr txBox="1"/>
            <p:nvPr/>
          </p:nvSpPr>
          <p:spPr>
            <a:xfrm>
              <a:off x="7626160" y="4320985"/>
              <a:ext cx="606690" cy="608542"/>
            </a:xfrm>
            <a:prstGeom prst="rect">
              <a:avLst/>
            </a:prstGeom>
          </p:spPr>
          <p:txBody>
            <a:bodyPr lIns="0" tIns="0" rIns="0" bIns="0" rtlCol="0" anchor="t">
              <a:spAutoFit/>
            </a:bodyPr>
            <a:lstStyle/>
            <a:p>
              <a:pPr algn="l">
                <a:lnSpc>
                  <a:spcPts val="3625"/>
                </a:lnSpc>
              </a:pPr>
              <a:r>
                <a:rPr lang="en-US" sz="2874" b="1">
                  <a:solidFill>
                    <a:srgbClr val="272525"/>
                  </a:solidFill>
                  <a:latin typeface="Petrona Bold"/>
                  <a:ea typeface="Petrona Bold"/>
                  <a:cs typeface="Petrona Bold"/>
                  <a:sym typeface="Petrona Bold"/>
                </a:rPr>
                <a:t>02</a:t>
              </a:r>
            </a:p>
          </p:txBody>
        </p:sp>
        <p:sp>
          <p:nvSpPr>
            <p:cNvPr id="24" name="TextBox 24"/>
            <p:cNvSpPr txBox="1"/>
            <p:nvPr/>
          </p:nvSpPr>
          <p:spPr>
            <a:xfrm>
              <a:off x="7626160" y="5110759"/>
              <a:ext cx="5326659" cy="3508375"/>
            </a:xfrm>
            <a:prstGeom prst="rect">
              <a:avLst/>
            </a:prstGeom>
          </p:spPr>
          <p:txBody>
            <a:bodyPr lIns="0" tIns="0" rIns="0" bIns="0" rtlCol="0" anchor="t">
              <a:spAutoFit/>
            </a:bodyPr>
            <a:lstStyle/>
            <a:p>
              <a:pPr algn="l">
                <a:lnSpc>
                  <a:spcPts val="3562"/>
                </a:lnSpc>
              </a:pPr>
              <a:r>
                <a:rPr lang="en-US" sz="2187" b="1" dirty="0">
                  <a:solidFill>
                    <a:srgbClr val="272525"/>
                  </a:solidFill>
                  <a:latin typeface="Inter Bold"/>
                  <a:ea typeface="Inter Bold"/>
                  <a:cs typeface="Inter Bold"/>
                  <a:sym typeface="Inter Bold"/>
                </a:rPr>
                <a:t>Gene editing efficiency was high, but issues such as off-target effects and frameshift mutations highlighted the need for better sgRNA design and validation.</a:t>
              </a:r>
            </a:p>
          </p:txBody>
        </p:sp>
        <p:sp>
          <p:nvSpPr>
            <p:cNvPr id="25" name="TextBox 25"/>
            <p:cNvSpPr txBox="1"/>
            <p:nvPr/>
          </p:nvSpPr>
          <p:spPr>
            <a:xfrm>
              <a:off x="1140231" y="10038359"/>
              <a:ext cx="606160" cy="608542"/>
            </a:xfrm>
            <a:prstGeom prst="rect">
              <a:avLst/>
            </a:prstGeom>
          </p:spPr>
          <p:txBody>
            <a:bodyPr lIns="0" tIns="0" rIns="0" bIns="0" rtlCol="0" anchor="t">
              <a:spAutoFit/>
            </a:bodyPr>
            <a:lstStyle/>
            <a:p>
              <a:pPr algn="l">
                <a:lnSpc>
                  <a:spcPts val="3625"/>
                </a:lnSpc>
              </a:pPr>
              <a:r>
                <a:rPr lang="en-US" sz="2874" b="1">
                  <a:solidFill>
                    <a:srgbClr val="272525"/>
                  </a:solidFill>
                  <a:latin typeface="Petrona Bold"/>
                  <a:ea typeface="Petrona Bold"/>
                  <a:cs typeface="Petrona Bold"/>
                  <a:sym typeface="Petrona Bold"/>
                </a:rPr>
                <a:t>03</a:t>
              </a:r>
            </a:p>
          </p:txBody>
        </p:sp>
        <p:sp>
          <p:nvSpPr>
            <p:cNvPr id="26" name="TextBox 26"/>
            <p:cNvSpPr txBox="1"/>
            <p:nvPr/>
          </p:nvSpPr>
          <p:spPr>
            <a:xfrm>
              <a:off x="1140231" y="10601325"/>
              <a:ext cx="11812588" cy="2314575"/>
            </a:xfrm>
            <a:prstGeom prst="rect">
              <a:avLst/>
            </a:prstGeom>
          </p:spPr>
          <p:txBody>
            <a:bodyPr lIns="0" tIns="0" rIns="0" bIns="0" rtlCol="0" anchor="t">
              <a:spAutoFit/>
            </a:bodyPr>
            <a:lstStyle/>
            <a:p>
              <a:pPr algn="l">
                <a:lnSpc>
                  <a:spcPts val="3562"/>
                </a:lnSpc>
              </a:pPr>
              <a:r>
                <a:rPr lang="en-US" sz="2187" b="1">
                  <a:solidFill>
                    <a:srgbClr val="272525"/>
                  </a:solidFill>
                  <a:latin typeface="Inter Bold"/>
                  <a:ea typeface="Inter Bold"/>
                  <a:cs typeface="Inter Bold"/>
                  <a:sym typeface="Inter Bold"/>
                </a:rPr>
                <a:t>Future work should improve editing precision by using high-fidelity Cas9, studying NCED–DET1 regulatory interactions, and analysing metabolites such as lycopene to better understand the molecular effects.</a:t>
              </a:r>
            </a:p>
          </p:txBody>
        </p:sp>
        <p:sp>
          <p:nvSpPr>
            <p:cNvPr id="27" name="Freeform 27"/>
            <p:cNvSpPr/>
            <p:nvPr/>
          </p:nvSpPr>
          <p:spPr>
            <a:xfrm>
              <a:off x="10862970" y="1181709"/>
              <a:ext cx="3563858" cy="1646619"/>
            </a:xfrm>
            <a:custGeom>
              <a:avLst/>
              <a:gdLst/>
              <a:ahLst/>
              <a:cxnLst/>
              <a:rect l="l" t="t" r="r" b="b"/>
              <a:pathLst>
                <a:path w="3563858" h="1646619">
                  <a:moveTo>
                    <a:pt x="0" y="0"/>
                  </a:moveTo>
                  <a:lnTo>
                    <a:pt x="3563858" y="0"/>
                  </a:lnTo>
                  <a:lnTo>
                    <a:pt x="3563858" y="1646619"/>
                  </a:lnTo>
                  <a:lnTo>
                    <a:pt x="0" y="1646619"/>
                  </a:lnTo>
                  <a:lnTo>
                    <a:pt x="0" y="0"/>
                  </a:lnTo>
                  <a:close/>
                </a:path>
              </a:pathLst>
            </a:custGeom>
            <a:blipFill>
              <a:blip r:embed="rId7"/>
              <a:stretch>
                <a:fillRect t="-2157"/>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567593" y="238108"/>
            <a:ext cx="2266224" cy="2266224"/>
          </a:xfrm>
          <a:custGeom>
            <a:avLst/>
            <a:gdLst/>
            <a:ahLst/>
            <a:cxnLst/>
            <a:rect l="l" t="t" r="r" b="b"/>
            <a:pathLst>
              <a:path w="2266224" h="2266224">
                <a:moveTo>
                  <a:pt x="0" y="0"/>
                </a:moveTo>
                <a:lnTo>
                  <a:pt x="2266224" y="0"/>
                </a:lnTo>
                <a:lnTo>
                  <a:pt x="2266224" y="2266224"/>
                </a:lnTo>
                <a:lnTo>
                  <a:pt x="0" y="2266224"/>
                </a:lnTo>
                <a:lnTo>
                  <a:pt x="0" y="0"/>
                </a:lnTo>
                <a:close/>
              </a:path>
            </a:pathLst>
          </a:custGeom>
          <a:blipFill>
            <a:blip r:embed="rId3"/>
            <a:stretch>
              <a:fillRect/>
            </a:stretch>
          </a:blipFill>
        </p:spPr>
      </p:sp>
      <p:sp>
        <p:nvSpPr>
          <p:cNvPr id="4" name="Google Shape;259;p11">
            <a:extLst>
              <a:ext uri="{FF2B5EF4-FFF2-40B4-BE49-F238E27FC236}">
                <a16:creationId xmlns:a16="http://schemas.microsoft.com/office/drawing/2014/main" id="{1C1815D2-C907-1445-CBEA-74D32430D191}"/>
              </a:ext>
            </a:extLst>
          </p:cNvPr>
          <p:cNvSpPr txBox="1">
            <a:spLocks noGrp="1"/>
          </p:cNvSpPr>
          <p:nvPr>
            <p:ph type="sldNum" idx="12"/>
          </p:nvPr>
        </p:nvSpPr>
        <p:spPr>
          <a:xfrm>
            <a:off x="9428665" y="7444544"/>
            <a:ext cx="3594649" cy="641304"/>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MY"/>
              <a:pPr marL="0" lvl="0" indent="0" algn="r" rtl="0">
                <a:spcBef>
                  <a:spcPts val="0"/>
                </a:spcBef>
                <a:spcAft>
                  <a:spcPts val="0"/>
                </a:spcAft>
                <a:buNone/>
              </a:pPr>
              <a:t>16</a:t>
            </a:fld>
            <a:endParaRPr lang="en-MY"/>
          </a:p>
        </p:txBody>
      </p:sp>
      <p:sp>
        <p:nvSpPr>
          <p:cNvPr id="8" name="TextBox 7">
            <a:extLst>
              <a:ext uri="{FF2B5EF4-FFF2-40B4-BE49-F238E27FC236}">
                <a16:creationId xmlns:a16="http://schemas.microsoft.com/office/drawing/2014/main" id="{F7158EA8-E869-F7E0-3BC6-2ED1D2FC0A29}"/>
              </a:ext>
            </a:extLst>
          </p:cNvPr>
          <p:cNvSpPr txBox="1"/>
          <p:nvPr/>
        </p:nvSpPr>
        <p:spPr>
          <a:xfrm>
            <a:off x="2262236" y="5028820"/>
            <a:ext cx="1739678" cy="246221"/>
          </a:xfrm>
          <a:prstGeom prst="rect">
            <a:avLst/>
          </a:prstGeom>
          <a:solidFill>
            <a:srgbClr val="FFC000"/>
          </a:solidFill>
        </p:spPr>
        <p:txBody>
          <a:bodyPr wrap="square" rtlCol="0">
            <a:spAutoFit/>
          </a:bodyPr>
          <a:lstStyle/>
          <a:p>
            <a:r>
              <a:rPr lang="en-US" sz="1000" b="1" dirty="0" err="1">
                <a:solidFill>
                  <a:schemeClr val="tx1"/>
                </a:solidFill>
                <a:latin typeface="Candara" pitchFamily="34" charset="0"/>
              </a:rPr>
              <a:t>Analisis</a:t>
            </a:r>
            <a:r>
              <a:rPr lang="en-US" sz="1000" b="1" dirty="0">
                <a:solidFill>
                  <a:schemeClr val="tx1"/>
                </a:solidFill>
                <a:latin typeface="Candara" pitchFamily="34" charset="0"/>
              </a:rPr>
              <a:t> </a:t>
            </a:r>
            <a:r>
              <a:rPr lang="en-US" sz="1000" b="1" dirty="0" err="1">
                <a:solidFill>
                  <a:schemeClr val="tx1"/>
                </a:solidFill>
                <a:latin typeface="Candara" pitchFamily="34" charset="0"/>
              </a:rPr>
              <a:t>Jujukan</a:t>
            </a:r>
            <a:r>
              <a:rPr lang="en-US" sz="1000" b="1" dirty="0">
                <a:solidFill>
                  <a:schemeClr val="tx1"/>
                </a:solidFill>
                <a:latin typeface="Candara" pitchFamily="34" charset="0"/>
              </a:rPr>
              <a:t> DNA</a:t>
            </a:r>
          </a:p>
        </p:txBody>
      </p:sp>
      <p:grpSp>
        <p:nvGrpSpPr>
          <p:cNvPr id="11" name="Group 10">
            <a:extLst>
              <a:ext uri="{FF2B5EF4-FFF2-40B4-BE49-F238E27FC236}">
                <a16:creationId xmlns:a16="http://schemas.microsoft.com/office/drawing/2014/main" id="{CCCC284B-C76D-BC8D-3AB5-913B9B4FD7BA}"/>
              </a:ext>
            </a:extLst>
          </p:cNvPr>
          <p:cNvGrpSpPr/>
          <p:nvPr/>
        </p:nvGrpSpPr>
        <p:grpSpPr>
          <a:xfrm>
            <a:off x="238958" y="908008"/>
            <a:ext cx="17538987" cy="9212301"/>
            <a:chOff x="343690" y="670770"/>
            <a:chExt cx="17538987" cy="9212301"/>
          </a:xfrm>
        </p:grpSpPr>
        <p:sp>
          <p:nvSpPr>
            <p:cNvPr id="2" name="TextBox 2"/>
            <p:cNvSpPr txBox="1"/>
            <p:nvPr/>
          </p:nvSpPr>
          <p:spPr>
            <a:xfrm>
              <a:off x="992238" y="670770"/>
              <a:ext cx="13186457" cy="1579343"/>
            </a:xfrm>
            <a:prstGeom prst="rect">
              <a:avLst/>
            </a:prstGeom>
          </p:spPr>
          <p:txBody>
            <a:bodyPr lIns="0" tIns="0" rIns="0" bIns="0" rtlCol="0" anchor="t">
              <a:spAutoFit/>
            </a:bodyPr>
            <a:lstStyle/>
            <a:p>
              <a:pPr algn="l">
                <a:lnSpc>
                  <a:spcPts val="4173"/>
                </a:lnSpc>
              </a:pPr>
              <a:r>
                <a:rPr lang="en-US" sz="3200" b="1" dirty="0">
                  <a:solidFill>
                    <a:srgbClr val="000000"/>
                  </a:solidFill>
                  <a:latin typeface="Inter Bold"/>
                  <a:ea typeface="Inter Bold"/>
                  <a:cs typeface="Inter Bold"/>
                  <a:sym typeface="Inter Bold"/>
                </a:rPr>
                <a:t>Case Study: Gene Editing</a:t>
              </a:r>
            </a:p>
            <a:p>
              <a:pPr algn="l">
                <a:lnSpc>
                  <a:spcPts val="4173"/>
                </a:lnSpc>
              </a:pPr>
              <a:r>
                <a:rPr lang="en-US" sz="3200" dirty="0">
                  <a:solidFill>
                    <a:srgbClr val="000000"/>
                  </a:solidFill>
                  <a:latin typeface="Inter"/>
                  <a:ea typeface="Inter"/>
                  <a:cs typeface="Inter"/>
                  <a:sym typeface="Inter"/>
                </a:rPr>
                <a:t>Transformation of MR 284 Rice with the Ethylene Response Factor Gene Cassette (ERF922)</a:t>
              </a:r>
            </a:p>
          </p:txBody>
        </p:sp>
        <p:pic>
          <p:nvPicPr>
            <p:cNvPr id="5" name="Picture 4">
              <a:extLst>
                <a:ext uri="{FF2B5EF4-FFF2-40B4-BE49-F238E27FC236}">
                  <a16:creationId xmlns:a16="http://schemas.microsoft.com/office/drawing/2014/main" id="{23CC9955-7192-2959-4A42-1493850EEC63}"/>
                </a:ext>
              </a:extLst>
            </p:cNvPr>
            <p:cNvPicPr/>
            <p:nvPr/>
          </p:nvPicPr>
          <p:blipFill>
            <a:blip r:embed="rId4" cstate="print">
              <a:extLst>
                <a:ext uri="{28A0092B-C50C-407E-A947-70E740481C1C}">
                  <a14:useLocalDpi xmlns:a14="http://schemas.microsoft.com/office/drawing/2010/main" val="0"/>
                </a:ext>
              </a:extLst>
            </a:blip>
            <a:srcRect r="36356"/>
            <a:stretch>
              <a:fillRect/>
            </a:stretch>
          </p:blipFill>
          <p:spPr bwMode="auto">
            <a:xfrm>
              <a:off x="343690" y="3683558"/>
              <a:ext cx="8620378" cy="4740502"/>
            </a:xfrm>
            <a:prstGeom prst="rect">
              <a:avLst/>
            </a:prstGeom>
            <a:noFill/>
            <a:ln>
              <a:noFill/>
            </a:ln>
          </p:spPr>
        </p:pic>
        <p:pic>
          <p:nvPicPr>
            <p:cNvPr id="6" name="Picture 5" descr="Screening T1 MR 284 Results.png">
              <a:extLst>
                <a:ext uri="{FF2B5EF4-FFF2-40B4-BE49-F238E27FC236}">
                  <a16:creationId xmlns:a16="http://schemas.microsoft.com/office/drawing/2014/main" id="{0630D424-6006-3F69-BD83-BF4B414FCA84}"/>
                </a:ext>
              </a:extLst>
            </p:cNvPr>
            <p:cNvPicPr>
              <a:picLocks noChangeAspect="1"/>
            </p:cNvPicPr>
            <p:nvPr/>
          </p:nvPicPr>
          <p:blipFill>
            <a:blip r:embed="rId5" cstate="print"/>
            <a:stretch>
              <a:fillRect/>
            </a:stretch>
          </p:blipFill>
          <p:spPr>
            <a:xfrm>
              <a:off x="9842390" y="6965050"/>
              <a:ext cx="7329567" cy="2918021"/>
            </a:xfrm>
            <a:prstGeom prst="rect">
              <a:avLst/>
            </a:prstGeom>
          </p:spPr>
        </p:pic>
        <p:pic>
          <p:nvPicPr>
            <p:cNvPr id="9" name="Picture 8" descr="Padi MR 284 intraf.jpeg">
              <a:extLst>
                <a:ext uri="{FF2B5EF4-FFF2-40B4-BE49-F238E27FC236}">
                  <a16:creationId xmlns:a16="http://schemas.microsoft.com/office/drawing/2014/main" id="{53FD9FE0-8895-8F40-1898-E3444691BD58}"/>
                </a:ext>
              </a:extLst>
            </p:cNvPr>
            <p:cNvPicPr>
              <a:picLocks noChangeAspect="1"/>
            </p:cNvPicPr>
            <p:nvPr/>
          </p:nvPicPr>
          <p:blipFill>
            <a:blip r:embed="rId6" cstate="print"/>
            <a:stretch>
              <a:fillRect/>
            </a:stretch>
          </p:blipFill>
          <p:spPr>
            <a:xfrm>
              <a:off x="9131672" y="2413611"/>
              <a:ext cx="8751005" cy="4551439"/>
            </a:xfrm>
            <a:prstGeom prst="rect">
              <a:avLst/>
            </a:prstGeom>
          </p:spPr>
        </p:pic>
        <p:sp>
          <p:nvSpPr>
            <p:cNvPr id="10" name="TextBox 9">
              <a:extLst>
                <a:ext uri="{FF2B5EF4-FFF2-40B4-BE49-F238E27FC236}">
                  <a16:creationId xmlns:a16="http://schemas.microsoft.com/office/drawing/2014/main" id="{9166312E-69F3-BB56-5012-504E146067B6}"/>
                </a:ext>
              </a:extLst>
            </p:cNvPr>
            <p:cNvSpPr txBox="1"/>
            <p:nvPr/>
          </p:nvSpPr>
          <p:spPr>
            <a:xfrm>
              <a:off x="838606" y="2944880"/>
              <a:ext cx="3914326" cy="461665"/>
            </a:xfrm>
            <a:prstGeom prst="rect">
              <a:avLst/>
            </a:prstGeom>
            <a:noFill/>
          </p:spPr>
          <p:txBody>
            <a:bodyPr wrap="square" rtlCol="0">
              <a:spAutoFit/>
            </a:bodyPr>
            <a:lstStyle/>
            <a:p>
              <a:r>
                <a:rPr lang="en-US" sz="2400" b="1" u="sng" dirty="0"/>
                <a:t>T1 generation screening</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567593" y="238108"/>
            <a:ext cx="2266224" cy="2266224"/>
          </a:xfrm>
          <a:custGeom>
            <a:avLst/>
            <a:gdLst/>
            <a:ahLst/>
            <a:cxnLst/>
            <a:rect l="l" t="t" r="r" b="b"/>
            <a:pathLst>
              <a:path w="2266224" h="2266224">
                <a:moveTo>
                  <a:pt x="0" y="0"/>
                </a:moveTo>
                <a:lnTo>
                  <a:pt x="2266224" y="0"/>
                </a:lnTo>
                <a:lnTo>
                  <a:pt x="2266224" y="2266224"/>
                </a:lnTo>
                <a:lnTo>
                  <a:pt x="0" y="2266224"/>
                </a:lnTo>
                <a:lnTo>
                  <a:pt x="0" y="0"/>
                </a:lnTo>
                <a:close/>
              </a:path>
            </a:pathLst>
          </a:custGeom>
          <a:blipFill>
            <a:blip r:embed="rId3"/>
            <a:stretch>
              <a:fillRect/>
            </a:stretch>
          </a:blipFill>
        </p:spPr>
      </p:sp>
      <p:sp>
        <p:nvSpPr>
          <p:cNvPr id="4" name="Slide Number Placeholder 3">
            <a:extLst>
              <a:ext uri="{FF2B5EF4-FFF2-40B4-BE49-F238E27FC236}">
                <a16:creationId xmlns:a16="http://schemas.microsoft.com/office/drawing/2014/main" id="{19F15B84-7C3D-408A-6EDD-5CCBF49E93E2}"/>
              </a:ext>
            </a:extLst>
          </p:cNvPr>
          <p:cNvSpPr>
            <a:spLocks noGrp="1"/>
          </p:cNvSpPr>
          <p:nvPr>
            <p:ph type="sldNum" idx="12"/>
          </p:nvPr>
        </p:nvSpPr>
        <p:spPr>
          <a:xfrm>
            <a:off x="9144000" y="8267700"/>
            <a:ext cx="4509572" cy="486998"/>
          </a:xfrm>
        </p:spPr>
        <p:txBody>
          <a:bodyPr/>
          <a:lstStyle/>
          <a:p>
            <a:pPr marL="0" lvl="0" indent="0" algn="r" rtl="0">
              <a:spcBef>
                <a:spcPts val="0"/>
              </a:spcBef>
              <a:spcAft>
                <a:spcPts val="0"/>
              </a:spcAft>
              <a:buNone/>
            </a:pPr>
            <a:fld id="{00000000-1234-1234-1234-123412341234}" type="slidenum">
              <a:rPr lang="en-MY" smtClean="0"/>
              <a:pPr marL="0" lvl="0" indent="0" algn="r" rtl="0">
                <a:spcBef>
                  <a:spcPts val="0"/>
                </a:spcBef>
                <a:spcAft>
                  <a:spcPts val="0"/>
                </a:spcAft>
                <a:buNone/>
              </a:pPr>
              <a:t>17</a:t>
            </a:fld>
            <a:endParaRPr lang="en-MY"/>
          </a:p>
        </p:txBody>
      </p:sp>
      <p:grpSp>
        <p:nvGrpSpPr>
          <p:cNvPr id="18" name="Group 17">
            <a:extLst>
              <a:ext uri="{FF2B5EF4-FFF2-40B4-BE49-F238E27FC236}">
                <a16:creationId xmlns:a16="http://schemas.microsoft.com/office/drawing/2014/main" id="{FD27DE99-1197-B555-E327-CAC768E40B23}"/>
              </a:ext>
            </a:extLst>
          </p:cNvPr>
          <p:cNvGrpSpPr/>
          <p:nvPr/>
        </p:nvGrpSpPr>
        <p:grpSpPr>
          <a:xfrm>
            <a:off x="581549" y="680295"/>
            <a:ext cx="16967601" cy="9111405"/>
            <a:chOff x="581549" y="680295"/>
            <a:chExt cx="16967601" cy="9111405"/>
          </a:xfrm>
        </p:grpSpPr>
        <p:sp>
          <p:nvSpPr>
            <p:cNvPr id="2" name="TextBox 2"/>
            <p:cNvSpPr txBox="1"/>
            <p:nvPr/>
          </p:nvSpPr>
          <p:spPr>
            <a:xfrm>
              <a:off x="992238" y="680295"/>
              <a:ext cx="13186457" cy="1614609"/>
            </a:xfrm>
            <a:prstGeom prst="rect">
              <a:avLst/>
            </a:prstGeom>
          </p:spPr>
          <p:txBody>
            <a:bodyPr lIns="0" tIns="0" rIns="0" bIns="0" rtlCol="0" anchor="t">
              <a:spAutoFit/>
            </a:bodyPr>
            <a:lstStyle/>
            <a:p>
              <a:pPr algn="l">
                <a:lnSpc>
                  <a:spcPts val="4299"/>
                </a:lnSpc>
              </a:pPr>
              <a:r>
                <a:rPr lang="en-US" sz="3200" b="1" dirty="0">
                  <a:solidFill>
                    <a:srgbClr val="000000"/>
                  </a:solidFill>
                  <a:latin typeface="Inter Bold"/>
                  <a:ea typeface="Inter Bold"/>
                  <a:cs typeface="Inter Bold"/>
                  <a:sym typeface="Inter Bold"/>
                </a:rPr>
                <a:t>Case Study: Gene Editing</a:t>
              </a:r>
            </a:p>
            <a:p>
              <a:pPr algn="l">
                <a:lnSpc>
                  <a:spcPts val="4299"/>
                </a:lnSpc>
              </a:pPr>
              <a:r>
                <a:rPr lang="en-US" sz="3200" dirty="0">
                  <a:solidFill>
                    <a:srgbClr val="000000"/>
                  </a:solidFill>
                  <a:latin typeface="Inter"/>
                  <a:ea typeface="Inter"/>
                  <a:cs typeface="Inter"/>
                  <a:sym typeface="Inter"/>
                </a:rPr>
                <a:t>Transformation of MR 284 Rice with the Ethylene Response Factor Gene Cassette (ERF922)-</a:t>
              </a:r>
              <a:r>
                <a:rPr lang="en-US" sz="3200" dirty="0" err="1">
                  <a:solidFill>
                    <a:srgbClr val="000000"/>
                  </a:solidFill>
                  <a:latin typeface="Inter"/>
                  <a:ea typeface="Inter"/>
                  <a:cs typeface="Inter"/>
                  <a:sym typeface="Inter"/>
                </a:rPr>
                <a:t>cont</a:t>
              </a:r>
              <a:endParaRPr lang="en-US" sz="3200" dirty="0">
                <a:solidFill>
                  <a:srgbClr val="000000"/>
                </a:solidFill>
                <a:latin typeface="Inter"/>
                <a:ea typeface="Inter"/>
                <a:cs typeface="Inter"/>
                <a:sym typeface="Inter"/>
              </a:endParaRPr>
            </a:p>
          </p:txBody>
        </p:sp>
        <p:grpSp>
          <p:nvGrpSpPr>
            <p:cNvPr id="17" name="Group 16">
              <a:extLst>
                <a:ext uri="{FF2B5EF4-FFF2-40B4-BE49-F238E27FC236}">
                  <a16:creationId xmlns:a16="http://schemas.microsoft.com/office/drawing/2014/main" id="{35C33E25-2E23-9996-EE39-3ABA6A3F30BE}"/>
                </a:ext>
              </a:extLst>
            </p:cNvPr>
            <p:cNvGrpSpPr/>
            <p:nvPr/>
          </p:nvGrpSpPr>
          <p:grpSpPr>
            <a:xfrm>
              <a:off x="581549" y="3038018"/>
              <a:ext cx="14435812" cy="2284353"/>
              <a:chOff x="581549" y="3038018"/>
              <a:chExt cx="14435812" cy="2284353"/>
            </a:xfrm>
          </p:grpSpPr>
          <p:pic>
            <p:nvPicPr>
              <p:cNvPr id="6" name="Picture 5" descr="4a623e93-9059-43c3-a09d-33dfbd8ca902.jpg">
                <a:extLst>
                  <a:ext uri="{FF2B5EF4-FFF2-40B4-BE49-F238E27FC236}">
                    <a16:creationId xmlns:a16="http://schemas.microsoft.com/office/drawing/2014/main" id="{4A9627C4-7CC1-C94F-BC34-ED1B57E8ED91}"/>
                  </a:ext>
                </a:extLst>
              </p:cNvPr>
              <p:cNvPicPr>
                <a:picLocks noChangeAspect="1"/>
              </p:cNvPicPr>
              <p:nvPr/>
            </p:nvPicPr>
            <p:blipFill>
              <a:blip r:embed="rId4"/>
              <a:stretch>
                <a:fillRect/>
              </a:stretch>
            </p:blipFill>
            <p:spPr>
              <a:xfrm>
                <a:off x="6384043" y="3071895"/>
                <a:ext cx="4700455" cy="2224665"/>
              </a:xfrm>
              <a:prstGeom prst="rect">
                <a:avLst/>
              </a:prstGeom>
            </p:spPr>
          </p:pic>
          <p:pic>
            <p:nvPicPr>
              <p:cNvPr id="7" name="Picture 6" descr="7df9cbe9-229c-4857-9a73-b5b323a60f5b.jpg">
                <a:extLst>
                  <a:ext uri="{FF2B5EF4-FFF2-40B4-BE49-F238E27FC236}">
                    <a16:creationId xmlns:a16="http://schemas.microsoft.com/office/drawing/2014/main" id="{2A492E71-C25C-6BD0-14DD-A4115C4FCA3C}"/>
                  </a:ext>
                </a:extLst>
              </p:cNvPr>
              <p:cNvPicPr>
                <a:picLocks noChangeAspect="1"/>
              </p:cNvPicPr>
              <p:nvPr/>
            </p:nvPicPr>
            <p:blipFill>
              <a:blip r:embed="rId5"/>
              <a:stretch>
                <a:fillRect/>
              </a:stretch>
            </p:blipFill>
            <p:spPr>
              <a:xfrm>
                <a:off x="11138619" y="3038018"/>
                <a:ext cx="3878742" cy="2284353"/>
              </a:xfrm>
              <a:prstGeom prst="rect">
                <a:avLst/>
              </a:prstGeom>
            </p:spPr>
          </p:pic>
          <p:pic>
            <p:nvPicPr>
              <p:cNvPr id="8" name="Picture 7" descr="ade30869-ef53-429e-8890-ee105d5921d2.jpg">
                <a:extLst>
                  <a:ext uri="{FF2B5EF4-FFF2-40B4-BE49-F238E27FC236}">
                    <a16:creationId xmlns:a16="http://schemas.microsoft.com/office/drawing/2014/main" id="{7D4EDD28-CDE7-F444-B42A-D0F5F3D95348}"/>
                  </a:ext>
                </a:extLst>
              </p:cNvPr>
              <p:cNvPicPr>
                <a:picLocks noChangeAspect="1"/>
              </p:cNvPicPr>
              <p:nvPr/>
            </p:nvPicPr>
            <p:blipFill>
              <a:blip r:embed="rId6"/>
              <a:stretch>
                <a:fillRect/>
              </a:stretch>
            </p:blipFill>
            <p:spPr>
              <a:xfrm>
                <a:off x="581549" y="3057375"/>
                <a:ext cx="2080308" cy="2250475"/>
              </a:xfrm>
              <a:prstGeom prst="rect">
                <a:avLst/>
              </a:prstGeom>
            </p:spPr>
          </p:pic>
          <p:pic>
            <p:nvPicPr>
              <p:cNvPr id="9" name="Picture 8" descr="f7278358-ecb3-4977-aecf-0b816a1ec499.jpg">
                <a:extLst>
                  <a:ext uri="{FF2B5EF4-FFF2-40B4-BE49-F238E27FC236}">
                    <a16:creationId xmlns:a16="http://schemas.microsoft.com/office/drawing/2014/main" id="{42B4E984-5A9A-3377-0F41-E4B9BE659E04}"/>
                  </a:ext>
                </a:extLst>
              </p:cNvPr>
              <p:cNvPicPr>
                <a:picLocks noChangeAspect="1"/>
              </p:cNvPicPr>
              <p:nvPr/>
            </p:nvPicPr>
            <p:blipFill>
              <a:blip r:embed="rId7"/>
              <a:stretch>
                <a:fillRect/>
              </a:stretch>
            </p:blipFill>
            <p:spPr>
              <a:xfrm>
                <a:off x="2709582" y="3076735"/>
                <a:ext cx="3658560" cy="2226277"/>
              </a:xfrm>
              <a:prstGeom prst="rect">
                <a:avLst/>
              </a:prstGeom>
            </p:spPr>
          </p:pic>
        </p:grpSp>
        <p:graphicFrame>
          <p:nvGraphicFramePr>
            <p:cNvPr id="10" name="Chart 9">
              <a:extLst>
                <a:ext uri="{FF2B5EF4-FFF2-40B4-BE49-F238E27FC236}">
                  <a16:creationId xmlns:a16="http://schemas.microsoft.com/office/drawing/2014/main" id="{88319BE1-B11A-C666-5A7B-AB2E0BD50946}"/>
                </a:ext>
              </a:extLst>
            </p:cNvPr>
            <p:cNvGraphicFramePr/>
            <p:nvPr>
              <p:extLst>
                <p:ext uri="{D42A27DB-BD31-4B8C-83A1-F6EECF244321}">
                  <p14:modId xmlns:p14="http://schemas.microsoft.com/office/powerpoint/2010/main" val="2002877999"/>
                </p:ext>
              </p:extLst>
            </p:nvPr>
          </p:nvGraphicFramePr>
          <p:xfrm>
            <a:off x="869092" y="5468777"/>
            <a:ext cx="14159155" cy="3658838"/>
          </p:xfrm>
          <a:graphic>
            <a:graphicData uri="http://schemas.openxmlformats.org/drawingml/2006/chart">
              <c:chart xmlns:c="http://schemas.openxmlformats.org/drawingml/2006/chart" xmlns:r="http://schemas.openxmlformats.org/officeDocument/2006/relationships" r:id="rId8"/>
            </a:graphicData>
          </a:graphic>
        </p:graphicFrame>
        <p:pic>
          <p:nvPicPr>
            <p:cNvPr id="11" name="Picture 2" descr="C:\Users\hp\Downloads\IMG20231130171330.jpg">
              <a:extLst>
                <a:ext uri="{FF2B5EF4-FFF2-40B4-BE49-F238E27FC236}">
                  <a16:creationId xmlns:a16="http://schemas.microsoft.com/office/drawing/2014/main" id="{A23A810F-360A-1DC1-00CA-AEB370B39477}"/>
                </a:ext>
              </a:extLst>
            </p:cNvPr>
            <p:cNvPicPr>
              <a:picLocks noChangeAspect="1" noChangeArrowheads="1"/>
            </p:cNvPicPr>
            <p:nvPr/>
          </p:nvPicPr>
          <p:blipFill>
            <a:blip r:embed="rId9"/>
            <a:srcRect/>
            <a:stretch>
              <a:fillRect/>
            </a:stretch>
          </p:blipFill>
          <p:spPr bwMode="auto">
            <a:xfrm>
              <a:off x="15216934" y="5645536"/>
              <a:ext cx="2332216" cy="4146164"/>
            </a:xfrm>
            <a:prstGeom prst="rect">
              <a:avLst/>
            </a:prstGeom>
            <a:noFill/>
          </p:spPr>
        </p:pic>
        <p:pic>
          <p:nvPicPr>
            <p:cNvPr id="12" name="Picture 4" descr="C:\Users\hp\Downloads\IMG20231201095612.jpg">
              <a:extLst>
                <a:ext uri="{FF2B5EF4-FFF2-40B4-BE49-F238E27FC236}">
                  <a16:creationId xmlns:a16="http://schemas.microsoft.com/office/drawing/2014/main" id="{78BF181A-86F3-2744-C7D1-B07206A51E2C}"/>
                </a:ext>
              </a:extLst>
            </p:cNvPr>
            <p:cNvPicPr>
              <a:picLocks noChangeAspect="1" noChangeArrowheads="1"/>
            </p:cNvPicPr>
            <p:nvPr/>
          </p:nvPicPr>
          <p:blipFill>
            <a:blip r:embed="rId10"/>
            <a:srcRect/>
            <a:stretch>
              <a:fillRect/>
            </a:stretch>
          </p:blipFill>
          <p:spPr bwMode="auto">
            <a:xfrm>
              <a:off x="15227820" y="2668548"/>
              <a:ext cx="2199116" cy="2932152"/>
            </a:xfrm>
            <a:prstGeom prst="rect">
              <a:avLst/>
            </a:prstGeom>
            <a:noFill/>
          </p:spPr>
        </p:pic>
        <p:sp>
          <p:nvSpPr>
            <p:cNvPr id="15" name="TextBox 14">
              <a:extLst>
                <a:ext uri="{FF2B5EF4-FFF2-40B4-BE49-F238E27FC236}">
                  <a16:creationId xmlns:a16="http://schemas.microsoft.com/office/drawing/2014/main" id="{20782D40-360F-A3EC-32F9-577AD74AC827}"/>
                </a:ext>
              </a:extLst>
            </p:cNvPr>
            <p:cNvSpPr txBox="1"/>
            <p:nvPr/>
          </p:nvSpPr>
          <p:spPr>
            <a:xfrm>
              <a:off x="959581" y="2514382"/>
              <a:ext cx="3914326" cy="461665"/>
            </a:xfrm>
            <a:prstGeom prst="rect">
              <a:avLst/>
            </a:prstGeom>
            <a:noFill/>
          </p:spPr>
          <p:txBody>
            <a:bodyPr wrap="square" rtlCol="0">
              <a:spAutoFit/>
            </a:bodyPr>
            <a:lstStyle/>
            <a:p>
              <a:r>
                <a:rPr lang="en-US" sz="2400" b="1" u="sng" dirty="0"/>
                <a:t>T2 generation screening</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1E28F-5D50-4AAC-0EB3-2C78E8C37C9F}"/>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1A619B81-5067-342A-740B-E82AE9952050}"/>
              </a:ext>
            </a:extLst>
          </p:cNvPr>
          <p:cNvGrpSpPr/>
          <p:nvPr/>
        </p:nvGrpSpPr>
        <p:grpSpPr>
          <a:xfrm>
            <a:off x="914400" y="238108"/>
            <a:ext cx="16919417" cy="9860770"/>
            <a:chOff x="914400" y="238108"/>
            <a:chExt cx="16919417" cy="9860770"/>
          </a:xfrm>
        </p:grpSpPr>
        <p:sp>
          <p:nvSpPr>
            <p:cNvPr id="3" name="Freeform 3">
              <a:extLst>
                <a:ext uri="{FF2B5EF4-FFF2-40B4-BE49-F238E27FC236}">
                  <a16:creationId xmlns:a16="http://schemas.microsoft.com/office/drawing/2014/main" id="{A6B5F68F-C26D-14E2-3BE4-813870D5F511}"/>
                </a:ext>
              </a:extLst>
            </p:cNvPr>
            <p:cNvSpPr/>
            <p:nvPr/>
          </p:nvSpPr>
          <p:spPr>
            <a:xfrm>
              <a:off x="15567593" y="238108"/>
              <a:ext cx="2266224" cy="2266224"/>
            </a:xfrm>
            <a:custGeom>
              <a:avLst/>
              <a:gdLst/>
              <a:ahLst/>
              <a:cxnLst/>
              <a:rect l="l" t="t" r="r" b="b"/>
              <a:pathLst>
                <a:path w="2266224" h="2266224">
                  <a:moveTo>
                    <a:pt x="0" y="0"/>
                  </a:moveTo>
                  <a:lnTo>
                    <a:pt x="2266224" y="0"/>
                  </a:lnTo>
                  <a:lnTo>
                    <a:pt x="2266224" y="2266224"/>
                  </a:lnTo>
                  <a:lnTo>
                    <a:pt x="0" y="2266224"/>
                  </a:lnTo>
                  <a:lnTo>
                    <a:pt x="0" y="0"/>
                  </a:lnTo>
                  <a:close/>
                </a:path>
              </a:pathLst>
            </a:custGeom>
            <a:blipFill>
              <a:blip r:embed="rId3"/>
              <a:stretch>
                <a:fillRect/>
              </a:stretch>
            </a:blipFill>
          </p:spPr>
        </p:sp>
        <p:sp>
          <p:nvSpPr>
            <p:cNvPr id="2" name="TextBox 2">
              <a:extLst>
                <a:ext uri="{FF2B5EF4-FFF2-40B4-BE49-F238E27FC236}">
                  <a16:creationId xmlns:a16="http://schemas.microsoft.com/office/drawing/2014/main" id="{49D647EF-4A0E-14B2-2B46-AF94C01377AA}"/>
                </a:ext>
              </a:extLst>
            </p:cNvPr>
            <p:cNvSpPr txBox="1"/>
            <p:nvPr/>
          </p:nvSpPr>
          <p:spPr>
            <a:xfrm>
              <a:off x="992238" y="680295"/>
              <a:ext cx="13186457" cy="1622624"/>
            </a:xfrm>
            <a:prstGeom prst="rect">
              <a:avLst/>
            </a:prstGeom>
          </p:spPr>
          <p:txBody>
            <a:bodyPr lIns="0" tIns="0" rIns="0" bIns="0" rtlCol="0" anchor="t">
              <a:spAutoFit/>
            </a:bodyPr>
            <a:lstStyle/>
            <a:p>
              <a:pPr algn="l">
                <a:lnSpc>
                  <a:spcPts val="4299"/>
                </a:lnSpc>
              </a:pPr>
              <a:r>
                <a:rPr lang="en-US" sz="3200" b="1" dirty="0">
                  <a:solidFill>
                    <a:srgbClr val="000000"/>
                  </a:solidFill>
                  <a:latin typeface="Inter Bold"/>
                  <a:ea typeface="Inter Bold"/>
                  <a:cs typeface="Inter Bold"/>
                  <a:sym typeface="Inter Bold"/>
                </a:rPr>
                <a:t>Case Study: Gene Editing</a:t>
              </a:r>
            </a:p>
            <a:p>
              <a:pPr>
                <a:lnSpc>
                  <a:spcPts val="4299"/>
                </a:lnSpc>
              </a:pPr>
              <a:r>
                <a:rPr lang="en-US" sz="3200" dirty="0"/>
                <a:t>Transformation of MR 297 Rice with the Broad-Spectrum Resistance Gene Cassette </a:t>
              </a:r>
              <a:r>
                <a:rPr lang="en-US" sz="3200" dirty="0" err="1"/>
                <a:t>Digu</a:t>
              </a:r>
              <a:r>
                <a:rPr lang="en-US" sz="3200" dirty="0"/>
                <a:t> 1 (</a:t>
              </a:r>
              <a:r>
                <a:rPr lang="en-US" sz="3200" i="1" dirty="0"/>
                <a:t>bsr-d1)</a:t>
              </a:r>
              <a:endParaRPr lang="en-US" sz="3200" i="1" dirty="0">
                <a:solidFill>
                  <a:srgbClr val="000000"/>
                </a:solidFill>
                <a:latin typeface="Inter"/>
                <a:ea typeface="Inter"/>
                <a:cs typeface="Inter"/>
                <a:sym typeface="Inter"/>
              </a:endParaRPr>
            </a:p>
          </p:txBody>
        </p:sp>
        <p:sp>
          <p:nvSpPr>
            <p:cNvPr id="15" name="TextBox 14">
              <a:extLst>
                <a:ext uri="{FF2B5EF4-FFF2-40B4-BE49-F238E27FC236}">
                  <a16:creationId xmlns:a16="http://schemas.microsoft.com/office/drawing/2014/main" id="{6E9A914B-895E-0077-79BA-97C72B5DF63E}"/>
                </a:ext>
              </a:extLst>
            </p:cNvPr>
            <p:cNvSpPr txBox="1"/>
            <p:nvPr/>
          </p:nvSpPr>
          <p:spPr>
            <a:xfrm>
              <a:off x="959581" y="2514382"/>
              <a:ext cx="3914326" cy="461665"/>
            </a:xfrm>
            <a:prstGeom prst="rect">
              <a:avLst/>
            </a:prstGeom>
            <a:noFill/>
          </p:spPr>
          <p:txBody>
            <a:bodyPr wrap="square" rtlCol="0">
              <a:spAutoFit/>
            </a:bodyPr>
            <a:lstStyle/>
            <a:p>
              <a:r>
                <a:rPr lang="en-US" sz="2400" b="1" u="sng" dirty="0"/>
                <a:t>T1 generation screening</a:t>
              </a:r>
            </a:p>
          </p:txBody>
        </p:sp>
        <p:grpSp>
          <p:nvGrpSpPr>
            <p:cNvPr id="5" name="Group 4">
              <a:extLst>
                <a:ext uri="{FF2B5EF4-FFF2-40B4-BE49-F238E27FC236}">
                  <a16:creationId xmlns:a16="http://schemas.microsoft.com/office/drawing/2014/main" id="{434E3A5A-9D06-6326-1389-365B02E0FE4F}"/>
                </a:ext>
              </a:extLst>
            </p:cNvPr>
            <p:cNvGrpSpPr/>
            <p:nvPr/>
          </p:nvGrpSpPr>
          <p:grpSpPr>
            <a:xfrm>
              <a:off x="7086600" y="1827577"/>
              <a:ext cx="8692295" cy="2579929"/>
              <a:chOff x="4116597" y="299544"/>
              <a:chExt cx="7654433" cy="2950269"/>
            </a:xfrm>
          </p:grpSpPr>
          <p:pic>
            <p:nvPicPr>
              <p:cNvPr id="13" name="Picture 12" descr="6c76db98-cc64-4f8c-abd0-4bc4fb5850ec.jpg">
                <a:extLst>
                  <a:ext uri="{FF2B5EF4-FFF2-40B4-BE49-F238E27FC236}">
                    <a16:creationId xmlns:a16="http://schemas.microsoft.com/office/drawing/2014/main" id="{85D10E34-46D1-6863-8708-FF529C69B7FF}"/>
                  </a:ext>
                </a:extLst>
              </p:cNvPr>
              <p:cNvPicPr>
                <a:picLocks noChangeAspect="1"/>
              </p:cNvPicPr>
              <p:nvPr/>
            </p:nvPicPr>
            <p:blipFill>
              <a:blip r:embed="rId4" cstate="print"/>
              <a:stretch>
                <a:fillRect/>
              </a:stretch>
            </p:blipFill>
            <p:spPr>
              <a:xfrm>
                <a:off x="4116597" y="299544"/>
                <a:ext cx="3734999" cy="2950269"/>
              </a:xfrm>
              <a:prstGeom prst="rect">
                <a:avLst/>
              </a:prstGeom>
            </p:spPr>
          </p:pic>
          <p:pic>
            <p:nvPicPr>
              <p:cNvPr id="14" name="Picture 13" descr="5504f78d-b861-4954-bba4-80239194cfea.jpg">
                <a:extLst>
                  <a:ext uri="{FF2B5EF4-FFF2-40B4-BE49-F238E27FC236}">
                    <a16:creationId xmlns:a16="http://schemas.microsoft.com/office/drawing/2014/main" id="{219E66B7-4B7B-A887-BEE7-47252AE82218}"/>
                  </a:ext>
                </a:extLst>
              </p:cNvPr>
              <p:cNvPicPr>
                <a:picLocks noChangeAspect="1"/>
              </p:cNvPicPr>
              <p:nvPr/>
            </p:nvPicPr>
            <p:blipFill>
              <a:blip r:embed="rId5" cstate="print"/>
              <a:stretch>
                <a:fillRect/>
              </a:stretch>
            </p:blipFill>
            <p:spPr>
              <a:xfrm>
                <a:off x="7890787" y="331073"/>
                <a:ext cx="3880243" cy="2916624"/>
              </a:xfrm>
              <a:prstGeom prst="rect">
                <a:avLst/>
              </a:prstGeom>
            </p:spPr>
          </p:pic>
        </p:grpSp>
        <p:pic>
          <p:nvPicPr>
            <p:cNvPr id="16" name="Picture 3">
              <a:extLst>
                <a:ext uri="{FF2B5EF4-FFF2-40B4-BE49-F238E27FC236}">
                  <a16:creationId xmlns:a16="http://schemas.microsoft.com/office/drawing/2014/main" id="{335B01DA-17AA-AC11-296F-2F93140673F9}"/>
                </a:ext>
              </a:extLst>
            </p:cNvPr>
            <p:cNvPicPr>
              <a:picLocks noChangeAspect="1" noChangeArrowheads="1"/>
            </p:cNvPicPr>
            <p:nvPr/>
          </p:nvPicPr>
          <p:blipFill>
            <a:blip r:embed="rId6"/>
            <a:srcRect l="1475" t="10069" r="359" b="6994"/>
            <a:stretch>
              <a:fillRect/>
            </a:stretch>
          </p:blipFill>
          <p:spPr bwMode="auto">
            <a:xfrm>
              <a:off x="914400" y="4523029"/>
              <a:ext cx="16459200" cy="5575849"/>
            </a:xfrm>
            <a:prstGeom prst="rect">
              <a:avLst/>
            </a:prstGeom>
            <a:noFill/>
            <a:ln w="9525">
              <a:noFill/>
              <a:miter lim="800000"/>
              <a:headEnd/>
              <a:tailEnd/>
            </a:ln>
          </p:spPr>
        </p:pic>
      </p:grpSp>
    </p:spTree>
    <p:extLst>
      <p:ext uri="{BB962C8B-B14F-4D97-AF65-F5344CB8AC3E}">
        <p14:creationId xmlns:p14="http://schemas.microsoft.com/office/powerpoint/2010/main" val="3225500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BD9576F-425A-087B-A584-3091F34E95EE}"/>
              </a:ext>
            </a:extLst>
          </p:cNvPr>
          <p:cNvGrpSpPr/>
          <p:nvPr/>
        </p:nvGrpSpPr>
        <p:grpSpPr>
          <a:xfrm>
            <a:off x="0" y="0"/>
            <a:ext cx="17885473" cy="10287000"/>
            <a:chOff x="0" y="0"/>
            <a:chExt cx="17885473" cy="10287000"/>
          </a:xfrm>
        </p:grpSpPr>
        <p:grpSp>
          <p:nvGrpSpPr>
            <p:cNvPr id="2" name="Group 2"/>
            <p:cNvGrpSpPr/>
            <p:nvPr/>
          </p:nvGrpSpPr>
          <p:grpSpPr>
            <a:xfrm>
              <a:off x="0" y="0"/>
              <a:ext cx="6858000" cy="10287000"/>
              <a:chOff x="0" y="0"/>
              <a:chExt cx="9144000" cy="13716000"/>
            </a:xfrm>
          </p:grpSpPr>
          <p:sp>
            <p:nvSpPr>
              <p:cNvPr id="3" name="Freeform 3"/>
              <p:cNvSpPr/>
              <p:nvPr/>
            </p:nvSpPr>
            <p:spPr>
              <a:xfrm>
                <a:off x="0" y="0"/>
                <a:ext cx="9144000" cy="13716000"/>
              </a:xfrm>
              <a:custGeom>
                <a:avLst/>
                <a:gdLst/>
                <a:ahLst/>
                <a:cxnLst/>
                <a:rect l="l" t="t" r="r" b="b"/>
                <a:pathLst>
                  <a:path w="9144000" h="13716000">
                    <a:moveTo>
                      <a:pt x="0" y="0"/>
                    </a:moveTo>
                    <a:lnTo>
                      <a:pt x="9144000" y="0"/>
                    </a:lnTo>
                    <a:lnTo>
                      <a:pt x="9144000" y="13716000"/>
                    </a:lnTo>
                    <a:lnTo>
                      <a:pt x="0" y="13716000"/>
                    </a:lnTo>
                    <a:lnTo>
                      <a:pt x="0" y="0"/>
                    </a:lnTo>
                    <a:close/>
                  </a:path>
                </a:pathLst>
              </a:custGeom>
              <a:blipFill>
                <a:blip r:embed="rId3"/>
                <a:stretch>
                  <a:fillRect l="-718" r="-718"/>
                </a:stretch>
              </a:blipFill>
            </p:spPr>
          </p:sp>
        </p:grpSp>
        <p:sp>
          <p:nvSpPr>
            <p:cNvPr id="4" name="TextBox 4"/>
            <p:cNvSpPr txBox="1"/>
            <p:nvPr/>
          </p:nvSpPr>
          <p:spPr>
            <a:xfrm>
              <a:off x="7297249" y="477117"/>
              <a:ext cx="8288426" cy="3699542"/>
            </a:xfrm>
            <a:prstGeom prst="rect">
              <a:avLst/>
            </a:prstGeom>
          </p:spPr>
          <p:txBody>
            <a:bodyPr lIns="0" tIns="0" rIns="0" bIns="0" rtlCol="0" anchor="t">
              <a:spAutoFit/>
            </a:bodyPr>
            <a:lstStyle/>
            <a:p>
              <a:pPr algn="l">
                <a:lnSpc>
                  <a:spcPts val="5339"/>
                </a:lnSpc>
              </a:pPr>
              <a:r>
                <a:rPr lang="en-US" sz="5037" b="1">
                  <a:solidFill>
                    <a:srgbClr val="000000"/>
                  </a:solidFill>
                  <a:latin typeface="Inter Bold"/>
                  <a:ea typeface="Inter Bold"/>
                  <a:cs typeface="Inter Bold"/>
                  <a:sym typeface="Inter Bold"/>
                </a:rPr>
                <a:t>Case Studies -</a:t>
              </a:r>
            </a:p>
            <a:p>
              <a:pPr algn="l">
                <a:lnSpc>
                  <a:spcPts val="4597"/>
                </a:lnSpc>
              </a:pPr>
              <a:r>
                <a:rPr lang="en-US" sz="4337">
                  <a:solidFill>
                    <a:srgbClr val="000000"/>
                  </a:solidFill>
                  <a:latin typeface="Inter"/>
                  <a:ea typeface="Inter"/>
                  <a:cs typeface="Inter"/>
                  <a:sym typeface="Inter"/>
                </a:rPr>
                <a:t>Evaluation on growth performances under SB condition for genotype MR220CL2, MR297 and MR315</a:t>
              </a:r>
            </a:p>
            <a:p>
              <a:pPr algn="l">
                <a:lnSpc>
                  <a:spcPts val="5339"/>
                </a:lnSpc>
              </a:pPr>
              <a:r>
                <a:rPr lang="en-US" sz="5037" b="1">
                  <a:solidFill>
                    <a:srgbClr val="000000"/>
                  </a:solidFill>
                  <a:latin typeface="Inter Bold"/>
                  <a:ea typeface="Inter Bold"/>
                  <a:cs typeface="Inter Bold"/>
                  <a:sym typeface="Inter Bold"/>
                </a:rPr>
                <a:t> </a:t>
              </a:r>
            </a:p>
          </p:txBody>
        </p:sp>
        <p:sp>
          <p:nvSpPr>
            <p:cNvPr id="5" name="Freeform 5"/>
            <p:cNvSpPr/>
            <p:nvPr/>
          </p:nvSpPr>
          <p:spPr>
            <a:xfrm>
              <a:off x="15212580" y="697125"/>
              <a:ext cx="2672893" cy="1234964"/>
            </a:xfrm>
            <a:custGeom>
              <a:avLst/>
              <a:gdLst/>
              <a:ahLst/>
              <a:cxnLst/>
              <a:rect l="l" t="t" r="r" b="b"/>
              <a:pathLst>
                <a:path w="2672893" h="1234964">
                  <a:moveTo>
                    <a:pt x="0" y="0"/>
                  </a:moveTo>
                  <a:lnTo>
                    <a:pt x="2672893" y="0"/>
                  </a:lnTo>
                  <a:lnTo>
                    <a:pt x="2672893" y="1234964"/>
                  </a:lnTo>
                  <a:lnTo>
                    <a:pt x="0" y="1234964"/>
                  </a:lnTo>
                  <a:lnTo>
                    <a:pt x="0" y="0"/>
                  </a:lnTo>
                  <a:close/>
                </a:path>
              </a:pathLst>
            </a:custGeom>
            <a:blipFill>
              <a:blip r:embed="rId4"/>
              <a:stretch>
                <a:fillRect t="-2157"/>
              </a:stretch>
            </a:blipFill>
          </p:spPr>
        </p:sp>
        <p:sp>
          <p:nvSpPr>
            <p:cNvPr id="6" name="Freeform 6"/>
            <p:cNvSpPr/>
            <p:nvPr/>
          </p:nvSpPr>
          <p:spPr>
            <a:xfrm>
              <a:off x="7526137" y="4070414"/>
              <a:ext cx="9972896" cy="3590242"/>
            </a:xfrm>
            <a:custGeom>
              <a:avLst/>
              <a:gdLst/>
              <a:ahLst/>
              <a:cxnLst/>
              <a:rect l="l" t="t" r="r" b="b"/>
              <a:pathLst>
                <a:path w="9972896" h="3590242">
                  <a:moveTo>
                    <a:pt x="0" y="0"/>
                  </a:moveTo>
                  <a:lnTo>
                    <a:pt x="9972896" y="0"/>
                  </a:lnTo>
                  <a:lnTo>
                    <a:pt x="9972896" y="3590242"/>
                  </a:lnTo>
                  <a:lnTo>
                    <a:pt x="0" y="3590242"/>
                  </a:lnTo>
                  <a:lnTo>
                    <a:pt x="0" y="0"/>
                  </a:lnTo>
                  <a:close/>
                </a:path>
              </a:pathLst>
            </a:custGeom>
            <a:blipFill>
              <a:blip r:embed="rId5"/>
              <a:stretch>
                <a:fillRect/>
              </a:stretch>
            </a:blipFill>
          </p:spPr>
        </p:sp>
        <p:grpSp>
          <p:nvGrpSpPr>
            <p:cNvPr id="7" name="Group 7"/>
            <p:cNvGrpSpPr/>
            <p:nvPr/>
          </p:nvGrpSpPr>
          <p:grpSpPr>
            <a:xfrm>
              <a:off x="7092184" y="3837874"/>
              <a:ext cx="10635737" cy="4397612"/>
              <a:chOff x="0" y="0"/>
              <a:chExt cx="2801182" cy="1158219"/>
            </a:xfrm>
          </p:grpSpPr>
          <p:sp>
            <p:nvSpPr>
              <p:cNvPr id="8" name="Freeform 8"/>
              <p:cNvSpPr/>
              <p:nvPr/>
            </p:nvSpPr>
            <p:spPr>
              <a:xfrm>
                <a:off x="0" y="0"/>
                <a:ext cx="2801182" cy="1158219"/>
              </a:xfrm>
              <a:custGeom>
                <a:avLst/>
                <a:gdLst/>
                <a:ahLst/>
                <a:cxnLst/>
                <a:rect l="l" t="t" r="r" b="b"/>
                <a:pathLst>
                  <a:path w="2801182" h="1158219">
                    <a:moveTo>
                      <a:pt x="0" y="0"/>
                    </a:moveTo>
                    <a:lnTo>
                      <a:pt x="2801182" y="0"/>
                    </a:lnTo>
                    <a:lnTo>
                      <a:pt x="2801182" y="1158219"/>
                    </a:lnTo>
                    <a:lnTo>
                      <a:pt x="0" y="1158219"/>
                    </a:lnTo>
                    <a:close/>
                  </a:path>
                </a:pathLst>
              </a:custGeom>
              <a:ln w="19050" cap="sq">
                <a:gradFill>
                  <a:gsLst>
                    <a:gs pos="0">
                      <a:srgbClr val="004AAD">
                        <a:alpha val="100000"/>
                      </a:srgbClr>
                    </a:gs>
                    <a:gs pos="100000">
                      <a:srgbClr val="CB6CE6">
                        <a:alpha val="100000"/>
                      </a:srgbClr>
                    </a:gs>
                  </a:gsLst>
                  <a:lin ang="0"/>
                </a:gradFill>
                <a:prstDash val="solid"/>
                <a:miter/>
              </a:ln>
            </p:spPr>
          </p:sp>
          <p:sp>
            <p:nvSpPr>
              <p:cNvPr id="9" name="TextBox 9"/>
              <p:cNvSpPr txBox="1"/>
              <p:nvPr/>
            </p:nvSpPr>
            <p:spPr>
              <a:xfrm>
                <a:off x="0" y="-47625"/>
                <a:ext cx="2801182" cy="1205844"/>
              </a:xfrm>
              <a:prstGeom prst="rect">
                <a:avLst/>
              </a:prstGeom>
            </p:spPr>
            <p:txBody>
              <a:bodyPr lIns="50800" tIns="50800" rIns="50800" bIns="50800" rtlCol="0" anchor="ctr"/>
              <a:lstStyle/>
              <a:p>
                <a:pPr algn="ctr">
                  <a:lnSpc>
                    <a:spcPts val="2750"/>
                  </a:lnSpc>
                </a:pPr>
                <a:endParaRPr/>
              </a:p>
            </p:txBody>
          </p:sp>
        </p:grpSp>
        <p:sp>
          <p:nvSpPr>
            <p:cNvPr id="10" name="TextBox 10"/>
            <p:cNvSpPr txBox="1"/>
            <p:nvPr/>
          </p:nvSpPr>
          <p:spPr>
            <a:xfrm>
              <a:off x="7297249" y="6688340"/>
              <a:ext cx="6233563" cy="1547146"/>
            </a:xfrm>
            <a:prstGeom prst="rect">
              <a:avLst/>
            </a:prstGeom>
          </p:spPr>
          <p:txBody>
            <a:bodyPr lIns="0" tIns="0" rIns="0" bIns="0" rtlCol="0" anchor="t">
              <a:spAutoFit/>
            </a:bodyPr>
            <a:lstStyle/>
            <a:p>
              <a:pPr algn="l">
                <a:lnSpc>
                  <a:spcPts val="2037"/>
                </a:lnSpc>
              </a:pPr>
              <a:r>
                <a:rPr lang="en-US" sz="1787" b="1">
                  <a:solidFill>
                    <a:srgbClr val="272525"/>
                  </a:solidFill>
                  <a:latin typeface="Inter Bold"/>
                  <a:ea typeface="Inter Bold"/>
                  <a:cs typeface="Inter Bold"/>
                  <a:sym typeface="Inter Bold"/>
                </a:rPr>
                <a:t>Condition</a:t>
              </a:r>
            </a:p>
            <a:p>
              <a:pPr algn="l">
                <a:lnSpc>
                  <a:spcPts val="2037"/>
                </a:lnSpc>
              </a:pPr>
              <a:r>
                <a:rPr lang="en-US" sz="1787" b="1">
                  <a:solidFill>
                    <a:srgbClr val="272525"/>
                  </a:solidFill>
                  <a:latin typeface="Inter Bold"/>
                  <a:ea typeface="Inter Bold"/>
                  <a:cs typeface="Inter Bold"/>
                  <a:sym typeface="Inter Bold"/>
                </a:rPr>
                <a:t>•Temperature:30/25°C light/dark</a:t>
              </a:r>
            </a:p>
            <a:p>
              <a:pPr algn="l">
                <a:lnSpc>
                  <a:spcPts val="2037"/>
                </a:lnSpc>
              </a:pPr>
              <a:r>
                <a:rPr lang="en-US" sz="1787" b="1">
                  <a:solidFill>
                    <a:srgbClr val="272525"/>
                  </a:solidFill>
                  <a:latin typeface="Inter Bold"/>
                  <a:ea typeface="Inter Bold"/>
                  <a:cs typeface="Inter Bold"/>
                  <a:sym typeface="Inter Bold"/>
                </a:rPr>
                <a:t>•RH: 70% </a:t>
              </a:r>
            </a:p>
            <a:p>
              <a:pPr algn="l">
                <a:lnSpc>
                  <a:spcPts val="2037"/>
                </a:lnSpc>
              </a:pPr>
              <a:r>
                <a:rPr lang="en-US" sz="1787" b="1">
                  <a:solidFill>
                    <a:srgbClr val="272525"/>
                  </a:solidFill>
                  <a:latin typeface="Inter Bold"/>
                  <a:ea typeface="Inter Bold"/>
                  <a:cs typeface="Inter Bold"/>
                  <a:sym typeface="Inter Bold"/>
                </a:rPr>
                <a:t>•Light intensity:500 μmol m^-2s^-1</a:t>
              </a:r>
            </a:p>
            <a:p>
              <a:pPr algn="l">
                <a:lnSpc>
                  <a:spcPts val="2037"/>
                </a:lnSpc>
              </a:pPr>
              <a:r>
                <a:rPr lang="en-US" sz="1787" b="1">
                  <a:solidFill>
                    <a:srgbClr val="272525"/>
                  </a:solidFill>
                  <a:latin typeface="Inter Bold"/>
                  <a:ea typeface="Inter Bold"/>
                  <a:cs typeface="Inter Bold"/>
                  <a:sym typeface="Inter Bold"/>
                </a:rPr>
                <a:t>(Rana et al., 2019)</a:t>
              </a:r>
            </a:p>
            <a:p>
              <a:pPr algn="l">
                <a:lnSpc>
                  <a:spcPts val="2037"/>
                </a:lnSpc>
              </a:pPr>
              <a:endParaRPr lang="en-US" sz="1787" b="1">
                <a:solidFill>
                  <a:srgbClr val="272525"/>
                </a:solidFill>
                <a:latin typeface="Inter Bold"/>
                <a:ea typeface="Inter Bold"/>
                <a:cs typeface="Inter Bold"/>
                <a:sym typeface="Inter Bold"/>
              </a:endParaRPr>
            </a:p>
          </p:txBody>
        </p:sp>
        <p:sp>
          <p:nvSpPr>
            <p:cNvPr id="11" name="TextBox 11"/>
            <p:cNvSpPr txBox="1"/>
            <p:nvPr/>
          </p:nvSpPr>
          <p:spPr>
            <a:xfrm>
              <a:off x="7194717" y="8429467"/>
              <a:ext cx="10430673" cy="1077788"/>
            </a:xfrm>
            <a:prstGeom prst="rect">
              <a:avLst/>
            </a:prstGeom>
          </p:spPr>
          <p:txBody>
            <a:bodyPr lIns="0" tIns="0" rIns="0" bIns="0" rtlCol="0" anchor="t">
              <a:spAutoFit/>
            </a:bodyPr>
            <a:lstStyle/>
            <a:p>
              <a:pPr algn="l">
                <a:lnSpc>
                  <a:spcPts val="2868"/>
                </a:lnSpc>
                <a:spcBef>
                  <a:spcPct val="0"/>
                </a:spcBef>
              </a:pPr>
              <a:r>
                <a:rPr lang="en-US" sz="2275" b="1">
                  <a:solidFill>
                    <a:srgbClr val="000000"/>
                  </a:solidFill>
                  <a:latin typeface="Inter Bold"/>
                  <a:ea typeface="Inter Bold"/>
                  <a:cs typeface="Inter Bold"/>
                  <a:sym typeface="Inter Bold"/>
                </a:rPr>
                <a:t>Among the three all varieties experimented, only genotype MR220-CL2 were shown a positive reaction towards given photoperiod (start flowering 2 weeks later compared to the same genotype in the glass house).</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AEEA8F39-CED9-6A93-CC5A-0896601BDECB}"/>
              </a:ext>
            </a:extLst>
          </p:cNvPr>
          <p:cNvGrpSpPr/>
          <p:nvPr/>
        </p:nvGrpSpPr>
        <p:grpSpPr>
          <a:xfrm>
            <a:off x="-14303" y="874109"/>
            <a:ext cx="18998800" cy="9649601"/>
            <a:chOff x="-14303" y="874109"/>
            <a:chExt cx="18998800" cy="9649601"/>
          </a:xfrm>
        </p:grpSpPr>
        <p:sp>
          <p:nvSpPr>
            <p:cNvPr id="2" name="Freeform 2"/>
            <p:cNvSpPr/>
            <p:nvPr/>
          </p:nvSpPr>
          <p:spPr>
            <a:xfrm>
              <a:off x="2024056" y="2366994"/>
              <a:ext cx="14922083" cy="6472453"/>
            </a:xfrm>
            <a:custGeom>
              <a:avLst/>
              <a:gdLst/>
              <a:ahLst/>
              <a:cxnLst/>
              <a:rect l="l" t="t" r="r" b="b"/>
              <a:pathLst>
                <a:path w="14922083" h="6472453">
                  <a:moveTo>
                    <a:pt x="0" y="0"/>
                  </a:moveTo>
                  <a:lnTo>
                    <a:pt x="14922083" y="0"/>
                  </a:lnTo>
                  <a:lnTo>
                    <a:pt x="14922083" y="6472454"/>
                  </a:lnTo>
                  <a:lnTo>
                    <a:pt x="0" y="6472454"/>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6049015" y="9686925"/>
              <a:ext cx="2153260" cy="514350"/>
              <a:chOff x="0" y="0"/>
              <a:chExt cx="2871013" cy="685800"/>
            </a:xfrm>
          </p:grpSpPr>
          <p:sp>
            <p:nvSpPr>
              <p:cNvPr id="4" name="Freeform 4" descr="preencoded.png">
                <a:hlinkClick r:id="rId5" tooltip="https://gamma.app/?utm_source=made-with-gamma"/>
              </p:cNvPr>
              <p:cNvSpPr/>
              <p:nvPr/>
            </p:nvSpPr>
            <p:spPr>
              <a:xfrm>
                <a:off x="0" y="0"/>
                <a:ext cx="2870962" cy="685800"/>
              </a:xfrm>
              <a:custGeom>
                <a:avLst/>
                <a:gdLst/>
                <a:ahLst/>
                <a:cxnLst/>
                <a:rect l="l" t="t" r="r" b="b"/>
                <a:pathLst>
                  <a:path w="2870962" h="685800">
                    <a:moveTo>
                      <a:pt x="0" y="0"/>
                    </a:moveTo>
                    <a:lnTo>
                      <a:pt x="2870962" y="0"/>
                    </a:lnTo>
                    <a:lnTo>
                      <a:pt x="2870962" y="685800"/>
                    </a:lnTo>
                    <a:lnTo>
                      <a:pt x="0" y="685800"/>
                    </a:lnTo>
                    <a:lnTo>
                      <a:pt x="0" y="0"/>
                    </a:lnTo>
                    <a:close/>
                  </a:path>
                </a:pathLst>
              </a:custGeom>
              <a:blipFill>
                <a:blip r:embed="rId6"/>
                <a:stretch>
                  <a:fillRect r="-1"/>
                </a:stretch>
              </a:blipFill>
            </p:spPr>
          </p:sp>
        </p:grpSp>
        <p:grpSp>
          <p:nvGrpSpPr>
            <p:cNvPr id="5" name="Group 5"/>
            <p:cNvGrpSpPr/>
            <p:nvPr/>
          </p:nvGrpSpPr>
          <p:grpSpPr>
            <a:xfrm>
              <a:off x="2203562" y="3736372"/>
              <a:ext cx="4590459" cy="4633017"/>
              <a:chOff x="0" y="0"/>
              <a:chExt cx="6120613" cy="6177356"/>
            </a:xfrm>
          </p:grpSpPr>
          <p:sp>
            <p:nvSpPr>
              <p:cNvPr id="6" name="Freeform 6"/>
              <p:cNvSpPr/>
              <p:nvPr/>
            </p:nvSpPr>
            <p:spPr>
              <a:xfrm>
                <a:off x="6350" y="6350"/>
                <a:ext cx="6107811" cy="6164580"/>
              </a:xfrm>
              <a:custGeom>
                <a:avLst/>
                <a:gdLst/>
                <a:ahLst/>
                <a:cxnLst/>
                <a:rect l="l" t="t" r="r" b="b"/>
                <a:pathLst>
                  <a:path w="6107811" h="6164580">
                    <a:moveTo>
                      <a:pt x="0" y="158750"/>
                    </a:moveTo>
                    <a:cubicBezTo>
                      <a:pt x="0" y="71120"/>
                      <a:pt x="71120" y="0"/>
                      <a:pt x="158750" y="0"/>
                    </a:cubicBezTo>
                    <a:lnTo>
                      <a:pt x="5949061" y="0"/>
                    </a:lnTo>
                    <a:cubicBezTo>
                      <a:pt x="6036818" y="0"/>
                      <a:pt x="6107811" y="71120"/>
                      <a:pt x="6107811" y="158750"/>
                    </a:cubicBezTo>
                    <a:lnTo>
                      <a:pt x="6107811" y="6005830"/>
                    </a:lnTo>
                    <a:cubicBezTo>
                      <a:pt x="6107811" y="6093587"/>
                      <a:pt x="6036691" y="6164580"/>
                      <a:pt x="5949061" y="6164580"/>
                    </a:cubicBezTo>
                    <a:lnTo>
                      <a:pt x="158750" y="6164580"/>
                    </a:lnTo>
                    <a:cubicBezTo>
                      <a:pt x="70993" y="6164580"/>
                      <a:pt x="0" y="6093460"/>
                      <a:pt x="0" y="6005830"/>
                    </a:cubicBezTo>
                    <a:close/>
                  </a:path>
                </a:pathLst>
              </a:custGeom>
              <a:gradFill rotWithShape="1">
                <a:gsLst>
                  <a:gs pos="0">
                    <a:srgbClr val="004AAD">
                      <a:alpha val="28000"/>
                    </a:srgbClr>
                  </a:gs>
                  <a:gs pos="100000">
                    <a:srgbClr val="CB6CE6">
                      <a:alpha val="28000"/>
                    </a:srgbClr>
                  </a:gs>
                </a:gsLst>
                <a:lin ang="0"/>
              </a:gradFill>
            </p:spPr>
          </p:sp>
          <p:sp>
            <p:nvSpPr>
              <p:cNvPr id="7" name="Freeform 7"/>
              <p:cNvSpPr/>
              <p:nvPr/>
            </p:nvSpPr>
            <p:spPr>
              <a:xfrm>
                <a:off x="0" y="0"/>
                <a:ext cx="6120511" cy="6177280"/>
              </a:xfrm>
              <a:custGeom>
                <a:avLst/>
                <a:gdLst/>
                <a:ahLst/>
                <a:cxnLst/>
                <a:rect l="l" t="t" r="r" b="b"/>
                <a:pathLst>
                  <a:path w="6120511" h="6177280">
                    <a:moveTo>
                      <a:pt x="0" y="165100"/>
                    </a:moveTo>
                    <a:cubicBezTo>
                      <a:pt x="0" y="73914"/>
                      <a:pt x="73914" y="0"/>
                      <a:pt x="165100" y="0"/>
                    </a:cubicBezTo>
                    <a:lnTo>
                      <a:pt x="5955411" y="0"/>
                    </a:lnTo>
                    <a:lnTo>
                      <a:pt x="5955411" y="6350"/>
                    </a:lnTo>
                    <a:lnTo>
                      <a:pt x="5955411" y="0"/>
                    </a:lnTo>
                    <a:cubicBezTo>
                      <a:pt x="6046597" y="0"/>
                      <a:pt x="6120511" y="73914"/>
                      <a:pt x="6120511" y="165100"/>
                    </a:cubicBezTo>
                    <a:lnTo>
                      <a:pt x="6114161" y="165100"/>
                    </a:lnTo>
                    <a:lnTo>
                      <a:pt x="6120511" y="165100"/>
                    </a:lnTo>
                    <a:lnTo>
                      <a:pt x="6120511" y="6012180"/>
                    </a:lnTo>
                    <a:lnTo>
                      <a:pt x="6114161" y="6012180"/>
                    </a:lnTo>
                    <a:lnTo>
                      <a:pt x="6120511" y="6012180"/>
                    </a:lnTo>
                    <a:cubicBezTo>
                      <a:pt x="6120511" y="6103366"/>
                      <a:pt x="6046597" y="6177280"/>
                      <a:pt x="5955411" y="6177280"/>
                    </a:cubicBezTo>
                    <a:lnTo>
                      <a:pt x="5955411" y="6170930"/>
                    </a:lnTo>
                    <a:lnTo>
                      <a:pt x="5955411" y="6177280"/>
                    </a:lnTo>
                    <a:lnTo>
                      <a:pt x="165100" y="6177280"/>
                    </a:lnTo>
                    <a:lnTo>
                      <a:pt x="165100" y="6170930"/>
                    </a:lnTo>
                    <a:lnTo>
                      <a:pt x="165100" y="6177280"/>
                    </a:lnTo>
                    <a:cubicBezTo>
                      <a:pt x="73914" y="6177280"/>
                      <a:pt x="0" y="6103366"/>
                      <a:pt x="0" y="6012180"/>
                    </a:cubicBezTo>
                    <a:lnTo>
                      <a:pt x="0" y="165100"/>
                    </a:lnTo>
                    <a:lnTo>
                      <a:pt x="6350" y="165100"/>
                    </a:lnTo>
                    <a:lnTo>
                      <a:pt x="0" y="165100"/>
                    </a:lnTo>
                    <a:moveTo>
                      <a:pt x="12700" y="165100"/>
                    </a:moveTo>
                    <a:lnTo>
                      <a:pt x="12700" y="6012180"/>
                    </a:lnTo>
                    <a:lnTo>
                      <a:pt x="6350" y="6012180"/>
                    </a:lnTo>
                    <a:lnTo>
                      <a:pt x="12700" y="6012180"/>
                    </a:lnTo>
                    <a:cubicBezTo>
                      <a:pt x="12700" y="6096381"/>
                      <a:pt x="80899" y="6164580"/>
                      <a:pt x="165100" y="6164580"/>
                    </a:cubicBezTo>
                    <a:lnTo>
                      <a:pt x="5955411" y="6164580"/>
                    </a:lnTo>
                    <a:cubicBezTo>
                      <a:pt x="6039612" y="6164580"/>
                      <a:pt x="6107811" y="6096381"/>
                      <a:pt x="6107811" y="6012180"/>
                    </a:cubicBezTo>
                    <a:lnTo>
                      <a:pt x="6107811" y="165100"/>
                    </a:lnTo>
                    <a:cubicBezTo>
                      <a:pt x="6107811" y="80899"/>
                      <a:pt x="6039612" y="12700"/>
                      <a:pt x="5955411" y="12700"/>
                    </a:cubicBezTo>
                    <a:lnTo>
                      <a:pt x="165100" y="12700"/>
                    </a:lnTo>
                    <a:lnTo>
                      <a:pt x="165100" y="6350"/>
                    </a:lnTo>
                    <a:lnTo>
                      <a:pt x="165100" y="12700"/>
                    </a:lnTo>
                    <a:cubicBezTo>
                      <a:pt x="80899" y="12700"/>
                      <a:pt x="12700" y="80899"/>
                      <a:pt x="12700" y="165100"/>
                    </a:cubicBezTo>
                    <a:close/>
                  </a:path>
                </a:pathLst>
              </a:custGeom>
              <a:solidFill>
                <a:srgbClr val="B2D4E5">
                  <a:alpha val="27843"/>
                </a:srgbClr>
              </a:solidFill>
            </p:spPr>
          </p:sp>
        </p:grpSp>
        <p:grpSp>
          <p:nvGrpSpPr>
            <p:cNvPr id="8" name="Group 8"/>
            <p:cNvGrpSpPr/>
            <p:nvPr/>
          </p:nvGrpSpPr>
          <p:grpSpPr>
            <a:xfrm>
              <a:off x="2501371" y="4034180"/>
              <a:ext cx="850554" cy="850554"/>
              <a:chOff x="0" y="0"/>
              <a:chExt cx="1134072" cy="1134072"/>
            </a:xfrm>
          </p:grpSpPr>
          <p:sp>
            <p:nvSpPr>
              <p:cNvPr id="9" name="Freeform 9"/>
              <p:cNvSpPr/>
              <p:nvPr/>
            </p:nvSpPr>
            <p:spPr>
              <a:xfrm>
                <a:off x="0" y="0"/>
                <a:ext cx="1134110" cy="1134110"/>
              </a:xfrm>
              <a:custGeom>
                <a:avLst/>
                <a:gdLst/>
                <a:ahLst/>
                <a:cxnLst/>
                <a:rect l="l" t="t" r="r" b="b"/>
                <a:pathLst>
                  <a:path w="1134110" h="1134110">
                    <a:moveTo>
                      <a:pt x="0" y="567055"/>
                    </a:moveTo>
                    <a:cubicBezTo>
                      <a:pt x="0" y="253873"/>
                      <a:pt x="253873" y="0"/>
                      <a:pt x="567055" y="0"/>
                    </a:cubicBezTo>
                    <a:cubicBezTo>
                      <a:pt x="880237" y="0"/>
                      <a:pt x="1134110" y="253873"/>
                      <a:pt x="1134110" y="567055"/>
                    </a:cubicBezTo>
                    <a:cubicBezTo>
                      <a:pt x="1134110" y="880237"/>
                      <a:pt x="880237" y="1134110"/>
                      <a:pt x="567055" y="1134110"/>
                    </a:cubicBezTo>
                    <a:cubicBezTo>
                      <a:pt x="253873" y="1134110"/>
                      <a:pt x="0" y="880237"/>
                      <a:pt x="0" y="567055"/>
                    </a:cubicBezTo>
                    <a:close/>
                  </a:path>
                </a:pathLst>
              </a:custGeom>
              <a:gradFill rotWithShape="1">
                <a:gsLst>
                  <a:gs pos="0">
                    <a:srgbClr val="004AAD">
                      <a:alpha val="100000"/>
                    </a:srgbClr>
                  </a:gs>
                  <a:gs pos="100000">
                    <a:srgbClr val="CB6CE6">
                      <a:alpha val="100000"/>
                    </a:srgbClr>
                  </a:gs>
                </a:gsLst>
                <a:lin ang="0"/>
              </a:gradFill>
            </p:spPr>
          </p:sp>
        </p:grpSp>
        <p:sp>
          <p:nvSpPr>
            <p:cNvPr id="10" name="Freeform 10" descr="preencoded.png"/>
            <p:cNvSpPr/>
            <p:nvPr/>
          </p:nvSpPr>
          <p:spPr>
            <a:xfrm>
              <a:off x="2735324" y="4267990"/>
              <a:ext cx="382638" cy="382638"/>
            </a:xfrm>
            <a:custGeom>
              <a:avLst/>
              <a:gdLst/>
              <a:ahLst/>
              <a:cxnLst/>
              <a:rect l="l" t="t" r="r" b="b"/>
              <a:pathLst>
                <a:path w="382638" h="382638">
                  <a:moveTo>
                    <a:pt x="0" y="0"/>
                  </a:moveTo>
                  <a:lnTo>
                    <a:pt x="382638" y="0"/>
                  </a:lnTo>
                  <a:lnTo>
                    <a:pt x="382638" y="382639"/>
                  </a:lnTo>
                  <a:lnTo>
                    <a:pt x="0" y="382639"/>
                  </a:lnTo>
                  <a:lnTo>
                    <a:pt x="0" y="0"/>
                  </a:lnTo>
                  <a:close/>
                </a:path>
              </a:pathLst>
            </a:custGeom>
            <a:blipFill>
              <a:blip r:embed="rId7">
                <a:extLst>
                  <a:ext uri="{96DAC541-7B7A-43D3-8B79-37D633B846F1}">
                    <asvg:svgBlip xmlns:asvg="http://schemas.microsoft.com/office/drawing/2016/SVG/main" r:embed="rId8"/>
                  </a:ext>
                </a:extLst>
              </a:blip>
              <a:stretch>
                <a:fillRect t="-1219" b="-1219"/>
              </a:stretch>
            </a:blipFill>
          </p:spPr>
        </p:sp>
        <p:grpSp>
          <p:nvGrpSpPr>
            <p:cNvPr id="11" name="Group 11"/>
            <p:cNvGrpSpPr/>
            <p:nvPr/>
          </p:nvGrpSpPr>
          <p:grpSpPr>
            <a:xfrm>
              <a:off x="7068008" y="3736372"/>
              <a:ext cx="4590602" cy="4633017"/>
              <a:chOff x="0" y="0"/>
              <a:chExt cx="6120803" cy="6177356"/>
            </a:xfrm>
          </p:grpSpPr>
          <p:sp>
            <p:nvSpPr>
              <p:cNvPr id="12" name="Freeform 12"/>
              <p:cNvSpPr/>
              <p:nvPr/>
            </p:nvSpPr>
            <p:spPr>
              <a:xfrm>
                <a:off x="6350" y="6350"/>
                <a:ext cx="6108065" cy="6164707"/>
              </a:xfrm>
              <a:custGeom>
                <a:avLst/>
                <a:gdLst/>
                <a:ahLst/>
                <a:cxnLst/>
                <a:rect l="l" t="t" r="r" b="b"/>
                <a:pathLst>
                  <a:path w="6108065" h="6164707">
                    <a:moveTo>
                      <a:pt x="0" y="158750"/>
                    </a:moveTo>
                    <a:cubicBezTo>
                      <a:pt x="0" y="71120"/>
                      <a:pt x="71120" y="0"/>
                      <a:pt x="158750" y="0"/>
                    </a:cubicBezTo>
                    <a:lnTo>
                      <a:pt x="5949315" y="0"/>
                    </a:lnTo>
                    <a:cubicBezTo>
                      <a:pt x="6036945" y="0"/>
                      <a:pt x="6108065" y="71120"/>
                      <a:pt x="6108065" y="158750"/>
                    </a:cubicBezTo>
                    <a:lnTo>
                      <a:pt x="6108065" y="6005957"/>
                    </a:lnTo>
                    <a:cubicBezTo>
                      <a:pt x="6108065" y="6093587"/>
                      <a:pt x="6036945" y="6164707"/>
                      <a:pt x="5949315" y="6164707"/>
                    </a:cubicBezTo>
                    <a:lnTo>
                      <a:pt x="158750" y="6164707"/>
                    </a:lnTo>
                    <a:cubicBezTo>
                      <a:pt x="71120" y="6164707"/>
                      <a:pt x="0" y="6093587"/>
                      <a:pt x="0" y="6005957"/>
                    </a:cubicBezTo>
                    <a:close/>
                  </a:path>
                </a:pathLst>
              </a:custGeom>
              <a:gradFill rotWithShape="1">
                <a:gsLst>
                  <a:gs pos="0">
                    <a:srgbClr val="004AAD">
                      <a:alpha val="30000"/>
                    </a:srgbClr>
                  </a:gs>
                  <a:gs pos="100000">
                    <a:srgbClr val="CB6CE6">
                      <a:alpha val="30000"/>
                    </a:srgbClr>
                  </a:gs>
                </a:gsLst>
                <a:lin ang="0"/>
              </a:gradFill>
            </p:spPr>
          </p:sp>
          <p:sp>
            <p:nvSpPr>
              <p:cNvPr id="13" name="Freeform 13"/>
              <p:cNvSpPr/>
              <p:nvPr/>
            </p:nvSpPr>
            <p:spPr>
              <a:xfrm>
                <a:off x="0" y="0"/>
                <a:ext cx="6120765" cy="6177407"/>
              </a:xfrm>
              <a:custGeom>
                <a:avLst/>
                <a:gdLst/>
                <a:ahLst/>
                <a:cxnLst/>
                <a:rect l="l" t="t" r="r" b="b"/>
                <a:pathLst>
                  <a:path w="6120765" h="6177407">
                    <a:moveTo>
                      <a:pt x="0" y="165100"/>
                    </a:moveTo>
                    <a:cubicBezTo>
                      <a:pt x="0" y="73914"/>
                      <a:pt x="73914" y="0"/>
                      <a:pt x="165100" y="0"/>
                    </a:cubicBezTo>
                    <a:lnTo>
                      <a:pt x="5955665" y="0"/>
                    </a:lnTo>
                    <a:lnTo>
                      <a:pt x="5955665" y="6350"/>
                    </a:lnTo>
                    <a:lnTo>
                      <a:pt x="5955665" y="0"/>
                    </a:lnTo>
                    <a:cubicBezTo>
                      <a:pt x="6046851" y="0"/>
                      <a:pt x="6120765" y="73914"/>
                      <a:pt x="6120765" y="165100"/>
                    </a:cubicBezTo>
                    <a:lnTo>
                      <a:pt x="6114415" y="165100"/>
                    </a:lnTo>
                    <a:lnTo>
                      <a:pt x="6120765" y="165100"/>
                    </a:lnTo>
                    <a:lnTo>
                      <a:pt x="6120765" y="6012307"/>
                    </a:lnTo>
                    <a:lnTo>
                      <a:pt x="6114415" y="6012307"/>
                    </a:lnTo>
                    <a:lnTo>
                      <a:pt x="6120765" y="6012307"/>
                    </a:lnTo>
                    <a:cubicBezTo>
                      <a:pt x="6120765" y="6103493"/>
                      <a:pt x="6046851" y="6177407"/>
                      <a:pt x="5955665" y="6177407"/>
                    </a:cubicBezTo>
                    <a:lnTo>
                      <a:pt x="5955665" y="6171057"/>
                    </a:lnTo>
                    <a:lnTo>
                      <a:pt x="5955665" y="6177407"/>
                    </a:lnTo>
                    <a:lnTo>
                      <a:pt x="165100" y="6177407"/>
                    </a:lnTo>
                    <a:lnTo>
                      <a:pt x="165100" y="6171057"/>
                    </a:lnTo>
                    <a:lnTo>
                      <a:pt x="165100" y="6177407"/>
                    </a:lnTo>
                    <a:cubicBezTo>
                      <a:pt x="73914" y="6177407"/>
                      <a:pt x="0" y="6103493"/>
                      <a:pt x="0" y="6012307"/>
                    </a:cubicBezTo>
                    <a:lnTo>
                      <a:pt x="0" y="165100"/>
                    </a:lnTo>
                    <a:lnTo>
                      <a:pt x="6350" y="165100"/>
                    </a:lnTo>
                    <a:lnTo>
                      <a:pt x="0" y="165100"/>
                    </a:lnTo>
                    <a:moveTo>
                      <a:pt x="12700" y="165100"/>
                    </a:moveTo>
                    <a:lnTo>
                      <a:pt x="12700" y="6012307"/>
                    </a:lnTo>
                    <a:lnTo>
                      <a:pt x="6350" y="6012307"/>
                    </a:lnTo>
                    <a:lnTo>
                      <a:pt x="12700" y="6012307"/>
                    </a:lnTo>
                    <a:cubicBezTo>
                      <a:pt x="12700" y="6096508"/>
                      <a:pt x="80899" y="6164707"/>
                      <a:pt x="165100" y="6164707"/>
                    </a:cubicBezTo>
                    <a:lnTo>
                      <a:pt x="5955665" y="6164707"/>
                    </a:lnTo>
                    <a:cubicBezTo>
                      <a:pt x="6039866" y="6164707"/>
                      <a:pt x="6108065" y="6096508"/>
                      <a:pt x="6108065" y="6012307"/>
                    </a:cubicBezTo>
                    <a:lnTo>
                      <a:pt x="6108065" y="165100"/>
                    </a:lnTo>
                    <a:cubicBezTo>
                      <a:pt x="6108065" y="80899"/>
                      <a:pt x="6039866" y="12700"/>
                      <a:pt x="5955665" y="12700"/>
                    </a:cubicBezTo>
                    <a:lnTo>
                      <a:pt x="165100" y="12700"/>
                    </a:lnTo>
                    <a:lnTo>
                      <a:pt x="165100" y="6350"/>
                    </a:lnTo>
                    <a:lnTo>
                      <a:pt x="165100" y="12700"/>
                    </a:lnTo>
                    <a:cubicBezTo>
                      <a:pt x="80899" y="12700"/>
                      <a:pt x="12700" y="80899"/>
                      <a:pt x="12700" y="165100"/>
                    </a:cubicBezTo>
                    <a:close/>
                  </a:path>
                </a:pathLst>
              </a:custGeom>
              <a:solidFill>
                <a:srgbClr val="B2D4E5">
                  <a:alpha val="29804"/>
                </a:srgbClr>
              </a:solidFill>
            </p:spPr>
          </p:sp>
        </p:grpSp>
        <p:grpSp>
          <p:nvGrpSpPr>
            <p:cNvPr id="14" name="Group 14"/>
            <p:cNvGrpSpPr/>
            <p:nvPr/>
          </p:nvGrpSpPr>
          <p:grpSpPr>
            <a:xfrm>
              <a:off x="7365817" y="4034180"/>
              <a:ext cx="850554" cy="850554"/>
              <a:chOff x="0" y="0"/>
              <a:chExt cx="1134072" cy="1134072"/>
            </a:xfrm>
          </p:grpSpPr>
          <p:sp>
            <p:nvSpPr>
              <p:cNvPr id="15" name="Freeform 15"/>
              <p:cNvSpPr/>
              <p:nvPr/>
            </p:nvSpPr>
            <p:spPr>
              <a:xfrm>
                <a:off x="0" y="0"/>
                <a:ext cx="1134110" cy="1134110"/>
              </a:xfrm>
              <a:custGeom>
                <a:avLst/>
                <a:gdLst/>
                <a:ahLst/>
                <a:cxnLst/>
                <a:rect l="l" t="t" r="r" b="b"/>
                <a:pathLst>
                  <a:path w="1134110" h="1134110">
                    <a:moveTo>
                      <a:pt x="0" y="567055"/>
                    </a:moveTo>
                    <a:cubicBezTo>
                      <a:pt x="0" y="253873"/>
                      <a:pt x="253873" y="0"/>
                      <a:pt x="567055" y="0"/>
                    </a:cubicBezTo>
                    <a:cubicBezTo>
                      <a:pt x="880237" y="0"/>
                      <a:pt x="1134110" y="253873"/>
                      <a:pt x="1134110" y="567055"/>
                    </a:cubicBezTo>
                    <a:cubicBezTo>
                      <a:pt x="1134110" y="880237"/>
                      <a:pt x="880237" y="1134110"/>
                      <a:pt x="567055" y="1134110"/>
                    </a:cubicBezTo>
                    <a:cubicBezTo>
                      <a:pt x="253873" y="1134110"/>
                      <a:pt x="0" y="880237"/>
                      <a:pt x="0" y="567055"/>
                    </a:cubicBezTo>
                    <a:close/>
                  </a:path>
                </a:pathLst>
              </a:custGeom>
              <a:gradFill rotWithShape="1">
                <a:gsLst>
                  <a:gs pos="0">
                    <a:srgbClr val="004AAD">
                      <a:alpha val="100000"/>
                    </a:srgbClr>
                  </a:gs>
                  <a:gs pos="100000">
                    <a:srgbClr val="CB6CE6">
                      <a:alpha val="100000"/>
                    </a:srgbClr>
                  </a:gs>
                </a:gsLst>
                <a:lin ang="0"/>
              </a:gradFill>
            </p:spPr>
          </p:sp>
        </p:grpSp>
        <p:sp>
          <p:nvSpPr>
            <p:cNvPr id="16" name="Freeform 16" descr="preencoded.png"/>
            <p:cNvSpPr/>
            <p:nvPr/>
          </p:nvSpPr>
          <p:spPr>
            <a:xfrm>
              <a:off x="7599770" y="4267990"/>
              <a:ext cx="382638" cy="382638"/>
            </a:xfrm>
            <a:custGeom>
              <a:avLst/>
              <a:gdLst/>
              <a:ahLst/>
              <a:cxnLst/>
              <a:rect l="l" t="t" r="r" b="b"/>
              <a:pathLst>
                <a:path w="382638" h="382638">
                  <a:moveTo>
                    <a:pt x="0" y="0"/>
                  </a:moveTo>
                  <a:lnTo>
                    <a:pt x="382638" y="0"/>
                  </a:lnTo>
                  <a:lnTo>
                    <a:pt x="382638" y="382639"/>
                  </a:lnTo>
                  <a:lnTo>
                    <a:pt x="0" y="3826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7" name="Group 17"/>
            <p:cNvGrpSpPr/>
            <p:nvPr/>
          </p:nvGrpSpPr>
          <p:grpSpPr>
            <a:xfrm>
              <a:off x="-14303" y="9374271"/>
              <a:ext cx="18998800" cy="1149439"/>
              <a:chOff x="0" y="0"/>
              <a:chExt cx="5003799" cy="302733"/>
            </a:xfrm>
          </p:grpSpPr>
          <p:sp>
            <p:nvSpPr>
              <p:cNvPr id="18" name="Freeform 18"/>
              <p:cNvSpPr/>
              <p:nvPr/>
            </p:nvSpPr>
            <p:spPr>
              <a:xfrm>
                <a:off x="0" y="0"/>
                <a:ext cx="5003799" cy="302733"/>
              </a:xfrm>
              <a:custGeom>
                <a:avLst/>
                <a:gdLst/>
                <a:ahLst/>
                <a:cxnLst/>
                <a:rect l="l" t="t" r="r" b="b"/>
                <a:pathLst>
                  <a:path w="5003799" h="302733">
                    <a:moveTo>
                      <a:pt x="0" y="0"/>
                    </a:moveTo>
                    <a:lnTo>
                      <a:pt x="5003799" y="0"/>
                    </a:lnTo>
                    <a:lnTo>
                      <a:pt x="5003799" y="302733"/>
                    </a:lnTo>
                    <a:lnTo>
                      <a:pt x="0" y="302733"/>
                    </a:lnTo>
                    <a:close/>
                  </a:path>
                </a:pathLst>
              </a:custGeom>
              <a:gradFill rotWithShape="1">
                <a:gsLst>
                  <a:gs pos="0">
                    <a:srgbClr val="004AAD">
                      <a:alpha val="100000"/>
                    </a:srgbClr>
                  </a:gs>
                  <a:gs pos="100000">
                    <a:srgbClr val="CB6CE6">
                      <a:alpha val="100000"/>
                    </a:srgbClr>
                  </a:gs>
                </a:gsLst>
                <a:lin ang="0"/>
              </a:gradFill>
            </p:spPr>
          </p:sp>
          <p:sp>
            <p:nvSpPr>
              <p:cNvPr id="19" name="TextBox 19"/>
              <p:cNvSpPr txBox="1"/>
              <p:nvPr/>
            </p:nvSpPr>
            <p:spPr>
              <a:xfrm>
                <a:off x="0" y="-57150"/>
                <a:ext cx="5003799" cy="359883"/>
              </a:xfrm>
              <a:prstGeom prst="rect">
                <a:avLst/>
              </a:prstGeom>
            </p:spPr>
            <p:txBody>
              <a:bodyPr lIns="50800" tIns="50800" rIns="50800" bIns="50800" rtlCol="0" anchor="ctr"/>
              <a:lstStyle/>
              <a:p>
                <a:pPr algn="ctr">
                  <a:lnSpc>
                    <a:spcPts val="2940"/>
                  </a:lnSpc>
                </a:pPr>
                <a:endParaRPr/>
              </a:p>
            </p:txBody>
          </p:sp>
        </p:grpSp>
        <p:grpSp>
          <p:nvGrpSpPr>
            <p:cNvPr id="20" name="Group 20"/>
            <p:cNvGrpSpPr/>
            <p:nvPr/>
          </p:nvGrpSpPr>
          <p:grpSpPr>
            <a:xfrm>
              <a:off x="11819379" y="3736372"/>
              <a:ext cx="4590602" cy="4633017"/>
              <a:chOff x="0" y="0"/>
              <a:chExt cx="6120803" cy="6177356"/>
            </a:xfrm>
          </p:grpSpPr>
          <p:sp>
            <p:nvSpPr>
              <p:cNvPr id="21" name="Freeform 21"/>
              <p:cNvSpPr/>
              <p:nvPr/>
            </p:nvSpPr>
            <p:spPr>
              <a:xfrm>
                <a:off x="6350" y="6350"/>
                <a:ext cx="6108065" cy="6164707"/>
              </a:xfrm>
              <a:custGeom>
                <a:avLst/>
                <a:gdLst/>
                <a:ahLst/>
                <a:cxnLst/>
                <a:rect l="l" t="t" r="r" b="b"/>
                <a:pathLst>
                  <a:path w="6108065" h="6164707">
                    <a:moveTo>
                      <a:pt x="0" y="158750"/>
                    </a:moveTo>
                    <a:cubicBezTo>
                      <a:pt x="0" y="71120"/>
                      <a:pt x="71120" y="0"/>
                      <a:pt x="158750" y="0"/>
                    </a:cubicBezTo>
                    <a:lnTo>
                      <a:pt x="5949315" y="0"/>
                    </a:lnTo>
                    <a:cubicBezTo>
                      <a:pt x="6036945" y="0"/>
                      <a:pt x="6108065" y="71120"/>
                      <a:pt x="6108065" y="158750"/>
                    </a:cubicBezTo>
                    <a:lnTo>
                      <a:pt x="6108065" y="6005957"/>
                    </a:lnTo>
                    <a:cubicBezTo>
                      <a:pt x="6108065" y="6093587"/>
                      <a:pt x="6036945" y="6164707"/>
                      <a:pt x="5949315" y="6164707"/>
                    </a:cubicBezTo>
                    <a:lnTo>
                      <a:pt x="158750" y="6164707"/>
                    </a:lnTo>
                    <a:cubicBezTo>
                      <a:pt x="71120" y="6164707"/>
                      <a:pt x="0" y="6093587"/>
                      <a:pt x="0" y="6005957"/>
                    </a:cubicBezTo>
                    <a:close/>
                  </a:path>
                </a:pathLst>
              </a:custGeom>
              <a:gradFill rotWithShape="1">
                <a:gsLst>
                  <a:gs pos="0">
                    <a:srgbClr val="004AAD">
                      <a:alpha val="30000"/>
                    </a:srgbClr>
                  </a:gs>
                  <a:gs pos="100000">
                    <a:srgbClr val="CB6CE6">
                      <a:alpha val="30000"/>
                    </a:srgbClr>
                  </a:gs>
                </a:gsLst>
                <a:lin ang="0"/>
              </a:gradFill>
            </p:spPr>
          </p:sp>
          <p:sp>
            <p:nvSpPr>
              <p:cNvPr id="22" name="Freeform 22"/>
              <p:cNvSpPr/>
              <p:nvPr/>
            </p:nvSpPr>
            <p:spPr>
              <a:xfrm>
                <a:off x="0" y="0"/>
                <a:ext cx="6120765" cy="6177407"/>
              </a:xfrm>
              <a:custGeom>
                <a:avLst/>
                <a:gdLst/>
                <a:ahLst/>
                <a:cxnLst/>
                <a:rect l="l" t="t" r="r" b="b"/>
                <a:pathLst>
                  <a:path w="6120765" h="6177407">
                    <a:moveTo>
                      <a:pt x="0" y="165100"/>
                    </a:moveTo>
                    <a:cubicBezTo>
                      <a:pt x="0" y="73914"/>
                      <a:pt x="73914" y="0"/>
                      <a:pt x="165100" y="0"/>
                    </a:cubicBezTo>
                    <a:lnTo>
                      <a:pt x="5955665" y="0"/>
                    </a:lnTo>
                    <a:lnTo>
                      <a:pt x="5955665" y="6350"/>
                    </a:lnTo>
                    <a:lnTo>
                      <a:pt x="5955665" y="0"/>
                    </a:lnTo>
                    <a:cubicBezTo>
                      <a:pt x="6046851" y="0"/>
                      <a:pt x="6120765" y="73914"/>
                      <a:pt x="6120765" y="165100"/>
                    </a:cubicBezTo>
                    <a:lnTo>
                      <a:pt x="6114415" y="165100"/>
                    </a:lnTo>
                    <a:lnTo>
                      <a:pt x="6120765" y="165100"/>
                    </a:lnTo>
                    <a:lnTo>
                      <a:pt x="6120765" y="6012307"/>
                    </a:lnTo>
                    <a:lnTo>
                      <a:pt x="6114415" y="6012307"/>
                    </a:lnTo>
                    <a:lnTo>
                      <a:pt x="6120765" y="6012307"/>
                    </a:lnTo>
                    <a:cubicBezTo>
                      <a:pt x="6120765" y="6103493"/>
                      <a:pt x="6046851" y="6177407"/>
                      <a:pt x="5955665" y="6177407"/>
                    </a:cubicBezTo>
                    <a:lnTo>
                      <a:pt x="5955665" y="6171057"/>
                    </a:lnTo>
                    <a:lnTo>
                      <a:pt x="5955665" y="6177407"/>
                    </a:lnTo>
                    <a:lnTo>
                      <a:pt x="165100" y="6177407"/>
                    </a:lnTo>
                    <a:lnTo>
                      <a:pt x="165100" y="6171057"/>
                    </a:lnTo>
                    <a:lnTo>
                      <a:pt x="165100" y="6177407"/>
                    </a:lnTo>
                    <a:cubicBezTo>
                      <a:pt x="73914" y="6177407"/>
                      <a:pt x="0" y="6103493"/>
                      <a:pt x="0" y="6012307"/>
                    </a:cubicBezTo>
                    <a:lnTo>
                      <a:pt x="0" y="165100"/>
                    </a:lnTo>
                    <a:lnTo>
                      <a:pt x="6350" y="165100"/>
                    </a:lnTo>
                    <a:lnTo>
                      <a:pt x="0" y="165100"/>
                    </a:lnTo>
                    <a:moveTo>
                      <a:pt x="12700" y="165100"/>
                    </a:moveTo>
                    <a:lnTo>
                      <a:pt x="12700" y="6012307"/>
                    </a:lnTo>
                    <a:lnTo>
                      <a:pt x="6350" y="6012307"/>
                    </a:lnTo>
                    <a:lnTo>
                      <a:pt x="12700" y="6012307"/>
                    </a:lnTo>
                    <a:cubicBezTo>
                      <a:pt x="12700" y="6096508"/>
                      <a:pt x="80899" y="6164707"/>
                      <a:pt x="165100" y="6164707"/>
                    </a:cubicBezTo>
                    <a:lnTo>
                      <a:pt x="5955665" y="6164707"/>
                    </a:lnTo>
                    <a:cubicBezTo>
                      <a:pt x="6039866" y="6164707"/>
                      <a:pt x="6108065" y="6096508"/>
                      <a:pt x="6108065" y="6012307"/>
                    </a:cubicBezTo>
                    <a:lnTo>
                      <a:pt x="6108065" y="165100"/>
                    </a:lnTo>
                    <a:cubicBezTo>
                      <a:pt x="6108065" y="80899"/>
                      <a:pt x="6039866" y="12700"/>
                      <a:pt x="5955665" y="12700"/>
                    </a:cubicBezTo>
                    <a:lnTo>
                      <a:pt x="165100" y="12700"/>
                    </a:lnTo>
                    <a:lnTo>
                      <a:pt x="165100" y="6350"/>
                    </a:lnTo>
                    <a:lnTo>
                      <a:pt x="165100" y="12700"/>
                    </a:lnTo>
                    <a:cubicBezTo>
                      <a:pt x="80899" y="12700"/>
                      <a:pt x="12700" y="80899"/>
                      <a:pt x="12700" y="165100"/>
                    </a:cubicBezTo>
                    <a:close/>
                  </a:path>
                </a:pathLst>
              </a:custGeom>
              <a:solidFill>
                <a:srgbClr val="B2D4E5">
                  <a:alpha val="29804"/>
                </a:srgbClr>
              </a:solidFill>
            </p:spPr>
          </p:sp>
        </p:grpSp>
        <p:grpSp>
          <p:nvGrpSpPr>
            <p:cNvPr id="23" name="Group 23"/>
            <p:cNvGrpSpPr/>
            <p:nvPr/>
          </p:nvGrpSpPr>
          <p:grpSpPr>
            <a:xfrm>
              <a:off x="12468236" y="4146242"/>
              <a:ext cx="850554" cy="850554"/>
              <a:chOff x="0" y="0"/>
              <a:chExt cx="1134072" cy="1134072"/>
            </a:xfrm>
          </p:grpSpPr>
          <p:sp>
            <p:nvSpPr>
              <p:cNvPr id="24" name="Freeform 24"/>
              <p:cNvSpPr/>
              <p:nvPr/>
            </p:nvSpPr>
            <p:spPr>
              <a:xfrm>
                <a:off x="0" y="0"/>
                <a:ext cx="1134110" cy="1134110"/>
              </a:xfrm>
              <a:custGeom>
                <a:avLst/>
                <a:gdLst/>
                <a:ahLst/>
                <a:cxnLst/>
                <a:rect l="l" t="t" r="r" b="b"/>
                <a:pathLst>
                  <a:path w="1134110" h="1134110">
                    <a:moveTo>
                      <a:pt x="0" y="567055"/>
                    </a:moveTo>
                    <a:cubicBezTo>
                      <a:pt x="0" y="253873"/>
                      <a:pt x="253873" y="0"/>
                      <a:pt x="567055" y="0"/>
                    </a:cubicBezTo>
                    <a:cubicBezTo>
                      <a:pt x="880237" y="0"/>
                      <a:pt x="1134110" y="253873"/>
                      <a:pt x="1134110" y="567055"/>
                    </a:cubicBezTo>
                    <a:cubicBezTo>
                      <a:pt x="1134110" y="880237"/>
                      <a:pt x="880237" y="1134110"/>
                      <a:pt x="567055" y="1134110"/>
                    </a:cubicBezTo>
                    <a:cubicBezTo>
                      <a:pt x="253873" y="1134110"/>
                      <a:pt x="0" y="880237"/>
                      <a:pt x="0" y="567055"/>
                    </a:cubicBezTo>
                    <a:close/>
                  </a:path>
                </a:pathLst>
              </a:custGeom>
              <a:gradFill rotWithShape="1">
                <a:gsLst>
                  <a:gs pos="0">
                    <a:srgbClr val="004AAD">
                      <a:alpha val="100000"/>
                    </a:srgbClr>
                  </a:gs>
                  <a:gs pos="100000">
                    <a:srgbClr val="CB6CE6">
                      <a:alpha val="100000"/>
                    </a:srgbClr>
                  </a:gs>
                </a:gsLst>
                <a:lin ang="0"/>
              </a:gradFill>
            </p:spPr>
          </p:sp>
        </p:grpSp>
        <p:sp>
          <p:nvSpPr>
            <p:cNvPr id="25" name="Freeform 25"/>
            <p:cNvSpPr/>
            <p:nvPr/>
          </p:nvSpPr>
          <p:spPr>
            <a:xfrm>
              <a:off x="12740532" y="4223790"/>
              <a:ext cx="325012" cy="622845"/>
            </a:xfrm>
            <a:custGeom>
              <a:avLst/>
              <a:gdLst/>
              <a:ahLst/>
              <a:cxnLst/>
              <a:rect l="l" t="t" r="r" b="b"/>
              <a:pathLst>
                <a:path w="325012" h="622845">
                  <a:moveTo>
                    <a:pt x="0" y="0"/>
                  </a:moveTo>
                  <a:lnTo>
                    <a:pt x="325011" y="0"/>
                  </a:lnTo>
                  <a:lnTo>
                    <a:pt x="325011" y="622844"/>
                  </a:lnTo>
                  <a:lnTo>
                    <a:pt x="0" y="6228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6" name="TextBox 26"/>
            <p:cNvSpPr txBox="1"/>
            <p:nvPr/>
          </p:nvSpPr>
          <p:spPr>
            <a:xfrm>
              <a:off x="1802929" y="874109"/>
              <a:ext cx="14847078" cy="1833563"/>
            </a:xfrm>
            <a:prstGeom prst="rect">
              <a:avLst/>
            </a:prstGeom>
          </p:spPr>
          <p:txBody>
            <a:bodyPr lIns="0" tIns="0" rIns="0" bIns="0" rtlCol="0" anchor="t">
              <a:spAutoFit/>
            </a:bodyPr>
            <a:lstStyle/>
            <a:p>
              <a:pPr algn="ctr">
                <a:lnSpc>
                  <a:spcPts val="7312"/>
                </a:lnSpc>
              </a:pPr>
              <a:r>
                <a:rPr lang="en-US" sz="5812" b="1">
                  <a:solidFill>
                    <a:srgbClr val="000000"/>
                  </a:solidFill>
                  <a:latin typeface="Inter Bold"/>
                  <a:ea typeface="Inter Bold"/>
                  <a:cs typeface="Inter Bold"/>
                  <a:sym typeface="Inter Bold"/>
                </a:rPr>
                <a:t>Malaysian Geographic, Climate Context &amp; Agricultural Economy</a:t>
              </a:r>
            </a:p>
          </p:txBody>
        </p:sp>
        <p:sp>
          <p:nvSpPr>
            <p:cNvPr id="27" name="TextBox 27"/>
            <p:cNvSpPr txBox="1"/>
            <p:nvPr/>
          </p:nvSpPr>
          <p:spPr>
            <a:xfrm>
              <a:off x="2501371" y="5139671"/>
              <a:ext cx="3859312" cy="463550"/>
            </a:xfrm>
            <a:prstGeom prst="rect">
              <a:avLst/>
            </a:prstGeom>
          </p:spPr>
          <p:txBody>
            <a:bodyPr lIns="0" tIns="0" rIns="0" bIns="0" rtlCol="0" anchor="t">
              <a:spAutoFit/>
            </a:bodyPr>
            <a:lstStyle/>
            <a:p>
              <a:pPr algn="l">
                <a:lnSpc>
                  <a:spcPts val="3625"/>
                </a:lnSpc>
              </a:pPr>
              <a:r>
                <a:rPr lang="en-US" sz="2874" b="1" dirty="0">
                  <a:solidFill>
                    <a:srgbClr val="272525"/>
                  </a:solidFill>
                  <a:latin typeface="Inter Bold"/>
                  <a:ea typeface="Inter Bold"/>
                  <a:cs typeface="Inter Bold"/>
                  <a:sym typeface="Inter Bold"/>
                </a:rPr>
                <a:t>Geographical Division</a:t>
              </a:r>
            </a:p>
          </p:txBody>
        </p:sp>
        <p:sp>
          <p:nvSpPr>
            <p:cNvPr id="28" name="TextBox 28"/>
            <p:cNvSpPr txBox="1"/>
            <p:nvPr/>
          </p:nvSpPr>
          <p:spPr>
            <a:xfrm>
              <a:off x="2501371" y="5746299"/>
              <a:ext cx="3994842" cy="2021681"/>
            </a:xfrm>
            <a:prstGeom prst="rect">
              <a:avLst/>
            </a:prstGeom>
          </p:spPr>
          <p:txBody>
            <a:bodyPr lIns="0" tIns="0" rIns="0" bIns="0" rtlCol="0" anchor="t">
              <a:spAutoFit/>
            </a:bodyPr>
            <a:lstStyle/>
            <a:p>
              <a:pPr algn="l">
                <a:lnSpc>
                  <a:spcPts val="3281"/>
                </a:lnSpc>
              </a:pPr>
              <a:r>
                <a:rPr lang="en-US" sz="2187" b="1">
                  <a:solidFill>
                    <a:srgbClr val="272525"/>
                  </a:solidFill>
                  <a:latin typeface="Inter Bold"/>
                  <a:ea typeface="Inter Bold"/>
                  <a:cs typeface="Inter Bold"/>
                  <a:sym typeface="Inter Bold"/>
                </a:rPr>
                <a:t>Peninsular Malaysia and East Malaysia (Sabah and Sarawak in Borneo Island) operate within tropical climate zones.</a:t>
              </a:r>
            </a:p>
          </p:txBody>
        </p:sp>
        <p:sp>
          <p:nvSpPr>
            <p:cNvPr id="29" name="TextBox 29"/>
            <p:cNvSpPr txBox="1"/>
            <p:nvPr/>
          </p:nvSpPr>
          <p:spPr>
            <a:xfrm>
              <a:off x="7365817" y="5139671"/>
              <a:ext cx="2888456" cy="463550"/>
            </a:xfrm>
            <a:prstGeom prst="rect">
              <a:avLst/>
            </a:prstGeom>
          </p:spPr>
          <p:txBody>
            <a:bodyPr lIns="0" tIns="0" rIns="0" bIns="0" rtlCol="0" anchor="t">
              <a:spAutoFit/>
            </a:bodyPr>
            <a:lstStyle/>
            <a:p>
              <a:pPr algn="l">
                <a:lnSpc>
                  <a:spcPts val="3625"/>
                </a:lnSpc>
              </a:pPr>
              <a:r>
                <a:rPr lang="en-US" sz="2874" b="1">
                  <a:solidFill>
                    <a:srgbClr val="272525"/>
                  </a:solidFill>
                  <a:latin typeface="Inter Bold"/>
                  <a:ea typeface="Inter Bold"/>
                  <a:cs typeface="Inter Bold"/>
                  <a:sym typeface="Inter Bold"/>
                </a:rPr>
                <a:t>Tropical Climate</a:t>
              </a:r>
            </a:p>
          </p:txBody>
        </p:sp>
        <p:sp>
          <p:nvSpPr>
            <p:cNvPr id="30" name="TextBox 30"/>
            <p:cNvSpPr txBox="1"/>
            <p:nvPr/>
          </p:nvSpPr>
          <p:spPr>
            <a:xfrm>
              <a:off x="7365817" y="5746299"/>
              <a:ext cx="3994995" cy="1614884"/>
            </a:xfrm>
            <a:prstGeom prst="rect">
              <a:avLst/>
            </a:prstGeom>
          </p:spPr>
          <p:txBody>
            <a:bodyPr lIns="0" tIns="0" rIns="0" bIns="0" rtlCol="0" anchor="t">
              <a:spAutoFit/>
            </a:bodyPr>
            <a:lstStyle/>
            <a:p>
              <a:pPr algn="l">
                <a:lnSpc>
                  <a:spcPts val="3259"/>
                </a:lnSpc>
              </a:pPr>
              <a:r>
                <a:rPr lang="en-US" sz="2187" b="1">
                  <a:solidFill>
                    <a:srgbClr val="272525"/>
                  </a:solidFill>
                  <a:latin typeface="Inter Bold"/>
                  <a:ea typeface="Inter Bold"/>
                  <a:cs typeface="Inter Bold"/>
                  <a:sym typeface="Inter Bold"/>
                </a:rPr>
                <a:t>Consistent temperatures between 21°C and 32°C with high annual rainfall averaging 2,540 mm.</a:t>
              </a:r>
            </a:p>
          </p:txBody>
        </p:sp>
        <p:sp>
          <p:nvSpPr>
            <p:cNvPr id="31" name="TextBox 31"/>
            <p:cNvSpPr txBox="1"/>
            <p:nvPr/>
          </p:nvSpPr>
          <p:spPr>
            <a:xfrm>
              <a:off x="12230111" y="5139671"/>
              <a:ext cx="3119338" cy="463550"/>
            </a:xfrm>
            <a:prstGeom prst="rect">
              <a:avLst/>
            </a:prstGeom>
          </p:spPr>
          <p:txBody>
            <a:bodyPr lIns="0" tIns="0" rIns="0" bIns="0" rtlCol="0" anchor="t">
              <a:spAutoFit/>
            </a:bodyPr>
            <a:lstStyle/>
            <a:p>
              <a:pPr algn="l">
                <a:lnSpc>
                  <a:spcPts val="3625"/>
                </a:lnSpc>
              </a:pPr>
              <a:r>
                <a:rPr lang="en-US" sz="2874" b="1" dirty="0">
                  <a:solidFill>
                    <a:srgbClr val="272525"/>
                  </a:solidFill>
                  <a:latin typeface="Inter Bold"/>
                  <a:ea typeface="Inter Bold"/>
                  <a:cs typeface="Inter Bold"/>
                  <a:sym typeface="Inter Bold"/>
                </a:rPr>
                <a:t>Key Commodities</a:t>
              </a:r>
            </a:p>
          </p:txBody>
        </p:sp>
        <p:sp>
          <p:nvSpPr>
            <p:cNvPr id="32" name="TextBox 32"/>
            <p:cNvSpPr txBox="1"/>
            <p:nvPr/>
          </p:nvSpPr>
          <p:spPr>
            <a:xfrm>
              <a:off x="12117183" y="5801070"/>
              <a:ext cx="3994995" cy="2164159"/>
            </a:xfrm>
            <a:prstGeom prst="rect">
              <a:avLst/>
            </a:prstGeom>
          </p:spPr>
          <p:txBody>
            <a:bodyPr lIns="0" tIns="0" rIns="0" bIns="0" rtlCol="0" anchor="t">
              <a:spAutoFit/>
            </a:bodyPr>
            <a:lstStyle/>
            <a:p>
              <a:pPr marL="472282" lvl="1" indent="-236141" algn="l">
                <a:lnSpc>
                  <a:spcPts val="2909"/>
                </a:lnSpc>
                <a:buFont typeface="Arial"/>
                <a:buChar char="•"/>
              </a:pPr>
              <a:r>
                <a:rPr lang="en-US" sz="2187" b="1">
                  <a:solidFill>
                    <a:srgbClr val="272525"/>
                  </a:solidFill>
                  <a:latin typeface="Inter Bold"/>
                  <a:ea typeface="Inter Bold"/>
                  <a:cs typeface="Inter Bold"/>
                  <a:sym typeface="Inter Bold"/>
                </a:rPr>
                <a:t>Rice (security commodity, 65-70% SSL target)</a:t>
              </a:r>
            </a:p>
            <a:p>
              <a:pPr marL="472282" lvl="1" indent="-236141" algn="l">
                <a:lnSpc>
                  <a:spcPts val="2909"/>
                </a:lnSpc>
                <a:buFont typeface="Arial"/>
                <a:buChar char="•"/>
              </a:pPr>
              <a:r>
                <a:rPr lang="en-US" sz="2187" b="1">
                  <a:solidFill>
                    <a:srgbClr val="272525"/>
                  </a:solidFill>
                  <a:latin typeface="Inter Bold"/>
                  <a:ea typeface="Inter Bold"/>
                  <a:cs typeface="Inter Bold"/>
                  <a:sym typeface="Inter Bold"/>
                </a:rPr>
                <a:t>Oil palm (industrial exports)</a:t>
              </a:r>
            </a:p>
            <a:p>
              <a:pPr marL="472282" lvl="1" indent="-236141" algn="l">
                <a:lnSpc>
                  <a:spcPts val="2909"/>
                </a:lnSpc>
                <a:buFont typeface="Arial"/>
                <a:buChar char="•"/>
              </a:pPr>
              <a:r>
                <a:rPr lang="en-US" sz="2187" b="1">
                  <a:solidFill>
                    <a:srgbClr val="272525"/>
                  </a:solidFill>
                  <a:latin typeface="Inter Bold"/>
                  <a:ea typeface="Inter Bold"/>
                  <a:cs typeface="Inter Bold"/>
                  <a:sym typeface="Inter Bold"/>
                </a:rPr>
                <a:t>Durian, pineapple (high-value crops)</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98819" y="4628458"/>
            <a:ext cx="5905365" cy="7301842"/>
          </a:xfrm>
          <a:custGeom>
            <a:avLst/>
            <a:gdLst/>
            <a:ahLst/>
            <a:cxnLst/>
            <a:rect l="l" t="t" r="r" b="b"/>
            <a:pathLst>
              <a:path w="5905365" h="7301842">
                <a:moveTo>
                  <a:pt x="0" y="0"/>
                </a:moveTo>
                <a:lnTo>
                  <a:pt x="5905365" y="0"/>
                </a:lnTo>
                <a:lnTo>
                  <a:pt x="5905365" y="7301843"/>
                </a:lnTo>
                <a:lnTo>
                  <a:pt x="0" y="7301843"/>
                </a:lnTo>
                <a:lnTo>
                  <a:pt x="0" y="0"/>
                </a:lnTo>
                <a:close/>
              </a:path>
            </a:pathLst>
          </a:custGeom>
          <a:blipFill>
            <a:blip r:embed="rId2">
              <a:alphaModFix amt="21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60478" y="9383519"/>
            <a:ext cx="19844976" cy="1140190"/>
            <a:chOff x="0" y="0"/>
            <a:chExt cx="5226660" cy="300297"/>
          </a:xfrm>
        </p:grpSpPr>
        <p:sp>
          <p:nvSpPr>
            <p:cNvPr id="4" name="Freeform 4"/>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5" name="TextBox 5"/>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6" name="Freeform 6"/>
          <p:cNvSpPr/>
          <p:nvPr/>
        </p:nvSpPr>
        <p:spPr>
          <a:xfrm>
            <a:off x="16904209" y="595306"/>
            <a:ext cx="710183" cy="662893"/>
          </a:xfrm>
          <a:custGeom>
            <a:avLst/>
            <a:gdLst/>
            <a:ahLst/>
            <a:cxnLst/>
            <a:rect l="l" t="t" r="r" b="b"/>
            <a:pathLst>
              <a:path w="710183" h="662893">
                <a:moveTo>
                  <a:pt x="0" y="0"/>
                </a:moveTo>
                <a:lnTo>
                  <a:pt x="710182" y="0"/>
                </a:lnTo>
                <a:lnTo>
                  <a:pt x="710182" y="662893"/>
                </a:lnTo>
                <a:lnTo>
                  <a:pt x="0" y="6628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0800000">
            <a:off x="-2473414" y="-2754970"/>
            <a:ext cx="7558695" cy="6982345"/>
          </a:xfrm>
          <a:custGeom>
            <a:avLst/>
            <a:gdLst/>
            <a:ahLst/>
            <a:cxnLst/>
            <a:rect l="l" t="t" r="r" b="b"/>
            <a:pathLst>
              <a:path w="7558695" h="6982345">
                <a:moveTo>
                  <a:pt x="0" y="0"/>
                </a:moveTo>
                <a:lnTo>
                  <a:pt x="7558695" y="0"/>
                </a:lnTo>
                <a:lnTo>
                  <a:pt x="7558695" y="6982345"/>
                </a:lnTo>
                <a:lnTo>
                  <a:pt x="0" y="6982345"/>
                </a:lnTo>
                <a:lnTo>
                  <a:pt x="0" y="0"/>
                </a:lnTo>
                <a:close/>
              </a:path>
            </a:pathLst>
          </a:custGeom>
          <a:blipFill>
            <a:blip r:embed="rId6">
              <a:alphaModFix amt="21999"/>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3369897" y="3320860"/>
            <a:ext cx="11989136" cy="3731004"/>
          </a:xfrm>
          <a:prstGeom prst="rect">
            <a:avLst/>
          </a:prstGeom>
        </p:spPr>
        <p:txBody>
          <a:bodyPr lIns="0" tIns="0" rIns="0" bIns="0" rtlCol="0" anchor="t">
            <a:spAutoFit/>
          </a:bodyPr>
          <a:lstStyle/>
          <a:p>
            <a:pPr algn="ctr">
              <a:lnSpc>
                <a:spcPts val="9806"/>
              </a:lnSpc>
            </a:pPr>
            <a:r>
              <a:rPr lang="en-US" sz="8914">
                <a:solidFill>
                  <a:srgbClr val="140E0E"/>
                </a:solidFill>
                <a:latin typeface="League Spartan"/>
                <a:ea typeface="League Spartan"/>
                <a:cs typeface="League Spartan"/>
                <a:sym typeface="League Spartan"/>
              </a:rPr>
              <a:t>INFRASTRUCTURE AND </a:t>
            </a:r>
          </a:p>
          <a:p>
            <a:pPr algn="ctr">
              <a:lnSpc>
                <a:spcPts val="9806"/>
              </a:lnSpc>
            </a:pPr>
            <a:r>
              <a:rPr lang="en-US" sz="8914">
                <a:solidFill>
                  <a:srgbClr val="140E0E"/>
                </a:solidFill>
                <a:latin typeface="League Spartan"/>
                <a:ea typeface="League Spartan"/>
                <a:cs typeface="League Spartan"/>
                <a:sym typeface="League Spartan"/>
              </a:rPr>
              <a:t>CAPACITY</a:t>
            </a:r>
          </a:p>
          <a:p>
            <a:pPr marL="0" lvl="0" indent="0" algn="ctr">
              <a:lnSpc>
                <a:spcPts val="9806"/>
              </a:lnSpc>
            </a:pPr>
            <a:endParaRPr lang="en-US" sz="8914">
              <a:solidFill>
                <a:srgbClr val="140E0E"/>
              </a:solidFill>
              <a:latin typeface="League Spartan"/>
              <a:ea typeface="League Spartan"/>
              <a:cs typeface="League Spartan"/>
              <a:sym typeface="League Spart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693659D-1423-5AAC-A33E-55AF7773488E}"/>
              </a:ext>
            </a:extLst>
          </p:cNvPr>
          <p:cNvGrpSpPr/>
          <p:nvPr/>
        </p:nvGrpSpPr>
        <p:grpSpPr>
          <a:xfrm>
            <a:off x="0" y="-468364"/>
            <a:ext cx="18288000" cy="10992073"/>
            <a:chOff x="0" y="-468364"/>
            <a:chExt cx="18288000" cy="10992073"/>
          </a:xfrm>
        </p:grpSpPr>
        <p:grpSp>
          <p:nvGrpSpPr>
            <p:cNvPr id="2" name="Group 2"/>
            <p:cNvGrpSpPr/>
            <p:nvPr/>
          </p:nvGrpSpPr>
          <p:grpSpPr>
            <a:xfrm>
              <a:off x="0" y="9383519"/>
              <a:ext cx="18288000" cy="1140190"/>
              <a:chOff x="0" y="0"/>
              <a:chExt cx="5226660" cy="300297"/>
            </a:xfrm>
          </p:grpSpPr>
          <p:sp>
            <p:nvSpPr>
              <p:cNvPr id="3" name="Freeform 3"/>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16904209" y="595306"/>
              <a:ext cx="710183" cy="662893"/>
            </a:xfrm>
            <a:custGeom>
              <a:avLst/>
              <a:gdLst/>
              <a:ahLst/>
              <a:cxnLst/>
              <a:rect l="l" t="t" r="r" b="b"/>
              <a:pathLst>
                <a:path w="710183" h="662893">
                  <a:moveTo>
                    <a:pt x="0" y="0"/>
                  </a:moveTo>
                  <a:lnTo>
                    <a:pt x="710182" y="0"/>
                  </a:lnTo>
                  <a:lnTo>
                    <a:pt x="710182" y="662893"/>
                  </a:lnTo>
                  <a:lnTo>
                    <a:pt x="0" y="6628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2125325" y="-468364"/>
              <a:ext cx="6162675" cy="10287000"/>
              <a:chOff x="0" y="0"/>
              <a:chExt cx="8216900" cy="13716000"/>
            </a:xfrm>
          </p:grpSpPr>
          <p:sp>
            <p:nvSpPr>
              <p:cNvPr id="7" name="Freeform 7"/>
              <p:cNvSpPr/>
              <p:nvPr/>
            </p:nvSpPr>
            <p:spPr>
              <a:xfrm>
                <a:off x="0" y="0"/>
                <a:ext cx="8216900" cy="13716000"/>
              </a:xfrm>
              <a:custGeom>
                <a:avLst/>
                <a:gdLst/>
                <a:ahLst/>
                <a:cxnLst/>
                <a:rect l="l" t="t" r="r" b="b"/>
                <a:pathLst>
                  <a:path w="8216900" h="13716000">
                    <a:moveTo>
                      <a:pt x="0" y="0"/>
                    </a:moveTo>
                    <a:lnTo>
                      <a:pt x="8216900" y="0"/>
                    </a:lnTo>
                    <a:lnTo>
                      <a:pt x="8216900" y="13716000"/>
                    </a:lnTo>
                    <a:lnTo>
                      <a:pt x="0" y="13716000"/>
                    </a:lnTo>
                    <a:lnTo>
                      <a:pt x="0" y="0"/>
                    </a:lnTo>
                    <a:close/>
                  </a:path>
                </a:pathLst>
              </a:custGeom>
              <a:blipFill>
                <a:blip r:embed="rId4"/>
                <a:stretch>
                  <a:fillRect l="-35544" r="-36645"/>
                </a:stretch>
              </a:blipFill>
            </p:spPr>
          </p:sp>
        </p:grpSp>
        <p:sp>
          <p:nvSpPr>
            <p:cNvPr id="8" name="Freeform 8"/>
            <p:cNvSpPr/>
            <p:nvPr/>
          </p:nvSpPr>
          <p:spPr>
            <a:xfrm>
              <a:off x="8363634" y="2340062"/>
              <a:ext cx="2431067" cy="1017349"/>
            </a:xfrm>
            <a:custGeom>
              <a:avLst/>
              <a:gdLst/>
              <a:ahLst/>
              <a:cxnLst/>
              <a:rect l="l" t="t" r="r" b="b"/>
              <a:pathLst>
                <a:path w="2431067" h="1017349">
                  <a:moveTo>
                    <a:pt x="0" y="0"/>
                  </a:moveTo>
                  <a:lnTo>
                    <a:pt x="2431067" y="0"/>
                  </a:lnTo>
                  <a:lnTo>
                    <a:pt x="2431067" y="1017348"/>
                  </a:lnTo>
                  <a:lnTo>
                    <a:pt x="0" y="1017348"/>
                  </a:lnTo>
                  <a:lnTo>
                    <a:pt x="0" y="0"/>
                  </a:lnTo>
                  <a:close/>
                </a:path>
              </a:pathLst>
            </a:custGeom>
            <a:blipFill>
              <a:blip r:embed="rId5"/>
              <a:stretch>
                <a:fillRect/>
              </a:stretch>
            </a:blipFill>
          </p:spPr>
        </p:sp>
        <p:sp>
          <p:nvSpPr>
            <p:cNvPr id="9" name="TextBox 9"/>
            <p:cNvSpPr txBox="1"/>
            <p:nvPr/>
          </p:nvSpPr>
          <p:spPr>
            <a:xfrm>
              <a:off x="770008" y="530529"/>
              <a:ext cx="7346454" cy="2826881"/>
            </a:xfrm>
            <a:prstGeom prst="rect">
              <a:avLst/>
            </a:prstGeom>
          </p:spPr>
          <p:txBody>
            <a:bodyPr lIns="0" tIns="0" rIns="0" bIns="0" rtlCol="0" anchor="t">
              <a:spAutoFit/>
            </a:bodyPr>
            <a:lstStyle/>
            <a:p>
              <a:pPr marL="0" lvl="0" indent="0" algn="l">
                <a:lnSpc>
                  <a:spcPts val="5597"/>
                </a:lnSpc>
              </a:pPr>
              <a:r>
                <a:rPr lang="en-US" sz="5089" b="1" u="none" strike="noStrike">
                  <a:solidFill>
                    <a:srgbClr val="140E0E"/>
                  </a:solidFill>
                  <a:latin typeface="Inter Bold"/>
                  <a:ea typeface="Inter Bold"/>
                  <a:cs typeface="Inter Bold"/>
                  <a:sym typeface="Inter Bold"/>
                </a:rPr>
                <a:t>CENTRE FOR MARKER DISCOVERY AND VALIDATION (CMDV)</a:t>
              </a:r>
            </a:p>
            <a:p>
              <a:pPr marL="0" lvl="0" indent="0" algn="l">
                <a:lnSpc>
                  <a:spcPts val="5597"/>
                </a:lnSpc>
              </a:pPr>
              <a:endParaRPr lang="en-US" sz="5089" b="1" u="none" strike="noStrike">
                <a:solidFill>
                  <a:srgbClr val="140E0E"/>
                </a:solidFill>
                <a:latin typeface="Inter Bold"/>
                <a:ea typeface="Inter Bold"/>
                <a:cs typeface="Inter Bold"/>
                <a:sym typeface="Inter Bold"/>
              </a:endParaRPr>
            </a:p>
          </p:txBody>
        </p:sp>
        <p:sp>
          <p:nvSpPr>
            <p:cNvPr id="10" name="TextBox 10"/>
            <p:cNvSpPr txBox="1"/>
            <p:nvPr/>
          </p:nvSpPr>
          <p:spPr>
            <a:xfrm>
              <a:off x="992238" y="3319310"/>
              <a:ext cx="836562" cy="577787"/>
            </a:xfrm>
            <a:prstGeom prst="rect">
              <a:avLst/>
            </a:prstGeom>
          </p:spPr>
          <p:txBody>
            <a:bodyPr wrap="square" lIns="0" tIns="0" rIns="0" bIns="0" rtlCol="0" anchor="t">
              <a:spAutoFit/>
            </a:bodyPr>
            <a:lstStyle/>
            <a:p>
              <a:pPr algn="l">
                <a:lnSpc>
                  <a:spcPts val="4633"/>
                </a:lnSpc>
              </a:pPr>
              <a:r>
                <a:rPr lang="en-US" sz="3674" b="1" dirty="0">
                  <a:solidFill>
                    <a:srgbClr val="000000"/>
                  </a:solidFill>
                  <a:latin typeface="Petrona Bold"/>
                  <a:ea typeface="Petrona Bold"/>
                  <a:cs typeface="Petrona Bold"/>
                  <a:sym typeface="Petrona Bold"/>
                </a:rPr>
                <a:t>01</a:t>
              </a:r>
            </a:p>
          </p:txBody>
        </p:sp>
        <p:sp>
          <p:nvSpPr>
            <p:cNvPr id="11" name="TextBox 11"/>
            <p:cNvSpPr txBox="1"/>
            <p:nvPr/>
          </p:nvSpPr>
          <p:spPr>
            <a:xfrm>
              <a:off x="992238" y="4020293"/>
              <a:ext cx="4376890" cy="2205117"/>
            </a:xfrm>
            <a:prstGeom prst="rect">
              <a:avLst/>
            </a:prstGeom>
          </p:spPr>
          <p:txBody>
            <a:bodyPr lIns="0" tIns="0" rIns="0" bIns="0" rtlCol="0" anchor="t">
              <a:spAutoFit/>
            </a:bodyPr>
            <a:lstStyle/>
            <a:p>
              <a:pPr algn="l">
                <a:lnSpc>
                  <a:spcPts val="3561"/>
                </a:lnSpc>
              </a:pPr>
              <a:r>
                <a:rPr lang="en-US" sz="2187" b="1">
                  <a:solidFill>
                    <a:srgbClr val="272525"/>
                  </a:solidFill>
                  <a:latin typeface="Inter Bold"/>
                  <a:ea typeface="Inter Bold"/>
                  <a:cs typeface="Inter Bold"/>
                  <a:sym typeface="Inter Bold"/>
                </a:rPr>
                <a:t>CMDV was established through a collaboration betweenMARDI and Malaysian Biotechnology Corporation (BiotechCorp). </a:t>
              </a:r>
            </a:p>
            <a:p>
              <a:pPr algn="l">
                <a:lnSpc>
                  <a:spcPts val="3562"/>
                </a:lnSpc>
              </a:pPr>
              <a:endParaRPr lang="en-US" sz="2187" b="1">
                <a:solidFill>
                  <a:srgbClr val="272525"/>
                </a:solidFill>
                <a:latin typeface="Inter Bold"/>
                <a:ea typeface="Inter Bold"/>
                <a:cs typeface="Inter Bold"/>
                <a:sym typeface="Inter Bold"/>
              </a:endParaRPr>
            </a:p>
          </p:txBody>
        </p:sp>
        <p:sp>
          <p:nvSpPr>
            <p:cNvPr id="12" name="TextBox 12"/>
            <p:cNvSpPr txBox="1"/>
            <p:nvPr/>
          </p:nvSpPr>
          <p:spPr>
            <a:xfrm>
              <a:off x="992238" y="6631038"/>
              <a:ext cx="565249" cy="581964"/>
            </a:xfrm>
            <a:prstGeom prst="rect">
              <a:avLst/>
            </a:prstGeom>
          </p:spPr>
          <p:txBody>
            <a:bodyPr lIns="0" tIns="0" rIns="0" bIns="0" rtlCol="0" anchor="t">
              <a:spAutoFit/>
            </a:bodyPr>
            <a:lstStyle/>
            <a:p>
              <a:pPr algn="l">
                <a:lnSpc>
                  <a:spcPts val="4507"/>
                </a:lnSpc>
              </a:pPr>
              <a:r>
                <a:rPr lang="en-US" sz="3574" b="1">
                  <a:solidFill>
                    <a:srgbClr val="000000"/>
                  </a:solidFill>
                  <a:latin typeface="Petrona Bold"/>
                  <a:ea typeface="Petrona Bold"/>
                  <a:cs typeface="Petrona Bold"/>
                  <a:sym typeface="Petrona Bold"/>
                </a:rPr>
                <a:t>03</a:t>
              </a:r>
            </a:p>
          </p:txBody>
        </p:sp>
        <p:sp>
          <p:nvSpPr>
            <p:cNvPr id="13" name="TextBox 13"/>
            <p:cNvSpPr txBox="1"/>
            <p:nvPr/>
          </p:nvSpPr>
          <p:spPr>
            <a:xfrm>
              <a:off x="992238" y="7332021"/>
              <a:ext cx="4376890" cy="1757442"/>
            </a:xfrm>
            <a:prstGeom prst="rect">
              <a:avLst/>
            </a:prstGeom>
          </p:spPr>
          <p:txBody>
            <a:bodyPr lIns="0" tIns="0" rIns="0" bIns="0" rtlCol="0" anchor="t">
              <a:spAutoFit/>
            </a:bodyPr>
            <a:lstStyle/>
            <a:p>
              <a:pPr algn="l">
                <a:lnSpc>
                  <a:spcPts val="3561"/>
                </a:lnSpc>
              </a:pPr>
              <a:r>
                <a:rPr lang="en-US" sz="2187" b="1">
                  <a:solidFill>
                    <a:srgbClr val="272525"/>
                  </a:solidFill>
                  <a:latin typeface="Inter Bold"/>
                  <a:ea typeface="Inter Bold"/>
                  <a:cs typeface="Inter Bold"/>
                  <a:sym typeface="Inter Bold"/>
                </a:rPr>
                <a:t>Part of EPP14 members under agriculture NKEA from 2011: Development of seed industries</a:t>
              </a:r>
            </a:p>
            <a:p>
              <a:pPr algn="l">
                <a:lnSpc>
                  <a:spcPts val="3562"/>
                </a:lnSpc>
              </a:pPr>
              <a:endParaRPr lang="en-US" sz="2187" b="1">
                <a:solidFill>
                  <a:srgbClr val="272525"/>
                </a:solidFill>
                <a:latin typeface="Inter Bold"/>
                <a:ea typeface="Inter Bold"/>
                <a:cs typeface="Inter Bold"/>
                <a:sym typeface="Inter Bold"/>
              </a:endParaRPr>
            </a:p>
          </p:txBody>
        </p:sp>
        <p:sp>
          <p:nvSpPr>
            <p:cNvPr id="14" name="TextBox 14"/>
            <p:cNvSpPr txBox="1"/>
            <p:nvPr/>
          </p:nvSpPr>
          <p:spPr>
            <a:xfrm>
              <a:off x="6211119" y="3328835"/>
              <a:ext cx="597297" cy="599468"/>
            </a:xfrm>
            <a:prstGeom prst="rect">
              <a:avLst/>
            </a:prstGeom>
          </p:spPr>
          <p:txBody>
            <a:bodyPr lIns="0" tIns="0" rIns="0" bIns="0" rtlCol="0" anchor="t">
              <a:spAutoFit/>
            </a:bodyPr>
            <a:lstStyle/>
            <a:p>
              <a:pPr algn="l">
                <a:lnSpc>
                  <a:spcPts val="4759"/>
                </a:lnSpc>
              </a:pPr>
              <a:r>
                <a:rPr lang="en-US" sz="3774" b="1">
                  <a:solidFill>
                    <a:srgbClr val="000000"/>
                  </a:solidFill>
                  <a:latin typeface="Petrona Bold"/>
                  <a:ea typeface="Petrona Bold"/>
                  <a:cs typeface="Petrona Bold"/>
                  <a:sym typeface="Petrona Bold"/>
                </a:rPr>
                <a:t>02</a:t>
              </a:r>
            </a:p>
          </p:txBody>
        </p:sp>
        <p:sp>
          <p:nvSpPr>
            <p:cNvPr id="15" name="TextBox 15"/>
            <p:cNvSpPr txBox="1"/>
            <p:nvPr/>
          </p:nvSpPr>
          <p:spPr>
            <a:xfrm>
              <a:off x="6211119" y="4020293"/>
              <a:ext cx="4817820" cy="1309687"/>
            </a:xfrm>
            <a:prstGeom prst="rect">
              <a:avLst/>
            </a:prstGeom>
          </p:spPr>
          <p:txBody>
            <a:bodyPr lIns="0" tIns="0" rIns="0" bIns="0" rtlCol="0" anchor="t">
              <a:spAutoFit/>
            </a:bodyPr>
            <a:lstStyle/>
            <a:p>
              <a:pPr algn="l">
                <a:lnSpc>
                  <a:spcPts val="3562"/>
                </a:lnSpc>
              </a:pPr>
              <a:r>
                <a:rPr lang="en-US" sz="2187" b="1">
                  <a:solidFill>
                    <a:srgbClr val="272525"/>
                  </a:solidFill>
                  <a:latin typeface="Inter Bold"/>
                  <a:ea typeface="Inter Bold"/>
                  <a:cs typeface="Inter Bold"/>
                  <a:sym typeface="Inter Bold"/>
                </a:rPr>
                <a:t>Signed the Custodian Agreement to acquire MAS technology from DNALandmarks, Canada in 2009</a:t>
              </a:r>
            </a:p>
          </p:txBody>
        </p:sp>
        <p:sp>
          <p:nvSpPr>
            <p:cNvPr id="16" name="TextBox 16"/>
            <p:cNvSpPr txBox="1"/>
            <p:nvPr/>
          </p:nvSpPr>
          <p:spPr>
            <a:xfrm>
              <a:off x="6211119" y="6631038"/>
              <a:ext cx="552946" cy="581964"/>
            </a:xfrm>
            <a:prstGeom prst="rect">
              <a:avLst/>
            </a:prstGeom>
          </p:spPr>
          <p:txBody>
            <a:bodyPr lIns="0" tIns="0" rIns="0" bIns="0" rtlCol="0" anchor="t">
              <a:spAutoFit/>
            </a:bodyPr>
            <a:lstStyle/>
            <a:p>
              <a:pPr algn="l">
                <a:lnSpc>
                  <a:spcPts val="4507"/>
                </a:lnSpc>
              </a:pPr>
              <a:r>
                <a:rPr lang="en-US" sz="3574" b="1">
                  <a:solidFill>
                    <a:srgbClr val="000000"/>
                  </a:solidFill>
                  <a:latin typeface="Petrona Bold"/>
                  <a:ea typeface="Petrona Bold"/>
                  <a:cs typeface="Petrona Bold"/>
                  <a:sym typeface="Petrona Bold"/>
                </a:rPr>
                <a:t>04</a:t>
              </a:r>
            </a:p>
          </p:txBody>
        </p:sp>
        <p:sp>
          <p:nvSpPr>
            <p:cNvPr id="17" name="TextBox 17"/>
            <p:cNvSpPr txBox="1"/>
            <p:nvPr/>
          </p:nvSpPr>
          <p:spPr>
            <a:xfrm>
              <a:off x="6211119" y="7332012"/>
              <a:ext cx="5218881" cy="1757442"/>
            </a:xfrm>
            <a:prstGeom prst="rect">
              <a:avLst/>
            </a:prstGeom>
          </p:spPr>
          <p:txBody>
            <a:bodyPr lIns="0" tIns="0" rIns="0" bIns="0" rtlCol="0" anchor="t">
              <a:spAutoFit/>
            </a:bodyPr>
            <a:lstStyle/>
            <a:p>
              <a:pPr algn="l">
                <a:lnSpc>
                  <a:spcPts val="3561"/>
                </a:lnSpc>
              </a:pPr>
              <a:r>
                <a:rPr lang="en-US" sz="2187" b="1">
                  <a:solidFill>
                    <a:srgbClr val="272525"/>
                  </a:solidFill>
                  <a:latin typeface="Inter Bold"/>
                  <a:ea typeface="Inter Bold"/>
                  <a:cs typeface="Inter Bold"/>
                  <a:sym typeface="Inter Bold"/>
                </a:rPr>
                <a:t>Start operating on August 2011 at Biotechnology and Nanotechnology Research Centre. </a:t>
              </a:r>
            </a:p>
            <a:p>
              <a:pPr algn="l">
                <a:lnSpc>
                  <a:spcPts val="3562"/>
                </a:lnSpc>
              </a:pPr>
              <a:endParaRPr lang="en-US" sz="2187" b="1">
                <a:solidFill>
                  <a:srgbClr val="272525"/>
                </a:solidFill>
                <a:latin typeface="Inter Bold"/>
                <a:ea typeface="Inter Bold"/>
                <a:cs typeface="Inter Bold"/>
                <a:sym typeface="Inter Bold"/>
              </a:endParaRPr>
            </a:p>
          </p:txBody>
        </p:sp>
        <p:sp>
          <p:nvSpPr>
            <p:cNvPr id="18" name="Freeform 18"/>
            <p:cNvSpPr/>
            <p:nvPr/>
          </p:nvSpPr>
          <p:spPr>
            <a:xfrm>
              <a:off x="8620029" y="299060"/>
              <a:ext cx="1918277" cy="1918277"/>
            </a:xfrm>
            <a:custGeom>
              <a:avLst/>
              <a:gdLst/>
              <a:ahLst/>
              <a:cxnLst/>
              <a:rect l="l" t="t" r="r" b="b"/>
              <a:pathLst>
                <a:path w="1918277" h="1918277">
                  <a:moveTo>
                    <a:pt x="0" y="0"/>
                  </a:moveTo>
                  <a:lnTo>
                    <a:pt x="1918277" y="0"/>
                  </a:lnTo>
                  <a:lnTo>
                    <a:pt x="1918277" y="1918277"/>
                  </a:lnTo>
                  <a:lnTo>
                    <a:pt x="0" y="1918277"/>
                  </a:lnTo>
                  <a:lnTo>
                    <a:pt x="0" y="0"/>
                  </a:lnTo>
                  <a:close/>
                </a:path>
              </a:pathLst>
            </a:custGeom>
            <a:blipFill>
              <a:blip r:embed="rId6"/>
              <a:stretch>
                <a:fillRect/>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694" y="9327851"/>
            <a:ext cx="18288000" cy="1140190"/>
            <a:chOff x="0" y="0"/>
            <a:chExt cx="5226660" cy="300297"/>
          </a:xfrm>
        </p:grpSpPr>
        <p:sp>
          <p:nvSpPr>
            <p:cNvPr id="3" name="Freeform 3"/>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16904209" y="595306"/>
            <a:ext cx="710183" cy="662893"/>
          </a:xfrm>
          <a:custGeom>
            <a:avLst/>
            <a:gdLst/>
            <a:ahLst/>
            <a:cxnLst/>
            <a:rect l="l" t="t" r="r" b="b"/>
            <a:pathLst>
              <a:path w="710183" h="662893">
                <a:moveTo>
                  <a:pt x="0" y="0"/>
                </a:moveTo>
                <a:lnTo>
                  <a:pt x="710182" y="0"/>
                </a:lnTo>
                <a:lnTo>
                  <a:pt x="710182" y="662893"/>
                </a:lnTo>
                <a:lnTo>
                  <a:pt x="0" y="6628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4704461" y="599162"/>
            <a:ext cx="7346454" cy="712331"/>
          </a:xfrm>
          <a:prstGeom prst="rect">
            <a:avLst/>
          </a:prstGeom>
        </p:spPr>
        <p:txBody>
          <a:bodyPr lIns="0" tIns="0" rIns="0" bIns="0" rtlCol="0" anchor="t">
            <a:spAutoFit/>
          </a:bodyPr>
          <a:lstStyle/>
          <a:p>
            <a:pPr marL="0" lvl="0" indent="0" algn="ctr">
              <a:lnSpc>
                <a:spcPts val="5597"/>
              </a:lnSpc>
            </a:pPr>
            <a:r>
              <a:rPr lang="en-US" sz="5089" b="1">
                <a:solidFill>
                  <a:srgbClr val="140E0E"/>
                </a:solidFill>
                <a:latin typeface="Inter Bold"/>
                <a:ea typeface="Inter Bold"/>
                <a:cs typeface="Inter Bold"/>
                <a:sym typeface="Inter Bold"/>
              </a:rPr>
              <a:t>CMDV</a:t>
            </a:r>
          </a:p>
        </p:txBody>
      </p:sp>
      <p:sp>
        <p:nvSpPr>
          <p:cNvPr id="7" name="TextBox 6">
            <a:extLst>
              <a:ext uri="{FF2B5EF4-FFF2-40B4-BE49-F238E27FC236}">
                <a16:creationId xmlns:a16="http://schemas.microsoft.com/office/drawing/2014/main" id="{D12A9E61-26B8-C6E3-0799-6CE8920D408A}"/>
              </a:ext>
            </a:extLst>
          </p:cNvPr>
          <p:cNvSpPr txBox="1">
            <a:spLocks noChangeArrowheads="1"/>
          </p:cNvSpPr>
          <p:nvPr/>
        </p:nvSpPr>
        <p:spPr bwMode="auto">
          <a:xfrm>
            <a:off x="1981200" y="1732845"/>
            <a:ext cx="41615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tx1"/>
                </a:solidFill>
                <a:latin typeface="Arial" charset="0"/>
                <a:ea typeface="ＭＳ Ｐゴシック" charset="0"/>
              </a:defRPr>
            </a:lvl1pPr>
            <a:lvl2pPr marL="742950" indent="-285750">
              <a:defRPr sz="2200">
                <a:solidFill>
                  <a:schemeClr val="tx1"/>
                </a:solidFill>
                <a:latin typeface="Arial" charset="0"/>
                <a:ea typeface="ＭＳ Ｐゴシック" charset="0"/>
              </a:defRPr>
            </a:lvl2pPr>
            <a:lvl3pPr marL="1143000" indent="-228600">
              <a:defRPr sz="2200">
                <a:solidFill>
                  <a:schemeClr val="tx1"/>
                </a:solidFill>
                <a:latin typeface="Arial" charset="0"/>
                <a:ea typeface="ＭＳ Ｐゴシック" charset="0"/>
              </a:defRPr>
            </a:lvl3pPr>
            <a:lvl4pPr marL="1600200" indent="-228600">
              <a:defRPr sz="2200">
                <a:solidFill>
                  <a:schemeClr val="tx1"/>
                </a:solidFill>
                <a:latin typeface="Arial" charset="0"/>
                <a:ea typeface="ＭＳ Ｐゴシック" charset="0"/>
              </a:defRPr>
            </a:lvl4pPr>
            <a:lvl5pPr marL="2057400" indent="-228600">
              <a:defRPr sz="2200">
                <a:solidFill>
                  <a:schemeClr val="tx1"/>
                </a:solidFill>
                <a:latin typeface="Arial" charset="0"/>
                <a:ea typeface="ＭＳ Ｐゴシック" charset="0"/>
              </a:defRPr>
            </a:lvl5pPr>
            <a:lvl6pPr marL="2514600" indent="-228600" eaLnBrk="0" fontAlgn="base" hangingPunct="0">
              <a:spcBef>
                <a:spcPct val="0"/>
              </a:spcBef>
              <a:spcAft>
                <a:spcPct val="0"/>
              </a:spcAft>
              <a:defRPr sz="2200">
                <a:solidFill>
                  <a:schemeClr val="tx1"/>
                </a:solidFill>
                <a:latin typeface="Arial" charset="0"/>
                <a:ea typeface="ＭＳ Ｐゴシック" charset="0"/>
              </a:defRPr>
            </a:lvl6pPr>
            <a:lvl7pPr marL="2971800" indent="-228600" eaLnBrk="0" fontAlgn="base" hangingPunct="0">
              <a:spcBef>
                <a:spcPct val="0"/>
              </a:spcBef>
              <a:spcAft>
                <a:spcPct val="0"/>
              </a:spcAft>
              <a:defRPr sz="2200">
                <a:solidFill>
                  <a:schemeClr val="tx1"/>
                </a:solidFill>
                <a:latin typeface="Arial" charset="0"/>
                <a:ea typeface="ＭＳ Ｐゴシック" charset="0"/>
              </a:defRPr>
            </a:lvl7pPr>
            <a:lvl8pPr marL="3429000" indent="-228600" eaLnBrk="0" fontAlgn="base" hangingPunct="0">
              <a:spcBef>
                <a:spcPct val="0"/>
              </a:spcBef>
              <a:spcAft>
                <a:spcPct val="0"/>
              </a:spcAft>
              <a:defRPr sz="2200">
                <a:solidFill>
                  <a:schemeClr val="tx1"/>
                </a:solidFill>
                <a:latin typeface="Arial" charset="0"/>
                <a:ea typeface="ＭＳ Ｐゴシック" charset="0"/>
              </a:defRPr>
            </a:lvl8pPr>
            <a:lvl9pPr marL="3886200" indent="-228600" eaLnBrk="0" fontAlgn="base" hangingPunct="0">
              <a:spcBef>
                <a:spcPct val="0"/>
              </a:spcBef>
              <a:spcAft>
                <a:spcPct val="0"/>
              </a:spcAft>
              <a:defRPr sz="2200">
                <a:solidFill>
                  <a:schemeClr val="tx1"/>
                </a:solidFill>
                <a:latin typeface="Arial" charset="0"/>
                <a:ea typeface="ＭＳ Ｐゴシック" charset="0"/>
              </a:defRPr>
            </a:lvl9pPr>
          </a:lstStyle>
          <a:p>
            <a:pPr algn="ctr" eaLnBrk="1" hangingPunct="1"/>
            <a:r>
              <a:rPr lang="en-US" sz="2400" b="1" dirty="0">
                <a:latin typeface="Century Gothic" pitchFamily="34" charset="0"/>
              </a:rPr>
              <a:t>Gatekeeper Room</a:t>
            </a:r>
          </a:p>
        </p:txBody>
      </p:sp>
      <p:grpSp>
        <p:nvGrpSpPr>
          <p:cNvPr id="8" name="Group 2">
            <a:extLst>
              <a:ext uri="{FF2B5EF4-FFF2-40B4-BE49-F238E27FC236}">
                <a16:creationId xmlns:a16="http://schemas.microsoft.com/office/drawing/2014/main" id="{8E19FA06-9616-546C-8237-D419ED2EF47D}"/>
              </a:ext>
            </a:extLst>
          </p:cNvPr>
          <p:cNvGrpSpPr/>
          <p:nvPr/>
        </p:nvGrpSpPr>
        <p:grpSpPr>
          <a:xfrm>
            <a:off x="1931723" y="1488323"/>
            <a:ext cx="13932685" cy="7544916"/>
            <a:chOff x="598322" y="1728745"/>
            <a:chExt cx="6619875" cy="4158854"/>
          </a:xfrm>
        </p:grpSpPr>
        <p:sp>
          <p:nvSpPr>
            <p:cNvPr id="9" name="TextBox 15">
              <a:extLst>
                <a:ext uri="{FF2B5EF4-FFF2-40B4-BE49-F238E27FC236}">
                  <a16:creationId xmlns:a16="http://schemas.microsoft.com/office/drawing/2014/main" id="{312F75AC-B5A5-CB51-1667-A20D648D987D}"/>
                </a:ext>
              </a:extLst>
            </p:cNvPr>
            <p:cNvSpPr txBox="1">
              <a:spLocks noChangeArrowheads="1"/>
            </p:cNvSpPr>
            <p:nvPr/>
          </p:nvSpPr>
          <p:spPr bwMode="auto">
            <a:xfrm>
              <a:off x="3095064" y="1906003"/>
              <a:ext cx="1616869" cy="25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ea typeface="ＭＳ Ｐゴシック" charset="0"/>
                </a:defRPr>
              </a:lvl1pPr>
              <a:lvl2pPr marL="742950" indent="-285750">
                <a:defRPr sz="2200">
                  <a:solidFill>
                    <a:schemeClr val="tx1"/>
                  </a:solidFill>
                  <a:latin typeface="Arial" charset="0"/>
                  <a:ea typeface="ＭＳ Ｐゴシック" charset="0"/>
                </a:defRPr>
              </a:lvl2pPr>
              <a:lvl3pPr marL="1143000" indent="-228600">
                <a:defRPr sz="2200">
                  <a:solidFill>
                    <a:schemeClr val="tx1"/>
                  </a:solidFill>
                  <a:latin typeface="Arial" charset="0"/>
                  <a:ea typeface="ＭＳ Ｐゴシック" charset="0"/>
                </a:defRPr>
              </a:lvl3pPr>
              <a:lvl4pPr marL="1600200" indent="-228600">
                <a:defRPr sz="2200">
                  <a:solidFill>
                    <a:schemeClr val="tx1"/>
                  </a:solidFill>
                  <a:latin typeface="Arial" charset="0"/>
                  <a:ea typeface="ＭＳ Ｐゴシック" charset="0"/>
                </a:defRPr>
              </a:lvl4pPr>
              <a:lvl5pPr marL="2057400" indent="-228600">
                <a:defRPr sz="2200">
                  <a:solidFill>
                    <a:schemeClr val="tx1"/>
                  </a:solidFill>
                  <a:latin typeface="Arial" charset="0"/>
                  <a:ea typeface="ＭＳ Ｐゴシック" charset="0"/>
                </a:defRPr>
              </a:lvl5pPr>
              <a:lvl6pPr marL="2514600" indent="-228600" eaLnBrk="0" fontAlgn="base" hangingPunct="0">
                <a:spcBef>
                  <a:spcPct val="0"/>
                </a:spcBef>
                <a:spcAft>
                  <a:spcPct val="0"/>
                </a:spcAft>
                <a:defRPr sz="2200">
                  <a:solidFill>
                    <a:schemeClr val="tx1"/>
                  </a:solidFill>
                  <a:latin typeface="Arial" charset="0"/>
                  <a:ea typeface="ＭＳ Ｐゴシック" charset="0"/>
                </a:defRPr>
              </a:lvl6pPr>
              <a:lvl7pPr marL="2971800" indent="-228600" eaLnBrk="0" fontAlgn="base" hangingPunct="0">
                <a:spcBef>
                  <a:spcPct val="0"/>
                </a:spcBef>
                <a:spcAft>
                  <a:spcPct val="0"/>
                </a:spcAft>
                <a:defRPr sz="2200">
                  <a:solidFill>
                    <a:schemeClr val="tx1"/>
                  </a:solidFill>
                  <a:latin typeface="Arial" charset="0"/>
                  <a:ea typeface="ＭＳ Ｐゴシック" charset="0"/>
                </a:defRPr>
              </a:lvl7pPr>
              <a:lvl8pPr marL="3429000" indent="-228600" eaLnBrk="0" fontAlgn="base" hangingPunct="0">
                <a:spcBef>
                  <a:spcPct val="0"/>
                </a:spcBef>
                <a:spcAft>
                  <a:spcPct val="0"/>
                </a:spcAft>
                <a:defRPr sz="2200">
                  <a:solidFill>
                    <a:schemeClr val="tx1"/>
                  </a:solidFill>
                  <a:latin typeface="Arial" charset="0"/>
                  <a:ea typeface="ＭＳ Ｐゴシック" charset="0"/>
                </a:defRPr>
              </a:lvl8pPr>
              <a:lvl9pPr marL="3886200" indent="-228600" eaLnBrk="0" fontAlgn="base" hangingPunct="0">
                <a:spcBef>
                  <a:spcPct val="0"/>
                </a:spcBef>
                <a:spcAft>
                  <a:spcPct val="0"/>
                </a:spcAft>
                <a:defRPr sz="2200">
                  <a:solidFill>
                    <a:schemeClr val="tx1"/>
                  </a:solidFill>
                  <a:latin typeface="Arial" charset="0"/>
                  <a:ea typeface="ＭＳ Ｐゴシック" charset="0"/>
                </a:defRPr>
              </a:lvl9pPr>
            </a:lstStyle>
            <a:p>
              <a:pPr algn="ctr" eaLnBrk="1" hangingPunct="1"/>
              <a:r>
                <a:rPr lang="en-US" sz="2400" b="1" dirty="0">
                  <a:latin typeface="Century Gothic" pitchFamily="34" charset="0"/>
                </a:rPr>
                <a:t>Pre-PCR Room</a:t>
              </a:r>
            </a:p>
          </p:txBody>
        </p:sp>
        <p:grpSp>
          <p:nvGrpSpPr>
            <p:cNvPr id="10" name="Group 1">
              <a:extLst>
                <a:ext uri="{FF2B5EF4-FFF2-40B4-BE49-F238E27FC236}">
                  <a16:creationId xmlns:a16="http://schemas.microsoft.com/office/drawing/2014/main" id="{2C3D186C-6F6E-503F-FE2E-0040D21A1EB4}"/>
                </a:ext>
              </a:extLst>
            </p:cNvPr>
            <p:cNvGrpSpPr/>
            <p:nvPr/>
          </p:nvGrpSpPr>
          <p:grpSpPr>
            <a:xfrm>
              <a:off x="598322" y="1728745"/>
              <a:ext cx="6619875" cy="4158854"/>
              <a:chOff x="598322" y="1728745"/>
              <a:chExt cx="6619875" cy="4158854"/>
            </a:xfrm>
          </p:grpSpPr>
          <p:sp>
            <p:nvSpPr>
              <p:cNvPr id="11" name="Rectangle 10">
                <a:extLst>
                  <a:ext uri="{FF2B5EF4-FFF2-40B4-BE49-F238E27FC236}">
                    <a16:creationId xmlns:a16="http://schemas.microsoft.com/office/drawing/2014/main" id="{2E74CDB4-9AD3-8F3A-82DF-CE58833D778E}"/>
                  </a:ext>
                </a:extLst>
              </p:cNvPr>
              <p:cNvSpPr/>
              <p:nvPr/>
            </p:nvSpPr>
            <p:spPr>
              <a:xfrm>
                <a:off x="598322" y="1728745"/>
                <a:ext cx="2268141" cy="4158854"/>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latin typeface="Century Gothic" pitchFamily="34" charset="0"/>
                </a:endParaRPr>
              </a:p>
            </p:txBody>
          </p:sp>
          <p:pic>
            <p:nvPicPr>
              <p:cNvPr id="12" name="Picture 11">
                <a:extLst>
                  <a:ext uri="{FF2B5EF4-FFF2-40B4-BE49-F238E27FC236}">
                    <a16:creationId xmlns:a16="http://schemas.microsoft.com/office/drawing/2014/main" id="{584C0E0E-5CA7-918B-E9E7-67F939CE58AD}"/>
                  </a:ext>
                </a:extLst>
              </p:cNvPr>
              <p:cNvPicPr>
                <a:picLocks noChangeAspect="1"/>
              </p:cNvPicPr>
              <p:nvPr/>
            </p:nvPicPr>
            <p:blipFill rotWithShape="1">
              <a:blip r:embed="rId4" cstate="print"/>
              <a:srcRect t="10391" r="12977" b="13404"/>
              <a:stretch/>
            </p:blipFill>
            <p:spPr>
              <a:xfrm>
                <a:off x="760006" y="2280398"/>
                <a:ext cx="1971091" cy="1188132"/>
              </a:xfrm>
              <a:prstGeom prst="roundRect">
                <a:avLst/>
              </a:prstGeom>
            </p:spPr>
          </p:pic>
          <p:pic>
            <p:nvPicPr>
              <p:cNvPr id="13" name="Picture 12">
                <a:extLst>
                  <a:ext uri="{FF2B5EF4-FFF2-40B4-BE49-F238E27FC236}">
                    <a16:creationId xmlns:a16="http://schemas.microsoft.com/office/drawing/2014/main" id="{8C76DDFE-EF4C-BBBA-923A-CE84ED41AEE8}"/>
                  </a:ext>
                </a:extLst>
              </p:cNvPr>
              <p:cNvPicPr>
                <a:picLocks noChangeAspect="1"/>
              </p:cNvPicPr>
              <p:nvPr/>
            </p:nvPicPr>
            <p:blipFill>
              <a:blip r:embed="rId5" cstate="print"/>
              <a:stretch>
                <a:fillRect/>
              </a:stretch>
            </p:blipFill>
            <p:spPr>
              <a:xfrm rot="5400000">
                <a:off x="459831" y="3789487"/>
                <a:ext cx="1329812" cy="918101"/>
              </a:xfrm>
              <a:prstGeom prst="roundRect">
                <a:avLst/>
              </a:prstGeom>
            </p:spPr>
          </p:pic>
          <p:pic>
            <p:nvPicPr>
              <p:cNvPr id="14" name="Picture 13">
                <a:extLst>
                  <a:ext uri="{FF2B5EF4-FFF2-40B4-BE49-F238E27FC236}">
                    <a16:creationId xmlns:a16="http://schemas.microsoft.com/office/drawing/2014/main" id="{60769A67-4D8F-0024-BD51-ADDCBC1E69D1}"/>
                  </a:ext>
                </a:extLst>
              </p:cNvPr>
              <p:cNvPicPr>
                <a:picLocks noChangeAspect="1"/>
              </p:cNvPicPr>
              <p:nvPr/>
            </p:nvPicPr>
            <p:blipFill rotWithShape="1">
              <a:blip r:embed="rId6" cstate="print"/>
              <a:srcRect t="7798"/>
              <a:stretch/>
            </p:blipFill>
            <p:spPr>
              <a:xfrm>
                <a:off x="1613351" y="3528935"/>
                <a:ext cx="1186245" cy="820302"/>
              </a:xfrm>
              <a:prstGeom prst="roundRect">
                <a:avLst/>
              </a:prstGeom>
            </p:spPr>
          </p:pic>
          <p:pic>
            <p:nvPicPr>
              <p:cNvPr id="15" name="Picture 14">
                <a:extLst>
                  <a:ext uri="{FF2B5EF4-FFF2-40B4-BE49-F238E27FC236}">
                    <a16:creationId xmlns:a16="http://schemas.microsoft.com/office/drawing/2014/main" id="{A7457723-8C93-96B9-0C0F-5AA7321BC169}"/>
                  </a:ext>
                </a:extLst>
              </p:cNvPr>
              <p:cNvPicPr>
                <a:picLocks noChangeAspect="1"/>
              </p:cNvPicPr>
              <p:nvPr/>
            </p:nvPicPr>
            <p:blipFill rotWithShape="1">
              <a:blip r:embed="rId7" cstate="print"/>
              <a:srcRect l="8769" t="17826"/>
              <a:stretch/>
            </p:blipFill>
            <p:spPr>
              <a:xfrm rot="5400000">
                <a:off x="1652977" y="4623421"/>
                <a:ext cx="1315153" cy="985957"/>
              </a:xfrm>
              <a:prstGeom prst="roundRect">
                <a:avLst/>
              </a:prstGeom>
            </p:spPr>
          </p:pic>
          <p:sp>
            <p:nvSpPr>
              <p:cNvPr id="16" name="Rectangle 15">
                <a:extLst>
                  <a:ext uri="{FF2B5EF4-FFF2-40B4-BE49-F238E27FC236}">
                    <a16:creationId xmlns:a16="http://schemas.microsoft.com/office/drawing/2014/main" id="{67B190CC-DB2A-D46D-B09D-4F9B59E3AED1}"/>
                  </a:ext>
                </a:extLst>
              </p:cNvPr>
              <p:cNvSpPr/>
              <p:nvPr/>
            </p:nvSpPr>
            <p:spPr>
              <a:xfrm>
                <a:off x="2931948" y="1728745"/>
                <a:ext cx="2094310" cy="4158854"/>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latin typeface="Century Gothic" pitchFamily="34" charset="0"/>
                </a:endParaRPr>
              </a:p>
            </p:txBody>
          </p:sp>
          <p:sp>
            <p:nvSpPr>
              <p:cNvPr id="17" name="Rectangle 16">
                <a:extLst>
                  <a:ext uri="{FF2B5EF4-FFF2-40B4-BE49-F238E27FC236}">
                    <a16:creationId xmlns:a16="http://schemas.microsoft.com/office/drawing/2014/main" id="{800B5F30-A285-C0FB-5D94-F2C99011DA4F}"/>
                  </a:ext>
                </a:extLst>
              </p:cNvPr>
              <p:cNvSpPr/>
              <p:nvPr/>
            </p:nvSpPr>
            <p:spPr>
              <a:xfrm>
                <a:off x="5122697" y="1728745"/>
                <a:ext cx="2095500" cy="4158854"/>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a:latin typeface="Century Gothic" pitchFamily="34" charset="0"/>
                </a:endParaRPr>
              </a:p>
            </p:txBody>
          </p:sp>
          <p:sp>
            <p:nvSpPr>
              <p:cNvPr id="18" name="TextBox 21">
                <a:extLst>
                  <a:ext uri="{FF2B5EF4-FFF2-40B4-BE49-F238E27FC236}">
                    <a16:creationId xmlns:a16="http://schemas.microsoft.com/office/drawing/2014/main" id="{C558C7A5-C538-11ED-6D94-C61FE257C6D0}"/>
                  </a:ext>
                </a:extLst>
              </p:cNvPr>
              <p:cNvSpPr txBox="1">
                <a:spLocks noChangeArrowheads="1"/>
              </p:cNvSpPr>
              <p:nvPr/>
            </p:nvSpPr>
            <p:spPr bwMode="auto">
              <a:xfrm>
                <a:off x="5361826" y="1882165"/>
                <a:ext cx="1716881" cy="25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ea typeface="ＭＳ Ｐゴシック" charset="0"/>
                  </a:defRPr>
                </a:lvl1pPr>
                <a:lvl2pPr marL="742950" indent="-285750">
                  <a:defRPr sz="2200">
                    <a:solidFill>
                      <a:schemeClr val="tx1"/>
                    </a:solidFill>
                    <a:latin typeface="Arial" charset="0"/>
                    <a:ea typeface="ＭＳ Ｐゴシック" charset="0"/>
                  </a:defRPr>
                </a:lvl2pPr>
                <a:lvl3pPr marL="1143000" indent="-228600">
                  <a:defRPr sz="2200">
                    <a:solidFill>
                      <a:schemeClr val="tx1"/>
                    </a:solidFill>
                    <a:latin typeface="Arial" charset="0"/>
                    <a:ea typeface="ＭＳ Ｐゴシック" charset="0"/>
                  </a:defRPr>
                </a:lvl3pPr>
                <a:lvl4pPr marL="1600200" indent="-228600">
                  <a:defRPr sz="2200">
                    <a:solidFill>
                      <a:schemeClr val="tx1"/>
                    </a:solidFill>
                    <a:latin typeface="Arial" charset="0"/>
                    <a:ea typeface="ＭＳ Ｐゴシック" charset="0"/>
                  </a:defRPr>
                </a:lvl4pPr>
                <a:lvl5pPr marL="2057400" indent="-228600">
                  <a:defRPr sz="2200">
                    <a:solidFill>
                      <a:schemeClr val="tx1"/>
                    </a:solidFill>
                    <a:latin typeface="Arial" charset="0"/>
                    <a:ea typeface="ＭＳ Ｐゴシック" charset="0"/>
                  </a:defRPr>
                </a:lvl5pPr>
                <a:lvl6pPr marL="2514600" indent="-228600" eaLnBrk="0" fontAlgn="base" hangingPunct="0">
                  <a:spcBef>
                    <a:spcPct val="0"/>
                  </a:spcBef>
                  <a:spcAft>
                    <a:spcPct val="0"/>
                  </a:spcAft>
                  <a:defRPr sz="2200">
                    <a:solidFill>
                      <a:schemeClr val="tx1"/>
                    </a:solidFill>
                    <a:latin typeface="Arial" charset="0"/>
                    <a:ea typeface="ＭＳ Ｐゴシック" charset="0"/>
                  </a:defRPr>
                </a:lvl6pPr>
                <a:lvl7pPr marL="2971800" indent="-228600" eaLnBrk="0" fontAlgn="base" hangingPunct="0">
                  <a:spcBef>
                    <a:spcPct val="0"/>
                  </a:spcBef>
                  <a:spcAft>
                    <a:spcPct val="0"/>
                  </a:spcAft>
                  <a:defRPr sz="2200">
                    <a:solidFill>
                      <a:schemeClr val="tx1"/>
                    </a:solidFill>
                    <a:latin typeface="Arial" charset="0"/>
                    <a:ea typeface="ＭＳ Ｐゴシック" charset="0"/>
                  </a:defRPr>
                </a:lvl7pPr>
                <a:lvl8pPr marL="3429000" indent="-228600" eaLnBrk="0" fontAlgn="base" hangingPunct="0">
                  <a:spcBef>
                    <a:spcPct val="0"/>
                  </a:spcBef>
                  <a:spcAft>
                    <a:spcPct val="0"/>
                  </a:spcAft>
                  <a:defRPr sz="2200">
                    <a:solidFill>
                      <a:schemeClr val="tx1"/>
                    </a:solidFill>
                    <a:latin typeface="Arial" charset="0"/>
                    <a:ea typeface="ＭＳ Ｐゴシック" charset="0"/>
                  </a:defRPr>
                </a:lvl8pPr>
                <a:lvl9pPr marL="3886200" indent="-228600" eaLnBrk="0" fontAlgn="base" hangingPunct="0">
                  <a:spcBef>
                    <a:spcPct val="0"/>
                  </a:spcBef>
                  <a:spcAft>
                    <a:spcPct val="0"/>
                  </a:spcAft>
                  <a:defRPr sz="2200">
                    <a:solidFill>
                      <a:schemeClr val="tx1"/>
                    </a:solidFill>
                    <a:latin typeface="Arial" charset="0"/>
                    <a:ea typeface="ＭＳ Ｐゴシック" charset="0"/>
                  </a:defRPr>
                </a:lvl9pPr>
              </a:lstStyle>
              <a:p>
                <a:pPr algn="ctr" eaLnBrk="1" hangingPunct="1"/>
                <a:r>
                  <a:rPr lang="en-US" sz="2400" b="1" dirty="0">
                    <a:latin typeface="Century Gothic" pitchFamily="34" charset="0"/>
                  </a:rPr>
                  <a:t>Post-PCR Room</a:t>
                </a:r>
              </a:p>
            </p:txBody>
          </p:sp>
          <p:pic>
            <p:nvPicPr>
              <p:cNvPr id="19" name="Picture 18">
                <a:extLst>
                  <a:ext uri="{FF2B5EF4-FFF2-40B4-BE49-F238E27FC236}">
                    <a16:creationId xmlns:a16="http://schemas.microsoft.com/office/drawing/2014/main" id="{26DBEB36-847E-6F38-1EED-52745309CAE9}"/>
                  </a:ext>
                </a:extLst>
              </p:cNvPr>
              <p:cNvPicPr>
                <a:picLocks noChangeAspect="1"/>
              </p:cNvPicPr>
              <p:nvPr/>
            </p:nvPicPr>
            <p:blipFill rotWithShape="1">
              <a:blip r:embed="rId8" cstate="print"/>
              <a:srcRect l="2750" t="23203" r="1176" b="10100"/>
              <a:stretch/>
            </p:blipFill>
            <p:spPr>
              <a:xfrm>
                <a:off x="3082263" y="2334404"/>
                <a:ext cx="1720449" cy="1072364"/>
              </a:xfrm>
              <a:prstGeom prst="roundRect">
                <a:avLst/>
              </a:prstGeom>
            </p:spPr>
          </p:pic>
          <p:pic>
            <p:nvPicPr>
              <p:cNvPr id="20" name="Picture 19">
                <a:extLst>
                  <a:ext uri="{FF2B5EF4-FFF2-40B4-BE49-F238E27FC236}">
                    <a16:creationId xmlns:a16="http://schemas.microsoft.com/office/drawing/2014/main" id="{9EBAC365-7683-D32E-8769-A82653A650EB}"/>
                  </a:ext>
                </a:extLst>
              </p:cNvPr>
              <p:cNvPicPr>
                <a:picLocks noChangeAspect="1"/>
              </p:cNvPicPr>
              <p:nvPr/>
            </p:nvPicPr>
            <p:blipFill>
              <a:blip r:embed="rId9" cstate="print"/>
              <a:stretch>
                <a:fillRect/>
              </a:stretch>
            </p:blipFill>
            <p:spPr>
              <a:xfrm>
                <a:off x="3082263" y="4764674"/>
                <a:ext cx="1782198" cy="1007178"/>
              </a:xfrm>
              <a:prstGeom prst="roundRect">
                <a:avLst/>
              </a:prstGeom>
            </p:spPr>
          </p:pic>
          <p:pic>
            <p:nvPicPr>
              <p:cNvPr id="21" name="Picture 20">
                <a:extLst>
                  <a:ext uri="{FF2B5EF4-FFF2-40B4-BE49-F238E27FC236}">
                    <a16:creationId xmlns:a16="http://schemas.microsoft.com/office/drawing/2014/main" id="{95858768-6385-DA56-B03A-D3FA8A690D88}"/>
                  </a:ext>
                </a:extLst>
              </p:cNvPr>
              <p:cNvPicPr>
                <a:picLocks noChangeAspect="1"/>
              </p:cNvPicPr>
              <p:nvPr/>
            </p:nvPicPr>
            <p:blipFill>
              <a:blip r:embed="rId10" cstate="print"/>
              <a:stretch>
                <a:fillRect/>
              </a:stretch>
            </p:blipFill>
            <p:spPr>
              <a:xfrm>
                <a:off x="3082264" y="3468531"/>
                <a:ext cx="1784008" cy="1190284"/>
              </a:xfrm>
              <a:prstGeom prst="roundRect">
                <a:avLst/>
              </a:prstGeom>
            </p:spPr>
          </p:pic>
          <p:pic>
            <p:nvPicPr>
              <p:cNvPr id="22" name="Picture 21">
                <a:extLst>
                  <a:ext uri="{FF2B5EF4-FFF2-40B4-BE49-F238E27FC236}">
                    <a16:creationId xmlns:a16="http://schemas.microsoft.com/office/drawing/2014/main" id="{94C1809E-404A-E7C8-B511-0DC604149B48}"/>
                  </a:ext>
                </a:extLst>
              </p:cNvPr>
              <p:cNvPicPr>
                <a:picLocks noChangeAspect="1"/>
              </p:cNvPicPr>
              <p:nvPr/>
            </p:nvPicPr>
            <p:blipFill rotWithShape="1">
              <a:blip r:embed="rId11" cstate="print"/>
              <a:srcRect l="9838" t="650" r="7475" b="24801"/>
              <a:stretch/>
            </p:blipFill>
            <p:spPr>
              <a:xfrm>
                <a:off x="707308" y="5028543"/>
                <a:ext cx="1047558" cy="708349"/>
              </a:xfrm>
              <a:prstGeom prst="roundRect">
                <a:avLst/>
              </a:prstGeom>
            </p:spPr>
          </p:pic>
          <p:pic>
            <p:nvPicPr>
              <p:cNvPr id="23" name="Picture 22">
                <a:extLst>
                  <a:ext uri="{FF2B5EF4-FFF2-40B4-BE49-F238E27FC236}">
                    <a16:creationId xmlns:a16="http://schemas.microsoft.com/office/drawing/2014/main" id="{61FB9771-B075-CDC3-D366-6203CC388408}"/>
                  </a:ext>
                </a:extLst>
              </p:cNvPr>
              <p:cNvPicPr>
                <a:picLocks noChangeAspect="1"/>
              </p:cNvPicPr>
              <p:nvPr/>
            </p:nvPicPr>
            <p:blipFill rotWithShape="1">
              <a:blip r:embed="rId12" cstate="print"/>
              <a:srcRect l="6862" r="13750" b="2750"/>
              <a:stretch/>
            </p:blipFill>
            <p:spPr>
              <a:xfrm>
                <a:off x="5350515" y="3522536"/>
                <a:ext cx="1674186" cy="1080120"/>
              </a:xfrm>
              <a:prstGeom prst="roundRect">
                <a:avLst/>
              </a:prstGeom>
            </p:spPr>
          </p:pic>
          <p:pic>
            <p:nvPicPr>
              <p:cNvPr id="24" name="Picture 23">
                <a:extLst>
                  <a:ext uri="{FF2B5EF4-FFF2-40B4-BE49-F238E27FC236}">
                    <a16:creationId xmlns:a16="http://schemas.microsoft.com/office/drawing/2014/main" id="{BE235FFD-944F-398E-2632-569C37B4D3AC}"/>
                  </a:ext>
                </a:extLst>
              </p:cNvPr>
              <p:cNvPicPr>
                <a:picLocks noChangeAspect="1"/>
              </p:cNvPicPr>
              <p:nvPr/>
            </p:nvPicPr>
            <p:blipFill>
              <a:blip r:embed="rId13" cstate="print"/>
              <a:stretch>
                <a:fillRect/>
              </a:stretch>
            </p:blipFill>
            <p:spPr>
              <a:xfrm>
                <a:off x="5350515" y="2280398"/>
                <a:ext cx="1650653" cy="1134126"/>
              </a:xfrm>
              <a:prstGeom prst="roundRect">
                <a:avLst/>
              </a:prstGeom>
            </p:spPr>
          </p:pic>
          <p:pic>
            <p:nvPicPr>
              <p:cNvPr id="25" name="Picture 24">
                <a:extLst>
                  <a:ext uri="{FF2B5EF4-FFF2-40B4-BE49-F238E27FC236}">
                    <a16:creationId xmlns:a16="http://schemas.microsoft.com/office/drawing/2014/main" id="{79835BC4-F055-27FE-1D9E-DAE8E97AF7C6}"/>
                  </a:ext>
                </a:extLst>
              </p:cNvPr>
              <p:cNvPicPr>
                <a:picLocks noChangeAspect="1"/>
              </p:cNvPicPr>
              <p:nvPr/>
            </p:nvPicPr>
            <p:blipFill>
              <a:blip r:embed="rId14" cstate="print"/>
              <a:stretch>
                <a:fillRect/>
              </a:stretch>
            </p:blipFill>
            <p:spPr>
              <a:xfrm>
                <a:off x="5350515" y="4656662"/>
                <a:ext cx="1728192" cy="1154093"/>
              </a:xfrm>
              <a:prstGeom prst="roundRect">
                <a:avLst/>
              </a:prstGeom>
            </p:spPr>
          </p:pic>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FECE85C-B661-5EBD-05A8-E8A25040AC29}"/>
              </a:ext>
            </a:extLst>
          </p:cNvPr>
          <p:cNvGrpSpPr/>
          <p:nvPr/>
        </p:nvGrpSpPr>
        <p:grpSpPr>
          <a:xfrm>
            <a:off x="-860478" y="419100"/>
            <a:ext cx="19844976" cy="10104609"/>
            <a:chOff x="-860478" y="419100"/>
            <a:chExt cx="19844976" cy="10104609"/>
          </a:xfrm>
        </p:grpSpPr>
        <p:grpSp>
          <p:nvGrpSpPr>
            <p:cNvPr id="2" name="Group 2"/>
            <p:cNvGrpSpPr/>
            <p:nvPr/>
          </p:nvGrpSpPr>
          <p:grpSpPr>
            <a:xfrm>
              <a:off x="-860478" y="9166528"/>
              <a:ext cx="19844976" cy="1357181"/>
              <a:chOff x="0" y="-57150"/>
              <a:chExt cx="5226660" cy="357447"/>
            </a:xfrm>
          </p:grpSpPr>
          <p:sp>
            <p:nvSpPr>
              <p:cNvPr id="3" name="Freeform 3"/>
              <p:cNvSpPr/>
              <p:nvPr/>
            </p:nvSpPr>
            <p:spPr>
              <a:xfrm>
                <a:off x="226628" y="0"/>
                <a:ext cx="4816592"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16904209" y="595306"/>
              <a:ext cx="710183" cy="662893"/>
            </a:xfrm>
            <a:custGeom>
              <a:avLst/>
              <a:gdLst/>
              <a:ahLst/>
              <a:cxnLst/>
              <a:rect l="l" t="t" r="r" b="b"/>
              <a:pathLst>
                <a:path w="710183" h="662893">
                  <a:moveTo>
                    <a:pt x="0" y="0"/>
                  </a:moveTo>
                  <a:lnTo>
                    <a:pt x="710182" y="0"/>
                  </a:lnTo>
                  <a:lnTo>
                    <a:pt x="710182" y="662893"/>
                  </a:lnTo>
                  <a:lnTo>
                    <a:pt x="0" y="6628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4175240" y="419100"/>
              <a:ext cx="9773539" cy="1436291"/>
            </a:xfrm>
            <a:prstGeom prst="rect">
              <a:avLst/>
            </a:prstGeom>
          </p:spPr>
          <p:txBody>
            <a:bodyPr wrap="square" lIns="0" tIns="0" rIns="0" bIns="0" rtlCol="0" anchor="t">
              <a:spAutoFit/>
            </a:bodyPr>
            <a:lstStyle/>
            <a:p>
              <a:pPr marL="0" lvl="0" indent="0" algn="ctr">
                <a:lnSpc>
                  <a:spcPts val="5597"/>
                </a:lnSpc>
              </a:pPr>
              <a:r>
                <a:rPr lang="en-US" sz="5089" b="1" dirty="0">
                  <a:solidFill>
                    <a:srgbClr val="140E0E"/>
                  </a:solidFill>
                  <a:latin typeface="Inter Bold"/>
                  <a:ea typeface="Inter Bold"/>
                  <a:cs typeface="Inter Bold"/>
                  <a:sym typeface="Inter Bold"/>
                </a:rPr>
                <a:t>CMDV: </a:t>
              </a:r>
              <a:r>
                <a:rPr lang="en-US" sz="5089" dirty="0">
                  <a:solidFill>
                    <a:srgbClr val="140E0E"/>
                  </a:solidFill>
                  <a:latin typeface="Inter Bold"/>
                  <a:ea typeface="Inter Bold"/>
                  <a:cs typeface="Inter Bold"/>
                  <a:sym typeface="Inter Bold"/>
                </a:rPr>
                <a:t>HIGH THROUGHPUT GENOTYPING PLATFORM  </a:t>
              </a:r>
            </a:p>
          </p:txBody>
        </p:sp>
        <p:pic>
          <p:nvPicPr>
            <p:cNvPr id="7" name="Picture 19" descr="iScan">
              <a:extLst>
                <a:ext uri="{FF2B5EF4-FFF2-40B4-BE49-F238E27FC236}">
                  <a16:creationId xmlns:a16="http://schemas.microsoft.com/office/drawing/2014/main" id="{CE6F8697-5197-D39B-AC63-E567417CF3AF}"/>
                </a:ext>
              </a:extLst>
            </p:cNvPr>
            <p:cNvPicPr>
              <a:picLocks noChangeAspect="1" noChangeArrowheads="1"/>
            </p:cNvPicPr>
            <p:nvPr/>
          </p:nvPicPr>
          <p:blipFill>
            <a:blip r:embed="rId4" cstate="print">
              <a:lum contrast="-20000"/>
            </a:blip>
            <a:stretch>
              <a:fillRect/>
            </a:stretch>
          </p:blipFill>
          <p:spPr bwMode="auto">
            <a:xfrm>
              <a:off x="12115662" y="2299150"/>
              <a:ext cx="5248343" cy="39298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6" descr="DSC05576.JPG">
              <a:extLst>
                <a:ext uri="{FF2B5EF4-FFF2-40B4-BE49-F238E27FC236}">
                  <a16:creationId xmlns:a16="http://schemas.microsoft.com/office/drawing/2014/main" id="{AD3C6499-7484-42BC-FAEB-2BF4018FEA78}"/>
                </a:ext>
              </a:extLst>
            </p:cNvPr>
            <p:cNvPicPr>
              <a:picLocks noChangeAspect="1"/>
            </p:cNvPicPr>
            <p:nvPr/>
          </p:nvPicPr>
          <p:blipFill>
            <a:blip r:embed="rId5" cstate="print">
              <a:lum contrast="-20000"/>
            </a:blip>
            <a:stretch>
              <a:fillRect/>
            </a:stretch>
          </p:blipFill>
          <p:spPr bwMode="auto">
            <a:xfrm>
              <a:off x="6096000" y="4613824"/>
              <a:ext cx="5648899" cy="42366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9" name="Group 17">
              <a:extLst>
                <a:ext uri="{FF2B5EF4-FFF2-40B4-BE49-F238E27FC236}">
                  <a16:creationId xmlns:a16="http://schemas.microsoft.com/office/drawing/2014/main" id="{030C6553-E1CB-E4B8-2B8F-449A2BF7A36F}"/>
                </a:ext>
              </a:extLst>
            </p:cNvPr>
            <p:cNvGrpSpPr>
              <a:grpSpLocks/>
            </p:cNvGrpSpPr>
            <p:nvPr/>
          </p:nvGrpSpPr>
          <p:grpSpPr bwMode="auto">
            <a:xfrm>
              <a:off x="1120172" y="2115404"/>
              <a:ext cx="3928029" cy="4236674"/>
              <a:chOff x="3343868" y="1556792"/>
              <a:chExt cx="2956324" cy="2181200"/>
            </a:xfrm>
          </p:grpSpPr>
          <p:pic>
            <p:nvPicPr>
              <p:cNvPr id="10" name="Picture 13" descr="screen shot iplex_2">
                <a:extLst>
                  <a:ext uri="{FF2B5EF4-FFF2-40B4-BE49-F238E27FC236}">
                    <a16:creationId xmlns:a16="http://schemas.microsoft.com/office/drawing/2014/main" id="{E87CCA33-DADE-18D4-0818-B720ABE0F5DB}"/>
                  </a:ext>
                </a:extLst>
              </p:cNvPr>
              <p:cNvPicPr>
                <a:picLocks noChangeAspect="1" noChangeArrowheads="1"/>
              </p:cNvPicPr>
              <p:nvPr/>
            </p:nvPicPr>
            <p:blipFill>
              <a:blip r:embed="rId6" cstate="print">
                <a:lum contrast="-20000"/>
              </a:blip>
              <a:srcRect/>
              <a:stretch>
                <a:fillRect/>
              </a:stretch>
            </p:blipFill>
            <p:spPr bwMode="auto">
              <a:xfrm>
                <a:off x="4860136" y="1556792"/>
                <a:ext cx="1394013" cy="1320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4">
                <a:extLst>
                  <a:ext uri="{FF2B5EF4-FFF2-40B4-BE49-F238E27FC236}">
                    <a16:creationId xmlns:a16="http://schemas.microsoft.com/office/drawing/2014/main" id="{9C886ACE-93AD-225C-4195-1D5DED2F55D6}"/>
                  </a:ext>
                </a:extLst>
              </p:cNvPr>
              <p:cNvPicPr>
                <a:picLocks noChangeAspect="1" noChangeArrowheads="1"/>
              </p:cNvPicPr>
              <p:nvPr/>
            </p:nvPicPr>
            <p:blipFill>
              <a:blip r:embed="rId7" cstate="print">
                <a:lum contrast="-20000"/>
              </a:blip>
              <a:srcRect l="40840" t="9854" b="42766"/>
              <a:stretch>
                <a:fillRect/>
              </a:stretch>
            </p:blipFill>
            <p:spPr bwMode="auto">
              <a:xfrm>
                <a:off x="4834732" y="2950601"/>
                <a:ext cx="1465460" cy="7873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9" descr="DSC05578.JPG">
                <a:extLst>
                  <a:ext uri="{FF2B5EF4-FFF2-40B4-BE49-F238E27FC236}">
                    <a16:creationId xmlns:a16="http://schemas.microsoft.com/office/drawing/2014/main" id="{234B3F94-0828-6DA1-F23D-85A16AB96B4B}"/>
                  </a:ext>
                </a:extLst>
              </p:cNvPr>
              <p:cNvPicPr>
                <a:picLocks noChangeAspect="1"/>
              </p:cNvPicPr>
              <p:nvPr/>
            </p:nvPicPr>
            <p:blipFill>
              <a:blip r:embed="rId8" cstate="print">
                <a:lum contrast="-20000"/>
              </a:blip>
              <a:stretch>
                <a:fillRect/>
              </a:stretch>
            </p:blipFill>
            <p:spPr bwMode="auto">
              <a:xfrm>
                <a:off x="3343868" y="1556792"/>
                <a:ext cx="1490865" cy="21178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3" name="Text Box 7">
              <a:extLst>
                <a:ext uri="{FF2B5EF4-FFF2-40B4-BE49-F238E27FC236}">
                  <a16:creationId xmlns:a16="http://schemas.microsoft.com/office/drawing/2014/main" id="{29B849D3-346A-FDAB-B813-265B3C518E9B}"/>
                </a:ext>
              </a:extLst>
            </p:cNvPr>
            <p:cNvSpPr txBox="1">
              <a:spLocks noChangeArrowheads="1"/>
            </p:cNvSpPr>
            <p:nvPr/>
          </p:nvSpPr>
          <p:spPr bwMode="auto">
            <a:xfrm>
              <a:off x="5855668" y="9038171"/>
              <a:ext cx="6576663" cy="400110"/>
            </a:xfrm>
            <a:prstGeom prst="rect">
              <a:avLst/>
            </a:prstGeom>
            <a:noFill/>
            <a:ln w="9525">
              <a:noFill/>
              <a:miter lim="800000"/>
              <a:headEnd/>
              <a:tailEnd/>
            </a:ln>
          </p:spPr>
          <p:txBody>
            <a:bodyPr wrap="square">
              <a:spAutoFit/>
            </a:bodyPr>
            <a:lstStyle/>
            <a:p>
              <a:pPr algn="ctr">
                <a:spcBef>
                  <a:spcPct val="50000"/>
                </a:spcBef>
              </a:pPr>
              <a:r>
                <a:rPr lang="en-US" sz="2000" b="1" dirty="0">
                  <a:latin typeface="Gill Sans" pitchFamily="-84" charset="0"/>
                </a:rPr>
                <a:t>ABI 3730xl: </a:t>
              </a:r>
              <a:r>
                <a:rPr lang="en-US" sz="2000" b="1" i="1" dirty="0">
                  <a:latin typeface="Gill Sans" pitchFamily="-84" charset="0"/>
                </a:rPr>
                <a:t>Simple Sequence Repeat </a:t>
              </a:r>
              <a:r>
                <a:rPr lang="en-US" sz="2000" b="1" dirty="0">
                  <a:latin typeface="Gill Sans" pitchFamily="-84" charset="0"/>
                </a:rPr>
                <a:t>(</a:t>
              </a:r>
              <a:r>
                <a:rPr lang="en-US" sz="2000" b="1" i="1" dirty="0">
                  <a:latin typeface="Gill Sans" pitchFamily="-84" charset="0"/>
                </a:rPr>
                <a:t>SSR</a:t>
              </a:r>
              <a:r>
                <a:rPr lang="en-US" sz="2000" b="1" dirty="0">
                  <a:latin typeface="Gill Sans" pitchFamily="-84" charset="0"/>
                </a:rPr>
                <a:t>)</a:t>
              </a:r>
              <a:endParaRPr lang="en-US" sz="2000" b="1" dirty="0">
                <a:solidFill>
                  <a:srgbClr val="CC3399"/>
                </a:solidFill>
                <a:latin typeface="Gill Sans" pitchFamily="-84" charset="0"/>
              </a:endParaRPr>
            </a:p>
          </p:txBody>
        </p:sp>
        <p:sp>
          <p:nvSpPr>
            <p:cNvPr id="14" name="Text Box 12">
              <a:extLst>
                <a:ext uri="{FF2B5EF4-FFF2-40B4-BE49-F238E27FC236}">
                  <a16:creationId xmlns:a16="http://schemas.microsoft.com/office/drawing/2014/main" id="{235F1547-E33D-A0FE-928F-C7DC2CC295F8}"/>
                </a:ext>
              </a:extLst>
            </p:cNvPr>
            <p:cNvSpPr txBox="1">
              <a:spLocks noChangeArrowheads="1"/>
            </p:cNvSpPr>
            <p:nvPr/>
          </p:nvSpPr>
          <p:spPr bwMode="auto">
            <a:xfrm>
              <a:off x="-152400" y="6706504"/>
              <a:ext cx="5200601" cy="400110"/>
            </a:xfrm>
            <a:prstGeom prst="rect">
              <a:avLst/>
            </a:prstGeom>
            <a:noFill/>
            <a:ln w="9525">
              <a:noFill/>
              <a:miter lim="800000"/>
              <a:headEnd/>
              <a:tailEnd/>
            </a:ln>
          </p:spPr>
          <p:txBody>
            <a:bodyPr wrap="square">
              <a:spAutoFit/>
            </a:bodyPr>
            <a:lstStyle/>
            <a:p>
              <a:pPr algn="ctr">
                <a:spcBef>
                  <a:spcPct val="50000"/>
                </a:spcBef>
              </a:pPr>
              <a:r>
                <a:rPr lang="en-US" sz="2000" b="1" dirty="0" err="1">
                  <a:latin typeface="Century Gothic" pitchFamily="34" charset="0"/>
                </a:rPr>
                <a:t>Agena</a:t>
              </a:r>
              <a:r>
                <a:rPr lang="en-US" sz="2000" b="1" baseline="20000" dirty="0" err="1">
                  <a:latin typeface="Century Gothic" pitchFamily="34" charset="0"/>
                </a:rPr>
                <a:t>TM</a:t>
              </a:r>
              <a:r>
                <a:rPr lang="en-US" sz="2000" b="1" dirty="0">
                  <a:latin typeface="Century Gothic" pitchFamily="34" charset="0"/>
                </a:rPr>
                <a:t> </a:t>
              </a:r>
              <a:r>
                <a:rPr lang="en-US" sz="2000" b="1" dirty="0" err="1">
                  <a:latin typeface="Century Gothic" pitchFamily="34" charset="0"/>
                </a:rPr>
                <a:t>MassArray</a:t>
              </a:r>
              <a:endParaRPr lang="en-US" sz="2000" b="1" i="1" dirty="0">
                <a:solidFill>
                  <a:srgbClr val="CC3399"/>
                </a:solidFill>
                <a:latin typeface="Gill Sans" pitchFamily="-84" charset="0"/>
              </a:endParaRPr>
            </a:p>
          </p:txBody>
        </p:sp>
        <p:sp>
          <p:nvSpPr>
            <p:cNvPr id="15" name="Text Box 21">
              <a:extLst>
                <a:ext uri="{FF2B5EF4-FFF2-40B4-BE49-F238E27FC236}">
                  <a16:creationId xmlns:a16="http://schemas.microsoft.com/office/drawing/2014/main" id="{6B95EC68-7109-1E84-E46F-FB0221D1848E}"/>
                </a:ext>
              </a:extLst>
            </p:cNvPr>
            <p:cNvSpPr txBox="1">
              <a:spLocks noChangeArrowheads="1"/>
            </p:cNvSpPr>
            <p:nvPr/>
          </p:nvSpPr>
          <p:spPr bwMode="auto">
            <a:xfrm>
              <a:off x="13106400" y="6490518"/>
              <a:ext cx="4043841" cy="400110"/>
            </a:xfrm>
            <a:prstGeom prst="rect">
              <a:avLst/>
            </a:prstGeom>
            <a:noFill/>
            <a:ln w="9525">
              <a:noFill/>
              <a:miter lim="800000"/>
              <a:headEnd/>
              <a:tailEnd/>
            </a:ln>
          </p:spPr>
          <p:txBody>
            <a:bodyPr wrap="square">
              <a:spAutoFit/>
            </a:bodyPr>
            <a:lstStyle/>
            <a:p>
              <a:pPr>
                <a:spcBef>
                  <a:spcPct val="50000"/>
                </a:spcBef>
              </a:pPr>
              <a:r>
                <a:rPr lang="en-US" sz="2000" b="1" dirty="0">
                  <a:latin typeface="Gill Sans" pitchFamily="-84" charset="0"/>
                </a:rPr>
                <a:t>Illumina </a:t>
              </a:r>
              <a:r>
                <a:rPr lang="en-US" sz="2000" b="1" dirty="0" err="1">
                  <a:latin typeface="Gill Sans" pitchFamily="-84" charset="0"/>
                </a:rPr>
                <a:t>iScan</a:t>
              </a:r>
              <a:r>
                <a:rPr lang="en-US" sz="2000" b="1" dirty="0">
                  <a:latin typeface="Gill Sans" pitchFamily="-84" charset="0"/>
                </a:rPr>
                <a:t>:  </a:t>
              </a:r>
              <a:r>
                <a:rPr lang="en-US" sz="2000" b="1" dirty="0">
                  <a:solidFill>
                    <a:srgbClr val="000000"/>
                  </a:solidFill>
                  <a:latin typeface="Gill Sans" pitchFamily="-84" charset="0"/>
                </a:rPr>
                <a:t>SNP detection</a:t>
              </a:r>
              <a:endParaRPr lang="en-US" sz="2000" b="1" dirty="0">
                <a:solidFill>
                  <a:srgbClr val="CC3399"/>
                </a:solidFill>
                <a:latin typeface="Gill Sans" pitchFamily="-84" charset="0"/>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40C1C9E-0207-D6D3-182A-8EEE1B972FFB}"/>
              </a:ext>
            </a:extLst>
          </p:cNvPr>
          <p:cNvGrpSpPr/>
          <p:nvPr/>
        </p:nvGrpSpPr>
        <p:grpSpPr>
          <a:xfrm>
            <a:off x="0" y="595306"/>
            <a:ext cx="18288000" cy="9928403"/>
            <a:chOff x="0" y="595306"/>
            <a:chExt cx="18288000" cy="9928403"/>
          </a:xfrm>
        </p:grpSpPr>
        <p:grpSp>
          <p:nvGrpSpPr>
            <p:cNvPr id="2" name="Group 2"/>
            <p:cNvGrpSpPr/>
            <p:nvPr/>
          </p:nvGrpSpPr>
          <p:grpSpPr>
            <a:xfrm>
              <a:off x="0" y="9383519"/>
              <a:ext cx="18288000" cy="1140190"/>
              <a:chOff x="0" y="0"/>
              <a:chExt cx="5226660" cy="300297"/>
            </a:xfrm>
          </p:grpSpPr>
          <p:sp>
            <p:nvSpPr>
              <p:cNvPr id="3" name="Freeform 3"/>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16904209" y="595306"/>
              <a:ext cx="710183" cy="662893"/>
            </a:xfrm>
            <a:custGeom>
              <a:avLst/>
              <a:gdLst/>
              <a:ahLst/>
              <a:cxnLst/>
              <a:rect l="l" t="t" r="r" b="b"/>
              <a:pathLst>
                <a:path w="710183" h="662893">
                  <a:moveTo>
                    <a:pt x="0" y="0"/>
                  </a:moveTo>
                  <a:lnTo>
                    <a:pt x="710182" y="0"/>
                  </a:lnTo>
                  <a:lnTo>
                    <a:pt x="710182" y="662893"/>
                  </a:lnTo>
                  <a:lnTo>
                    <a:pt x="0" y="6628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4704460" y="599162"/>
              <a:ext cx="10154539" cy="1436291"/>
            </a:xfrm>
            <a:prstGeom prst="rect">
              <a:avLst/>
            </a:prstGeom>
          </p:spPr>
          <p:txBody>
            <a:bodyPr wrap="square" lIns="0" tIns="0" rIns="0" bIns="0" rtlCol="0" anchor="t">
              <a:spAutoFit/>
            </a:bodyPr>
            <a:lstStyle/>
            <a:p>
              <a:pPr marL="0" lvl="0" indent="0" algn="ctr">
                <a:lnSpc>
                  <a:spcPts val="5597"/>
                </a:lnSpc>
              </a:pPr>
              <a:r>
                <a:rPr lang="en-US" sz="5089" b="1" dirty="0">
                  <a:solidFill>
                    <a:srgbClr val="140E0E"/>
                  </a:solidFill>
                  <a:latin typeface="Inter Bold"/>
                  <a:ea typeface="Inter Bold"/>
                  <a:cs typeface="Inter Bold"/>
                  <a:sym typeface="Inter Bold"/>
                </a:rPr>
                <a:t>CMDV-ROBOTIC EQUIPMENT</a:t>
              </a:r>
            </a:p>
            <a:p>
              <a:pPr marL="0" lvl="0" indent="0" algn="ctr">
                <a:lnSpc>
                  <a:spcPts val="5597"/>
                </a:lnSpc>
              </a:pPr>
              <a:endParaRPr lang="en-US" sz="5089" b="1" dirty="0">
                <a:solidFill>
                  <a:srgbClr val="140E0E"/>
                </a:solidFill>
                <a:latin typeface="Inter Bold"/>
                <a:ea typeface="Inter Bold"/>
                <a:cs typeface="Inter Bold"/>
                <a:sym typeface="Inter Bold"/>
              </a:endParaRPr>
            </a:p>
          </p:txBody>
        </p:sp>
        <p:pic>
          <p:nvPicPr>
            <p:cNvPr id="7" name="Picture 6" descr="Mesin pengendali cecair automatik Beckman Coulter - 3.JPG">
              <a:extLst>
                <a:ext uri="{FF2B5EF4-FFF2-40B4-BE49-F238E27FC236}">
                  <a16:creationId xmlns:a16="http://schemas.microsoft.com/office/drawing/2014/main" id="{B949296D-F40A-FADA-C601-3C789D0B1516}"/>
                </a:ext>
              </a:extLst>
            </p:cNvPr>
            <p:cNvPicPr>
              <a:picLocks noChangeAspect="1"/>
            </p:cNvPicPr>
            <p:nvPr/>
          </p:nvPicPr>
          <p:blipFill>
            <a:blip r:embed="rId4" cstate="print"/>
            <a:stretch>
              <a:fillRect/>
            </a:stretch>
          </p:blipFill>
          <p:spPr>
            <a:xfrm>
              <a:off x="2362200" y="2398022"/>
              <a:ext cx="5329079" cy="5329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Mesin pengendali DNA automatik Perkin Elmer Janus.JPG">
              <a:extLst>
                <a:ext uri="{FF2B5EF4-FFF2-40B4-BE49-F238E27FC236}">
                  <a16:creationId xmlns:a16="http://schemas.microsoft.com/office/drawing/2014/main" id="{2D4AB196-AE57-5678-25E1-B919E34E5AC2}"/>
                </a:ext>
              </a:extLst>
            </p:cNvPr>
            <p:cNvPicPr>
              <a:picLocks noChangeAspect="1"/>
            </p:cNvPicPr>
            <p:nvPr/>
          </p:nvPicPr>
          <p:blipFill>
            <a:blip r:embed="rId5" cstate="print"/>
            <a:stretch>
              <a:fillRect/>
            </a:stretch>
          </p:blipFill>
          <p:spPr>
            <a:xfrm>
              <a:off x="9099383" y="2252444"/>
              <a:ext cx="5562600" cy="5320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5">
              <a:extLst>
                <a:ext uri="{FF2B5EF4-FFF2-40B4-BE49-F238E27FC236}">
                  <a16:creationId xmlns:a16="http://schemas.microsoft.com/office/drawing/2014/main" id="{807E89C9-3982-4D63-91C8-75308DA3C8B7}"/>
                </a:ext>
              </a:extLst>
            </p:cNvPr>
            <p:cNvSpPr txBox="1">
              <a:spLocks noChangeArrowheads="1"/>
            </p:cNvSpPr>
            <p:nvPr/>
          </p:nvSpPr>
          <p:spPr bwMode="auto">
            <a:xfrm>
              <a:off x="10287000" y="8133340"/>
              <a:ext cx="4153491" cy="707886"/>
            </a:xfrm>
            <a:prstGeom prst="rect">
              <a:avLst/>
            </a:prstGeom>
            <a:noFill/>
            <a:ln w="9525">
              <a:noFill/>
              <a:miter lim="800000"/>
              <a:headEnd/>
              <a:tailEnd/>
            </a:ln>
          </p:spPr>
          <p:txBody>
            <a:bodyPr wrap="square">
              <a:spAutoFit/>
            </a:bodyPr>
            <a:lstStyle/>
            <a:p>
              <a:pPr eaLnBrk="1" hangingPunct="1"/>
              <a:r>
                <a:rPr lang="en-US" sz="2000" b="1" i="1" dirty="0">
                  <a:latin typeface="Century Gothic" pitchFamily="34" charset="0"/>
                </a:rPr>
                <a:t>Perkin Elmer Janus: Automated DNA handler machine</a:t>
              </a:r>
            </a:p>
          </p:txBody>
        </p:sp>
        <p:sp>
          <p:nvSpPr>
            <p:cNvPr id="10" name="TextBox 6">
              <a:extLst>
                <a:ext uri="{FF2B5EF4-FFF2-40B4-BE49-F238E27FC236}">
                  <a16:creationId xmlns:a16="http://schemas.microsoft.com/office/drawing/2014/main" id="{6D319D4B-0B77-F639-FFC8-C9E43C0B9D09}"/>
                </a:ext>
              </a:extLst>
            </p:cNvPr>
            <p:cNvSpPr txBox="1">
              <a:spLocks noChangeArrowheads="1"/>
            </p:cNvSpPr>
            <p:nvPr/>
          </p:nvSpPr>
          <p:spPr bwMode="auto">
            <a:xfrm>
              <a:off x="3429000" y="8089668"/>
              <a:ext cx="4413084" cy="1015663"/>
            </a:xfrm>
            <a:prstGeom prst="rect">
              <a:avLst/>
            </a:prstGeom>
            <a:noFill/>
            <a:ln w="9525">
              <a:noFill/>
              <a:miter lim="800000"/>
              <a:headEnd/>
              <a:tailEnd/>
            </a:ln>
          </p:spPr>
          <p:txBody>
            <a:bodyPr wrap="square">
              <a:spAutoFit/>
            </a:bodyPr>
            <a:lstStyle/>
            <a:p>
              <a:pPr eaLnBrk="1" hangingPunct="1"/>
              <a:r>
                <a:rPr lang="en-US" sz="2000" b="1" i="1" dirty="0">
                  <a:latin typeface="Century Gothic" pitchFamily="34" charset="0"/>
                </a:rPr>
                <a:t>Beckman Coulter:</a:t>
              </a:r>
            </a:p>
            <a:p>
              <a:pPr eaLnBrk="1" hangingPunct="1"/>
              <a:r>
                <a:rPr lang="en-US" sz="2000" b="1" i="1" dirty="0">
                  <a:latin typeface="Century Gothic" pitchFamily="34" charset="0"/>
                </a:rPr>
                <a:t>Automated liquid handler machine</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85D5351-B606-195E-44AE-D3EFD6953DB6}"/>
              </a:ext>
            </a:extLst>
          </p:cNvPr>
          <p:cNvGrpSpPr/>
          <p:nvPr/>
        </p:nvGrpSpPr>
        <p:grpSpPr>
          <a:xfrm>
            <a:off x="0" y="595306"/>
            <a:ext cx="18288000" cy="9928403"/>
            <a:chOff x="0" y="595306"/>
            <a:chExt cx="18288000" cy="9928403"/>
          </a:xfrm>
        </p:grpSpPr>
        <p:grpSp>
          <p:nvGrpSpPr>
            <p:cNvPr id="2" name="Group 2"/>
            <p:cNvGrpSpPr/>
            <p:nvPr/>
          </p:nvGrpSpPr>
          <p:grpSpPr>
            <a:xfrm>
              <a:off x="0" y="9383519"/>
              <a:ext cx="18288000" cy="1140190"/>
              <a:chOff x="0" y="0"/>
              <a:chExt cx="5226660" cy="300297"/>
            </a:xfrm>
          </p:grpSpPr>
          <p:sp>
            <p:nvSpPr>
              <p:cNvPr id="3" name="Freeform 3"/>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16904209" y="595306"/>
              <a:ext cx="710183" cy="662893"/>
            </a:xfrm>
            <a:custGeom>
              <a:avLst/>
              <a:gdLst/>
              <a:ahLst/>
              <a:cxnLst/>
              <a:rect l="l" t="t" r="r" b="b"/>
              <a:pathLst>
                <a:path w="710183" h="662893">
                  <a:moveTo>
                    <a:pt x="0" y="0"/>
                  </a:moveTo>
                  <a:lnTo>
                    <a:pt x="710182" y="0"/>
                  </a:lnTo>
                  <a:lnTo>
                    <a:pt x="710182" y="662893"/>
                  </a:lnTo>
                  <a:lnTo>
                    <a:pt x="0" y="6628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737410" y="595306"/>
              <a:ext cx="12649200" cy="1436291"/>
            </a:xfrm>
            <a:prstGeom prst="rect">
              <a:avLst/>
            </a:prstGeom>
          </p:spPr>
          <p:txBody>
            <a:bodyPr wrap="square" lIns="0" tIns="0" rIns="0" bIns="0" rtlCol="0" anchor="t">
              <a:spAutoFit/>
            </a:bodyPr>
            <a:lstStyle/>
            <a:p>
              <a:pPr marL="0" lvl="0" indent="0" algn="ctr">
                <a:lnSpc>
                  <a:spcPts val="5597"/>
                </a:lnSpc>
              </a:pPr>
              <a:r>
                <a:rPr lang="en-US" sz="5089" b="1" dirty="0">
                  <a:solidFill>
                    <a:srgbClr val="140E0E"/>
                  </a:solidFill>
                  <a:latin typeface="Inter Bold"/>
                  <a:ea typeface="Inter Bold"/>
                  <a:cs typeface="Inter Bold"/>
                  <a:sym typeface="Inter Bold"/>
                </a:rPr>
                <a:t>CMDV-BIOINFORMATICS FACILITIES</a:t>
              </a:r>
            </a:p>
            <a:p>
              <a:pPr marL="0" lvl="0" indent="0" algn="ctr">
                <a:lnSpc>
                  <a:spcPts val="5597"/>
                </a:lnSpc>
              </a:pPr>
              <a:r>
                <a:rPr lang="en-US" sz="5089" b="1" dirty="0">
                  <a:solidFill>
                    <a:srgbClr val="140E0E"/>
                  </a:solidFill>
                  <a:latin typeface="Inter Bold"/>
                  <a:ea typeface="Inter Bold"/>
                  <a:cs typeface="Inter Bold"/>
                  <a:sym typeface="Inter Bold"/>
                </a:rPr>
                <a:t>  </a:t>
              </a:r>
            </a:p>
          </p:txBody>
        </p:sp>
        <p:pic>
          <p:nvPicPr>
            <p:cNvPr id="9" name="Picture 8" descr="SAM_0882.JPG">
              <a:extLst>
                <a:ext uri="{FF2B5EF4-FFF2-40B4-BE49-F238E27FC236}">
                  <a16:creationId xmlns:a16="http://schemas.microsoft.com/office/drawing/2014/main" id="{1740AA4F-9DFF-3A43-DD0E-4C2674AF2D0D}"/>
                </a:ext>
              </a:extLst>
            </p:cNvPr>
            <p:cNvPicPr>
              <a:picLocks noChangeAspect="1"/>
            </p:cNvPicPr>
            <p:nvPr/>
          </p:nvPicPr>
          <p:blipFill>
            <a:blip r:embed="rId4" cstate="print"/>
            <a:stretch>
              <a:fillRect/>
            </a:stretch>
          </p:blipFill>
          <p:spPr>
            <a:xfrm>
              <a:off x="10393290" y="1714500"/>
              <a:ext cx="4908933" cy="6128762"/>
            </a:xfrm>
            <a:prstGeom prst="rect">
              <a:avLst/>
            </a:prstGeom>
            <a:ln>
              <a:noFill/>
            </a:ln>
            <a:effectLst>
              <a:outerShdw blurRad="292100" dist="139700" dir="2700000" algn="tl" rotWithShape="0">
                <a:srgbClr val="333333">
                  <a:alpha val="65000"/>
                </a:srgbClr>
              </a:outerShdw>
            </a:effectLst>
          </p:spPr>
        </p:pic>
        <p:sp>
          <p:nvSpPr>
            <p:cNvPr id="10" name="TextBox 10">
              <a:extLst>
                <a:ext uri="{FF2B5EF4-FFF2-40B4-BE49-F238E27FC236}">
                  <a16:creationId xmlns:a16="http://schemas.microsoft.com/office/drawing/2014/main" id="{30E7C592-8B5C-20D3-E9DB-B57FDA38FCF4}"/>
                </a:ext>
              </a:extLst>
            </p:cNvPr>
            <p:cNvSpPr txBox="1">
              <a:spLocks noChangeArrowheads="1"/>
            </p:cNvSpPr>
            <p:nvPr/>
          </p:nvSpPr>
          <p:spPr bwMode="auto">
            <a:xfrm>
              <a:off x="1270784" y="8151892"/>
              <a:ext cx="4231094" cy="369332"/>
            </a:xfrm>
            <a:prstGeom prst="rect">
              <a:avLst/>
            </a:prstGeom>
            <a:noFill/>
            <a:ln w="9525">
              <a:noFill/>
              <a:miter lim="800000"/>
              <a:headEnd/>
              <a:tailEnd/>
            </a:ln>
          </p:spPr>
          <p:txBody>
            <a:bodyPr wrap="square">
              <a:spAutoFit/>
            </a:bodyPr>
            <a:lstStyle/>
            <a:p>
              <a:r>
                <a:rPr lang="en-US" b="1" dirty="0">
                  <a:latin typeface="Century Gothic" pitchFamily="34" charset="0"/>
                </a:rPr>
                <a:t>Server – Data storage and process</a:t>
              </a:r>
              <a:endParaRPr lang="en-MY" b="1" dirty="0">
                <a:latin typeface="Century Gothic" pitchFamily="34" charset="0"/>
              </a:endParaRPr>
            </a:p>
          </p:txBody>
        </p:sp>
        <p:sp>
          <p:nvSpPr>
            <p:cNvPr id="11" name="TextBox 11">
              <a:extLst>
                <a:ext uri="{FF2B5EF4-FFF2-40B4-BE49-F238E27FC236}">
                  <a16:creationId xmlns:a16="http://schemas.microsoft.com/office/drawing/2014/main" id="{54DE1BC9-6CC0-6AC5-6137-9AA6DBEB4251}"/>
                </a:ext>
              </a:extLst>
            </p:cNvPr>
            <p:cNvSpPr txBox="1">
              <a:spLocks noChangeArrowheads="1"/>
            </p:cNvSpPr>
            <p:nvPr/>
          </p:nvSpPr>
          <p:spPr bwMode="auto">
            <a:xfrm>
              <a:off x="9587401" y="8098402"/>
              <a:ext cx="5714822" cy="369332"/>
            </a:xfrm>
            <a:prstGeom prst="rect">
              <a:avLst/>
            </a:prstGeom>
            <a:noFill/>
            <a:ln w="9525">
              <a:noFill/>
              <a:miter lim="800000"/>
              <a:headEnd/>
              <a:tailEnd/>
            </a:ln>
          </p:spPr>
          <p:txBody>
            <a:bodyPr wrap="square">
              <a:spAutoFit/>
            </a:bodyPr>
            <a:lstStyle/>
            <a:p>
              <a:r>
                <a:rPr lang="en-US" b="1" dirty="0">
                  <a:latin typeface="Century Gothic" pitchFamily="34" charset="0"/>
                </a:rPr>
                <a:t>Bioinformatics analysis</a:t>
              </a:r>
              <a:endParaRPr lang="en-MY" b="1" dirty="0">
                <a:latin typeface="Century Gothic" pitchFamily="34" charset="0"/>
              </a:endParaRPr>
            </a:p>
          </p:txBody>
        </p:sp>
        <p:sp>
          <p:nvSpPr>
            <p:cNvPr id="12" name="AutoShape 11">
              <a:extLst>
                <a:ext uri="{FF2B5EF4-FFF2-40B4-BE49-F238E27FC236}">
                  <a16:creationId xmlns:a16="http://schemas.microsoft.com/office/drawing/2014/main" id="{B29196FD-A4CF-293B-6824-44770EDFCE22}"/>
                </a:ext>
              </a:extLst>
            </p:cNvPr>
            <p:cNvSpPr>
              <a:spLocks noChangeArrowheads="1"/>
            </p:cNvSpPr>
            <p:nvPr/>
          </p:nvSpPr>
          <p:spPr bwMode="auto">
            <a:xfrm>
              <a:off x="2125605" y="3817733"/>
              <a:ext cx="285107" cy="431445"/>
            </a:xfrm>
            <a:prstGeom prst="roundRect">
              <a:avLst>
                <a:gd name="adj" fmla="val 16667"/>
              </a:avLst>
            </a:prstGeom>
            <a:noFill/>
            <a:ln w="9525">
              <a:noFill/>
              <a:round/>
              <a:headEnd/>
              <a:tailEnd/>
            </a:ln>
          </p:spPr>
          <p:txBody>
            <a:bodyPr wrap="square" anchor="ctr">
              <a:spAutoFit/>
            </a:bodyPr>
            <a:lstStyle/>
            <a:p>
              <a:endParaRPr lang="en-US">
                <a:latin typeface="Century Gothic" pitchFamily="34" charset="0"/>
              </a:endParaRPr>
            </a:p>
          </p:txBody>
        </p:sp>
        <p:pic>
          <p:nvPicPr>
            <p:cNvPr id="13" name="Picture 12">
              <a:extLst>
                <a:ext uri="{FF2B5EF4-FFF2-40B4-BE49-F238E27FC236}">
                  <a16:creationId xmlns:a16="http://schemas.microsoft.com/office/drawing/2014/main" id="{D4015950-CA36-EEF6-E9B6-84AA7CDA0B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4141" y="1714500"/>
              <a:ext cx="3064381" cy="612876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BB1C7AA-A4A2-8B21-C970-8AF8AFE0C8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6600" y="1747157"/>
              <a:ext cx="3064381" cy="6128762"/>
            </a:xfrm>
            <a:prstGeom prst="rect">
              <a:avLst/>
            </a:prstGeom>
            <a:ln>
              <a:noFill/>
            </a:ln>
            <a:effectLst>
              <a:outerShdw blurRad="292100" dist="139700" dir="2700000" algn="tl" rotWithShape="0">
                <a:srgbClr val="333333">
                  <a:alpha val="65000"/>
                </a:srgbClr>
              </a:outerShdw>
            </a:effectLst>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B140787-346A-E9F7-CF83-7FBE837B918A}"/>
              </a:ext>
            </a:extLst>
          </p:cNvPr>
          <p:cNvGrpSpPr/>
          <p:nvPr/>
        </p:nvGrpSpPr>
        <p:grpSpPr>
          <a:xfrm>
            <a:off x="0" y="595306"/>
            <a:ext cx="18288000" cy="9928403"/>
            <a:chOff x="0" y="595306"/>
            <a:chExt cx="18288000" cy="9928403"/>
          </a:xfrm>
        </p:grpSpPr>
        <p:grpSp>
          <p:nvGrpSpPr>
            <p:cNvPr id="2" name="Group 2"/>
            <p:cNvGrpSpPr/>
            <p:nvPr/>
          </p:nvGrpSpPr>
          <p:grpSpPr>
            <a:xfrm>
              <a:off x="0" y="9383519"/>
              <a:ext cx="18288000" cy="1140190"/>
              <a:chOff x="0" y="0"/>
              <a:chExt cx="5226660" cy="300297"/>
            </a:xfrm>
          </p:grpSpPr>
          <p:sp>
            <p:nvSpPr>
              <p:cNvPr id="3" name="Freeform 3"/>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16904209" y="595306"/>
              <a:ext cx="710183" cy="662893"/>
            </a:xfrm>
            <a:custGeom>
              <a:avLst/>
              <a:gdLst/>
              <a:ahLst/>
              <a:cxnLst/>
              <a:rect l="l" t="t" r="r" b="b"/>
              <a:pathLst>
                <a:path w="710183" h="662893">
                  <a:moveTo>
                    <a:pt x="0" y="0"/>
                  </a:moveTo>
                  <a:lnTo>
                    <a:pt x="710182" y="0"/>
                  </a:lnTo>
                  <a:lnTo>
                    <a:pt x="710182" y="662893"/>
                  </a:lnTo>
                  <a:lnTo>
                    <a:pt x="0" y="6628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4704461" y="599162"/>
              <a:ext cx="7346454" cy="712331"/>
            </a:xfrm>
            <a:prstGeom prst="rect">
              <a:avLst/>
            </a:prstGeom>
          </p:spPr>
          <p:txBody>
            <a:bodyPr lIns="0" tIns="0" rIns="0" bIns="0" rtlCol="0" anchor="t">
              <a:spAutoFit/>
            </a:bodyPr>
            <a:lstStyle/>
            <a:p>
              <a:pPr marL="0" lvl="0" indent="0" algn="l">
                <a:lnSpc>
                  <a:spcPts val="5597"/>
                </a:lnSpc>
              </a:pPr>
              <a:r>
                <a:rPr lang="en-US" sz="5089" b="1">
                  <a:solidFill>
                    <a:srgbClr val="140E0E"/>
                  </a:solidFill>
                  <a:latin typeface="Inter Bold"/>
                  <a:ea typeface="Inter Bold"/>
                  <a:cs typeface="Inter Bold"/>
                  <a:sym typeface="Inter Bold"/>
                </a:rPr>
                <a:t>TISSUE CULTURE LAB</a:t>
              </a:r>
            </a:p>
          </p:txBody>
        </p:sp>
        <p:pic>
          <p:nvPicPr>
            <p:cNvPr id="7" name="Picture 6" descr="ebc46d4f-4a67-4d33-959b-df14bab63561.jpg">
              <a:extLst>
                <a:ext uri="{FF2B5EF4-FFF2-40B4-BE49-F238E27FC236}">
                  <a16:creationId xmlns:a16="http://schemas.microsoft.com/office/drawing/2014/main" id="{86145650-4706-F163-4C65-61CF21F88596}"/>
                </a:ext>
              </a:extLst>
            </p:cNvPr>
            <p:cNvPicPr>
              <a:picLocks noChangeAspect="1"/>
            </p:cNvPicPr>
            <p:nvPr/>
          </p:nvPicPr>
          <p:blipFill>
            <a:blip r:embed="rId4" cstate="print"/>
            <a:stretch>
              <a:fillRect/>
            </a:stretch>
          </p:blipFill>
          <p:spPr>
            <a:xfrm>
              <a:off x="8019222" y="2781300"/>
              <a:ext cx="9038691" cy="5080079"/>
            </a:xfrm>
            <a:prstGeom prst="rect">
              <a:avLst/>
            </a:prstGeom>
          </p:spPr>
        </p:pic>
        <p:pic>
          <p:nvPicPr>
            <p:cNvPr id="8" name="Picture 7">
              <a:extLst>
                <a:ext uri="{FF2B5EF4-FFF2-40B4-BE49-F238E27FC236}">
                  <a16:creationId xmlns:a16="http://schemas.microsoft.com/office/drawing/2014/main" id="{CFE8DEC0-2B01-7DCE-0CE8-B4E6C8A24A5B}"/>
                </a:ext>
              </a:extLst>
            </p:cNvPr>
            <p:cNvPicPr>
              <a:picLocks noChangeAspect="1"/>
            </p:cNvPicPr>
            <p:nvPr/>
          </p:nvPicPr>
          <p:blipFill>
            <a:blip r:embed="rId5" cstate="print"/>
            <a:srcRect l="41639" r="38587" b="51089"/>
            <a:stretch>
              <a:fillRect/>
            </a:stretch>
          </p:blipFill>
          <p:spPr>
            <a:xfrm>
              <a:off x="1732661" y="1642193"/>
              <a:ext cx="5943600" cy="7415840"/>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383519"/>
            <a:ext cx="18288000" cy="1140190"/>
            <a:chOff x="0" y="0"/>
            <a:chExt cx="5226660" cy="300297"/>
          </a:xfrm>
        </p:grpSpPr>
        <p:sp>
          <p:nvSpPr>
            <p:cNvPr id="3" name="Freeform 3"/>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16904209" y="595306"/>
            <a:ext cx="710183" cy="662893"/>
          </a:xfrm>
          <a:custGeom>
            <a:avLst/>
            <a:gdLst/>
            <a:ahLst/>
            <a:cxnLst/>
            <a:rect l="l" t="t" r="r" b="b"/>
            <a:pathLst>
              <a:path w="710183" h="662893">
                <a:moveTo>
                  <a:pt x="0" y="0"/>
                </a:moveTo>
                <a:lnTo>
                  <a:pt x="710182" y="0"/>
                </a:lnTo>
                <a:lnTo>
                  <a:pt x="710182" y="662893"/>
                </a:lnTo>
                <a:lnTo>
                  <a:pt x="0" y="6628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4704461" y="599162"/>
            <a:ext cx="8838833" cy="712331"/>
          </a:xfrm>
          <a:prstGeom prst="rect">
            <a:avLst/>
          </a:prstGeom>
        </p:spPr>
        <p:txBody>
          <a:bodyPr lIns="0" tIns="0" rIns="0" bIns="0" rtlCol="0" anchor="t">
            <a:spAutoFit/>
          </a:bodyPr>
          <a:lstStyle/>
          <a:p>
            <a:pPr marL="0" lvl="0" indent="0" algn="l">
              <a:lnSpc>
                <a:spcPts val="5597"/>
              </a:lnSpc>
            </a:pPr>
            <a:r>
              <a:rPr lang="en-US" sz="5089" b="1">
                <a:solidFill>
                  <a:srgbClr val="140E0E"/>
                </a:solidFill>
                <a:latin typeface="Inter Bold"/>
                <a:ea typeface="Inter Bold"/>
                <a:cs typeface="Inter Bold"/>
                <a:sym typeface="Inter Bold"/>
              </a:rPr>
              <a:t>TRANSGENIC GLASSHOUSE</a:t>
            </a:r>
          </a:p>
        </p:txBody>
      </p:sp>
      <p:pic>
        <p:nvPicPr>
          <p:cNvPr id="7" name="Picture 6" descr="5717a7e5-2e3d-403e-bc74-f31224f97ce0.jpg">
            <a:extLst>
              <a:ext uri="{FF2B5EF4-FFF2-40B4-BE49-F238E27FC236}">
                <a16:creationId xmlns:a16="http://schemas.microsoft.com/office/drawing/2014/main" id="{A9781455-903A-FC7B-51E7-34D4155B0E14}"/>
              </a:ext>
            </a:extLst>
          </p:cNvPr>
          <p:cNvPicPr>
            <a:picLocks noChangeAspect="1"/>
          </p:cNvPicPr>
          <p:nvPr/>
        </p:nvPicPr>
        <p:blipFill>
          <a:blip r:embed="rId4" cstate="print"/>
          <a:stretch>
            <a:fillRect/>
          </a:stretch>
        </p:blipFill>
        <p:spPr>
          <a:xfrm>
            <a:off x="2362200" y="1866900"/>
            <a:ext cx="12658161" cy="712021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383519"/>
            <a:ext cx="18288000" cy="1140190"/>
            <a:chOff x="0" y="0"/>
            <a:chExt cx="5226660" cy="300297"/>
          </a:xfrm>
        </p:grpSpPr>
        <p:sp>
          <p:nvSpPr>
            <p:cNvPr id="3" name="Freeform 3"/>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16904209" y="595306"/>
            <a:ext cx="710183" cy="662893"/>
          </a:xfrm>
          <a:custGeom>
            <a:avLst/>
            <a:gdLst/>
            <a:ahLst/>
            <a:cxnLst/>
            <a:rect l="l" t="t" r="r" b="b"/>
            <a:pathLst>
              <a:path w="710183" h="662893">
                <a:moveTo>
                  <a:pt x="0" y="0"/>
                </a:moveTo>
                <a:lnTo>
                  <a:pt x="710182" y="0"/>
                </a:lnTo>
                <a:lnTo>
                  <a:pt x="710182" y="662893"/>
                </a:lnTo>
                <a:lnTo>
                  <a:pt x="0" y="6628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4704461" y="599162"/>
            <a:ext cx="8838833" cy="712331"/>
          </a:xfrm>
          <a:prstGeom prst="rect">
            <a:avLst/>
          </a:prstGeom>
        </p:spPr>
        <p:txBody>
          <a:bodyPr lIns="0" tIns="0" rIns="0" bIns="0" rtlCol="0" anchor="t">
            <a:spAutoFit/>
          </a:bodyPr>
          <a:lstStyle/>
          <a:p>
            <a:pPr marL="0" lvl="0" indent="0" algn="l">
              <a:lnSpc>
                <a:spcPts val="5597"/>
              </a:lnSpc>
            </a:pPr>
            <a:r>
              <a:rPr lang="en-US" sz="5089" b="1">
                <a:solidFill>
                  <a:srgbClr val="140E0E"/>
                </a:solidFill>
                <a:latin typeface="Inter Bold"/>
                <a:ea typeface="Inter Bold"/>
                <a:cs typeface="Inter Bold"/>
                <a:sym typeface="Inter Bold"/>
              </a:rPr>
              <a:t>TRANSGENIC GLASSHOUSE</a:t>
            </a:r>
          </a:p>
        </p:txBody>
      </p:sp>
      <p:pic>
        <p:nvPicPr>
          <p:cNvPr id="7" name="Picture 6" descr="70d011b4-0bc8-4c43-82d9-a4394ee8244d.jpg">
            <a:extLst>
              <a:ext uri="{FF2B5EF4-FFF2-40B4-BE49-F238E27FC236}">
                <a16:creationId xmlns:a16="http://schemas.microsoft.com/office/drawing/2014/main" id="{D2725AB6-F79B-AB35-7307-B9F02664E74E}"/>
              </a:ext>
            </a:extLst>
          </p:cNvPr>
          <p:cNvPicPr>
            <a:picLocks noChangeAspect="1"/>
          </p:cNvPicPr>
          <p:nvPr/>
        </p:nvPicPr>
        <p:blipFill>
          <a:blip r:embed="rId4" cstate="print"/>
          <a:stretch>
            <a:fillRect/>
          </a:stretch>
        </p:blipFill>
        <p:spPr>
          <a:xfrm>
            <a:off x="2755621" y="1893745"/>
            <a:ext cx="12736511" cy="716428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6DEC34E-245D-E43A-51E9-A70364A304F0}"/>
              </a:ext>
            </a:extLst>
          </p:cNvPr>
          <p:cNvGrpSpPr/>
          <p:nvPr/>
        </p:nvGrpSpPr>
        <p:grpSpPr>
          <a:xfrm>
            <a:off x="-860478" y="595306"/>
            <a:ext cx="19844976" cy="9928403"/>
            <a:chOff x="-860478" y="595306"/>
            <a:chExt cx="19844976" cy="9928403"/>
          </a:xfrm>
        </p:grpSpPr>
        <p:grpSp>
          <p:nvGrpSpPr>
            <p:cNvPr id="2" name="Group 2"/>
            <p:cNvGrpSpPr/>
            <p:nvPr/>
          </p:nvGrpSpPr>
          <p:grpSpPr>
            <a:xfrm>
              <a:off x="-860478" y="9383519"/>
              <a:ext cx="19844976" cy="1140190"/>
              <a:chOff x="0" y="0"/>
              <a:chExt cx="5226660" cy="300297"/>
            </a:xfrm>
          </p:grpSpPr>
          <p:sp>
            <p:nvSpPr>
              <p:cNvPr id="3" name="Freeform 3"/>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16904209" y="595306"/>
              <a:ext cx="710183" cy="662893"/>
            </a:xfrm>
            <a:custGeom>
              <a:avLst/>
              <a:gdLst/>
              <a:ahLst/>
              <a:cxnLst/>
              <a:rect l="l" t="t" r="r" b="b"/>
              <a:pathLst>
                <a:path w="710183" h="662893">
                  <a:moveTo>
                    <a:pt x="0" y="0"/>
                  </a:moveTo>
                  <a:lnTo>
                    <a:pt x="710182" y="0"/>
                  </a:lnTo>
                  <a:lnTo>
                    <a:pt x="710182" y="662893"/>
                  </a:lnTo>
                  <a:lnTo>
                    <a:pt x="0" y="6628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4704461" y="599162"/>
              <a:ext cx="8838833" cy="712331"/>
            </a:xfrm>
            <a:prstGeom prst="rect">
              <a:avLst/>
            </a:prstGeom>
          </p:spPr>
          <p:txBody>
            <a:bodyPr lIns="0" tIns="0" rIns="0" bIns="0" rtlCol="0" anchor="t">
              <a:spAutoFit/>
            </a:bodyPr>
            <a:lstStyle/>
            <a:p>
              <a:pPr marL="0" lvl="0" indent="0" algn="l">
                <a:lnSpc>
                  <a:spcPts val="5597"/>
                </a:lnSpc>
              </a:pPr>
              <a:r>
                <a:rPr lang="en-US" sz="5089" b="1">
                  <a:solidFill>
                    <a:srgbClr val="140E0E"/>
                  </a:solidFill>
                  <a:latin typeface="Inter Bold"/>
                  <a:ea typeface="Inter Bold"/>
                  <a:cs typeface="Inter Bold"/>
                  <a:sym typeface="Inter Bold"/>
                </a:rPr>
                <a:t>TRANSGENIC GLASSHOUSE</a:t>
              </a:r>
            </a:p>
          </p:txBody>
        </p:sp>
        <p:pic>
          <p:nvPicPr>
            <p:cNvPr id="7" name="Picture 6" descr="7cb41c57-0c51-45bb-b361-8353de8eb43f.jpg">
              <a:extLst>
                <a:ext uri="{FF2B5EF4-FFF2-40B4-BE49-F238E27FC236}">
                  <a16:creationId xmlns:a16="http://schemas.microsoft.com/office/drawing/2014/main" id="{ED1C5289-AA2A-3093-8517-E88E1041A0F4}"/>
                </a:ext>
              </a:extLst>
            </p:cNvPr>
            <p:cNvPicPr>
              <a:picLocks noChangeAspect="1"/>
            </p:cNvPicPr>
            <p:nvPr/>
          </p:nvPicPr>
          <p:blipFill>
            <a:blip r:embed="rId4" cstate="print"/>
            <a:stretch>
              <a:fillRect/>
            </a:stretch>
          </p:blipFill>
          <p:spPr>
            <a:xfrm>
              <a:off x="10399802" y="1985364"/>
              <a:ext cx="7437906" cy="5318950"/>
            </a:xfrm>
            <a:prstGeom prst="rect">
              <a:avLst/>
            </a:prstGeom>
          </p:spPr>
        </p:pic>
        <p:pic>
          <p:nvPicPr>
            <p:cNvPr id="8" name="Picture 3" descr="My Pictures0139">
              <a:extLst>
                <a:ext uri="{FF2B5EF4-FFF2-40B4-BE49-F238E27FC236}">
                  <a16:creationId xmlns:a16="http://schemas.microsoft.com/office/drawing/2014/main" id="{5DA97B5D-4227-72A9-4E43-CC59DDFA5B96}"/>
                </a:ext>
              </a:extLst>
            </p:cNvPr>
            <p:cNvPicPr>
              <a:picLocks noChangeAspect="1" noChangeArrowheads="1"/>
            </p:cNvPicPr>
            <p:nvPr/>
          </p:nvPicPr>
          <p:blipFill rotWithShape="1">
            <a:blip r:embed="rId5" cstate="print">
              <a:lum bright="20000" contrast="20000"/>
              <a:extLst>
                <a:ext uri="{28A0092B-C50C-407E-A947-70E740481C1C}">
                  <a14:useLocalDpi xmlns:a14="http://schemas.microsoft.com/office/drawing/2010/main" val="0"/>
                </a:ext>
              </a:extLst>
            </a:blip>
            <a:srcRect b="11556"/>
            <a:stretch/>
          </p:blipFill>
          <p:spPr bwMode="auto">
            <a:xfrm>
              <a:off x="457200" y="1985364"/>
              <a:ext cx="9835966" cy="53340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4611" y="198433"/>
            <a:ext cx="17390530" cy="9792734"/>
            <a:chOff x="0" y="0"/>
            <a:chExt cx="23187373" cy="13056978"/>
          </a:xfrm>
        </p:grpSpPr>
        <p:grpSp>
          <p:nvGrpSpPr>
            <p:cNvPr id="3" name="Group 3"/>
            <p:cNvGrpSpPr/>
            <p:nvPr/>
          </p:nvGrpSpPr>
          <p:grpSpPr>
            <a:xfrm rot="2700000">
              <a:off x="3508108" y="6811951"/>
              <a:ext cx="48616" cy="12700"/>
              <a:chOff x="0" y="0"/>
              <a:chExt cx="48616" cy="12700"/>
            </a:xfrm>
          </p:grpSpPr>
          <p:sp>
            <p:nvSpPr>
              <p:cNvPr id="4" name="Freeform 4"/>
              <p:cNvSpPr/>
              <p:nvPr/>
            </p:nvSpPr>
            <p:spPr>
              <a:xfrm>
                <a:off x="0" y="0"/>
                <a:ext cx="51689" cy="15751"/>
              </a:xfrm>
              <a:custGeom>
                <a:avLst/>
                <a:gdLst/>
                <a:ahLst/>
                <a:cxnLst/>
                <a:rect l="l" t="t" r="r" b="b"/>
                <a:pathLst>
                  <a:path w="51689" h="15751">
                    <a:moveTo>
                      <a:pt x="7874" y="0"/>
                    </a:moveTo>
                    <a:lnTo>
                      <a:pt x="43815" y="0"/>
                    </a:lnTo>
                    <a:cubicBezTo>
                      <a:pt x="48260" y="0"/>
                      <a:pt x="51689" y="3556"/>
                      <a:pt x="51689" y="7874"/>
                    </a:cubicBezTo>
                    <a:cubicBezTo>
                      <a:pt x="51689" y="12192"/>
                      <a:pt x="48133" y="15748"/>
                      <a:pt x="43815" y="15748"/>
                    </a:cubicBezTo>
                    <a:lnTo>
                      <a:pt x="7874" y="15748"/>
                    </a:lnTo>
                    <a:cubicBezTo>
                      <a:pt x="3556" y="15875"/>
                      <a:pt x="0" y="12319"/>
                      <a:pt x="0" y="7874"/>
                    </a:cubicBezTo>
                    <a:cubicBezTo>
                      <a:pt x="0" y="3429"/>
                      <a:pt x="3556" y="0"/>
                      <a:pt x="7874" y="0"/>
                    </a:cubicBezTo>
                    <a:close/>
                  </a:path>
                </a:pathLst>
              </a:custGeom>
              <a:solidFill>
                <a:srgbClr val="595959"/>
              </a:solidFill>
            </p:spPr>
          </p:sp>
        </p:grpSp>
        <p:grpSp>
          <p:nvGrpSpPr>
            <p:cNvPr id="5" name="Group 5"/>
            <p:cNvGrpSpPr/>
            <p:nvPr/>
          </p:nvGrpSpPr>
          <p:grpSpPr>
            <a:xfrm>
              <a:off x="93428" y="358231"/>
              <a:ext cx="6167831" cy="941781"/>
              <a:chOff x="0" y="0"/>
              <a:chExt cx="6167831" cy="941781"/>
            </a:xfrm>
          </p:grpSpPr>
          <p:sp>
            <p:nvSpPr>
              <p:cNvPr id="6" name="Freeform 6"/>
              <p:cNvSpPr/>
              <p:nvPr/>
            </p:nvSpPr>
            <p:spPr>
              <a:xfrm>
                <a:off x="0" y="0"/>
                <a:ext cx="6167830" cy="941780"/>
              </a:xfrm>
              <a:custGeom>
                <a:avLst/>
                <a:gdLst/>
                <a:ahLst/>
                <a:cxnLst/>
                <a:rect l="l" t="t" r="r" b="b"/>
                <a:pathLst>
                  <a:path w="6167830" h="941780">
                    <a:moveTo>
                      <a:pt x="0" y="0"/>
                    </a:moveTo>
                    <a:lnTo>
                      <a:pt x="6167830" y="0"/>
                    </a:lnTo>
                    <a:lnTo>
                      <a:pt x="6167830" y="941780"/>
                    </a:lnTo>
                    <a:lnTo>
                      <a:pt x="0" y="941780"/>
                    </a:lnTo>
                    <a:close/>
                  </a:path>
                </a:pathLst>
              </a:custGeom>
              <a:blipFill>
                <a:blip r:embed="rId2">
                  <a:alphaModFix amt="0"/>
                </a:blip>
                <a:stretch>
                  <a:fillRect t="-77609" b="-77609"/>
                </a:stretch>
              </a:blipFill>
            </p:spPr>
          </p:sp>
          <p:sp>
            <p:nvSpPr>
              <p:cNvPr id="7" name="TextBox 7"/>
              <p:cNvSpPr txBox="1"/>
              <p:nvPr/>
            </p:nvSpPr>
            <p:spPr>
              <a:xfrm>
                <a:off x="0" y="-28575"/>
                <a:ext cx="6167831" cy="970356"/>
              </a:xfrm>
              <a:prstGeom prst="rect">
                <a:avLst/>
              </a:prstGeom>
            </p:spPr>
            <p:txBody>
              <a:bodyPr lIns="0" tIns="0" rIns="0" bIns="0" rtlCol="0" anchor="ctr"/>
              <a:lstStyle/>
              <a:p>
                <a:pPr algn="l">
                  <a:lnSpc>
                    <a:spcPts val="7200"/>
                  </a:lnSpc>
                </a:pPr>
                <a:r>
                  <a:rPr lang="en-US" sz="6000" b="1">
                    <a:solidFill>
                      <a:srgbClr val="549E39"/>
                    </a:solidFill>
                    <a:latin typeface="Arial Bold"/>
                    <a:ea typeface="Arial Bold"/>
                    <a:cs typeface="Arial Bold"/>
                    <a:sym typeface="Arial Bold"/>
                  </a:rPr>
                  <a:t>MALAYSIAN</a:t>
                </a:r>
              </a:p>
            </p:txBody>
          </p:sp>
        </p:grpSp>
        <p:grpSp>
          <p:nvGrpSpPr>
            <p:cNvPr id="8" name="Group 8"/>
            <p:cNvGrpSpPr/>
            <p:nvPr/>
          </p:nvGrpSpPr>
          <p:grpSpPr>
            <a:xfrm>
              <a:off x="6273959" y="0"/>
              <a:ext cx="7107199" cy="1658243"/>
              <a:chOff x="0" y="0"/>
              <a:chExt cx="7107199" cy="1658243"/>
            </a:xfrm>
          </p:grpSpPr>
          <p:sp>
            <p:nvSpPr>
              <p:cNvPr id="9" name="Freeform 9"/>
              <p:cNvSpPr/>
              <p:nvPr/>
            </p:nvSpPr>
            <p:spPr>
              <a:xfrm>
                <a:off x="0" y="0"/>
                <a:ext cx="7107199" cy="1658245"/>
              </a:xfrm>
              <a:custGeom>
                <a:avLst/>
                <a:gdLst/>
                <a:ahLst/>
                <a:cxnLst/>
                <a:rect l="l" t="t" r="r" b="b"/>
                <a:pathLst>
                  <a:path w="7107199" h="1658245">
                    <a:moveTo>
                      <a:pt x="0" y="0"/>
                    </a:moveTo>
                    <a:lnTo>
                      <a:pt x="7107199" y="0"/>
                    </a:lnTo>
                    <a:lnTo>
                      <a:pt x="7107199" y="1658245"/>
                    </a:lnTo>
                    <a:lnTo>
                      <a:pt x="0" y="1658245"/>
                    </a:lnTo>
                    <a:close/>
                  </a:path>
                </a:pathLst>
              </a:custGeom>
              <a:blipFill>
                <a:blip r:embed="rId2">
                  <a:alphaModFix amt="0"/>
                </a:blip>
                <a:stretch>
                  <a:fillRect t="-49290" b="-17734"/>
                </a:stretch>
              </a:blipFill>
            </p:spPr>
          </p:sp>
          <p:sp>
            <p:nvSpPr>
              <p:cNvPr id="10" name="TextBox 10"/>
              <p:cNvSpPr txBox="1"/>
              <p:nvPr/>
            </p:nvSpPr>
            <p:spPr>
              <a:xfrm>
                <a:off x="0" y="-28575"/>
                <a:ext cx="7107199" cy="1686818"/>
              </a:xfrm>
              <a:prstGeom prst="rect">
                <a:avLst/>
              </a:prstGeom>
            </p:spPr>
            <p:txBody>
              <a:bodyPr lIns="0" tIns="0" rIns="0" bIns="0" rtlCol="0" anchor="ctr"/>
              <a:lstStyle/>
              <a:p>
                <a:pPr algn="l">
                  <a:lnSpc>
                    <a:spcPts val="7200"/>
                  </a:lnSpc>
                </a:pPr>
                <a:r>
                  <a:rPr lang="en-US" sz="6000" b="1">
                    <a:solidFill>
                      <a:srgbClr val="549E39"/>
                    </a:solidFill>
                    <a:latin typeface="Arial Bold"/>
                    <a:ea typeface="Arial Bold"/>
                    <a:cs typeface="Arial Bold"/>
                    <a:sym typeface="Arial Bold"/>
                  </a:rPr>
                  <a:t>RICE</a:t>
                </a:r>
              </a:p>
            </p:txBody>
          </p:sp>
        </p:grpSp>
        <p:grpSp>
          <p:nvGrpSpPr>
            <p:cNvPr id="11" name="Group 11"/>
            <p:cNvGrpSpPr/>
            <p:nvPr/>
          </p:nvGrpSpPr>
          <p:grpSpPr>
            <a:xfrm>
              <a:off x="227663" y="1531788"/>
              <a:ext cx="8900719" cy="941781"/>
              <a:chOff x="0" y="0"/>
              <a:chExt cx="8900719" cy="941781"/>
            </a:xfrm>
          </p:grpSpPr>
          <p:sp>
            <p:nvSpPr>
              <p:cNvPr id="12" name="Freeform 12"/>
              <p:cNvSpPr/>
              <p:nvPr/>
            </p:nvSpPr>
            <p:spPr>
              <a:xfrm>
                <a:off x="0" y="0"/>
                <a:ext cx="8900724" cy="941780"/>
              </a:xfrm>
              <a:custGeom>
                <a:avLst/>
                <a:gdLst/>
                <a:ahLst/>
                <a:cxnLst/>
                <a:rect l="l" t="t" r="r" b="b"/>
                <a:pathLst>
                  <a:path w="8900724" h="941780">
                    <a:moveTo>
                      <a:pt x="0" y="0"/>
                    </a:moveTo>
                    <a:lnTo>
                      <a:pt x="8900724" y="0"/>
                    </a:lnTo>
                    <a:lnTo>
                      <a:pt x="8900724" y="941780"/>
                    </a:lnTo>
                    <a:lnTo>
                      <a:pt x="0" y="941780"/>
                    </a:lnTo>
                    <a:close/>
                  </a:path>
                </a:pathLst>
              </a:custGeom>
              <a:blipFill>
                <a:blip r:embed="rId2">
                  <a:alphaModFix amt="0"/>
                </a:blip>
                <a:stretch>
                  <a:fillRect t="-134152" b="-134152"/>
                </a:stretch>
              </a:blipFill>
            </p:spPr>
          </p:sp>
          <p:sp>
            <p:nvSpPr>
              <p:cNvPr id="13" name="TextBox 13"/>
              <p:cNvSpPr txBox="1"/>
              <p:nvPr/>
            </p:nvSpPr>
            <p:spPr>
              <a:xfrm>
                <a:off x="0" y="-28575"/>
                <a:ext cx="8900719" cy="970356"/>
              </a:xfrm>
              <a:prstGeom prst="rect">
                <a:avLst/>
              </a:prstGeom>
            </p:spPr>
            <p:txBody>
              <a:bodyPr lIns="0" tIns="0" rIns="0" bIns="0" rtlCol="0" anchor="ctr"/>
              <a:lstStyle/>
              <a:p>
                <a:pPr algn="l">
                  <a:lnSpc>
                    <a:spcPts val="7200"/>
                  </a:lnSpc>
                </a:pPr>
                <a:r>
                  <a:rPr lang="en-US" sz="6000" b="1">
                    <a:solidFill>
                      <a:srgbClr val="C0CF3A"/>
                    </a:solidFill>
                    <a:latin typeface="Arial Bold"/>
                    <a:ea typeface="Arial Bold"/>
                    <a:cs typeface="Arial Bold"/>
                    <a:sym typeface="Arial Bold"/>
                  </a:rPr>
                  <a:t>INDUSTRY</a:t>
                </a:r>
              </a:p>
            </p:txBody>
          </p:sp>
        </p:grpSp>
        <p:sp>
          <p:nvSpPr>
            <p:cNvPr id="14" name="AutoShape 14"/>
            <p:cNvSpPr/>
            <p:nvPr/>
          </p:nvSpPr>
          <p:spPr>
            <a:xfrm>
              <a:off x="211" y="8363531"/>
              <a:ext cx="3438304" cy="57135"/>
            </a:xfrm>
            <a:prstGeom prst="line">
              <a:avLst/>
            </a:prstGeom>
            <a:ln w="25400" cap="rnd">
              <a:solidFill>
                <a:srgbClr val="4F81BD"/>
              </a:solidFill>
              <a:prstDash val="solid"/>
              <a:headEnd type="none" w="sm" len="sm"/>
              <a:tailEnd type="none" w="sm" len="sm"/>
            </a:ln>
          </p:spPr>
        </p:sp>
        <p:sp>
          <p:nvSpPr>
            <p:cNvPr id="15" name="AutoShape 15"/>
            <p:cNvSpPr/>
            <p:nvPr/>
          </p:nvSpPr>
          <p:spPr>
            <a:xfrm>
              <a:off x="4772930" y="8467112"/>
              <a:ext cx="3438304" cy="57135"/>
            </a:xfrm>
            <a:prstGeom prst="line">
              <a:avLst/>
            </a:prstGeom>
            <a:ln w="25400" cap="rnd">
              <a:solidFill>
                <a:srgbClr val="4F81BD"/>
              </a:solidFill>
              <a:prstDash val="solid"/>
              <a:headEnd type="none" w="sm" len="sm"/>
              <a:tailEnd type="none" w="sm" len="sm"/>
            </a:ln>
          </p:spPr>
        </p:sp>
        <p:sp>
          <p:nvSpPr>
            <p:cNvPr id="16" name="AutoShape 16"/>
            <p:cNvSpPr/>
            <p:nvPr/>
          </p:nvSpPr>
          <p:spPr>
            <a:xfrm>
              <a:off x="21954" y="10664635"/>
              <a:ext cx="3438304" cy="57135"/>
            </a:xfrm>
            <a:prstGeom prst="line">
              <a:avLst/>
            </a:prstGeom>
            <a:ln w="25400" cap="rnd">
              <a:solidFill>
                <a:srgbClr val="4F81BD"/>
              </a:solidFill>
              <a:prstDash val="solid"/>
              <a:headEnd type="none" w="sm" len="sm"/>
              <a:tailEnd type="none" w="sm" len="sm"/>
            </a:ln>
          </p:spPr>
        </p:sp>
        <p:sp>
          <p:nvSpPr>
            <p:cNvPr id="17" name="AutoShape 17"/>
            <p:cNvSpPr/>
            <p:nvPr/>
          </p:nvSpPr>
          <p:spPr>
            <a:xfrm>
              <a:off x="4751199" y="12999843"/>
              <a:ext cx="3438304" cy="57135"/>
            </a:xfrm>
            <a:prstGeom prst="line">
              <a:avLst/>
            </a:prstGeom>
            <a:ln w="25400" cap="rnd">
              <a:solidFill>
                <a:srgbClr val="4F81BD"/>
              </a:solidFill>
              <a:prstDash val="solid"/>
              <a:headEnd type="none" w="sm" len="sm"/>
              <a:tailEnd type="none" w="sm" len="sm"/>
            </a:ln>
          </p:spPr>
        </p:sp>
        <p:sp>
          <p:nvSpPr>
            <p:cNvPr id="18" name="AutoShape 18"/>
            <p:cNvSpPr/>
            <p:nvPr/>
          </p:nvSpPr>
          <p:spPr>
            <a:xfrm>
              <a:off x="54715" y="12860143"/>
              <a:ext cx="3438304" cy="57135"/>
            </a:xfrm>
            <a:prstGeom prst="line">
              <a:avLst/>
            </a:prstGeom>
            <a:ln w="25400" cap="rnd">
              <a:solidFill>
                <a:srgbClr val="4F81BD"/>
              </a:solidFill>
              <a:prstDash val="solid"/>
              <a:headEnd type="none" w="sm" len="sm"/>
              <a:tailEnd type="none" w="sm" len="sm"/>
            </a:ln>
          </p:spPr>
        </p:sp>
        <p:sp>
          <p:nvSpPr>
            <p:cNvPr id="19" name="AutoShape 19"/>
            <p:cNvSpPr/>
            <p:nvPr/>
          </p:nvSpPr>
          <p:spPr>
            <a:xfrm>
              <a:off x="4772943" y="10664635"/>
              <a:ext cx="3438304" cy="57135"/>
            </a:xfrm>
            <a:prstGeom prst="line">
              <a:avLst/>
            </a:prstGeom>
            <a:ln w="25400" cap="rnd">
              <a:solidFill>
                <a:srgbClr val="4F81BD"/>
              </a:solidFill>
              <a:prstDash val="solid"/>
              <a:headEnd type="none" w="sm" len="sm"/>
              <a:tailEnd type="none" w="sm" len="sm"/>
            </a:ln>
          </p:spPr>
        </p:sp>
        <p:sp>
          <p:nvSpPr>
            <p:cNvPr id="20" name="AutoShape 20"/>
            <p:cNvSpPr/>
            <p:nvPr/>
          </p:nvSpPr>
          <p:spPr>
            <a:xfrm>
              <a:off x="9942643" y="12929975"/>
              <a:ext cx="3438304" cy="57135"/>
            </a:xfrm>
            <a:prstGeom prst="line">
              <a:avLst/>
            </a:prstGeom>
            <a:ln w="25400" cap="rnd">
              <a:solidFill>
                <a:srgbClr val="4F81BD"/>
              </a:solidFill>
              <a:prstDash val="solid"/>
              <a:headEnd type="none" w="sm" len="sm"/>
              <a:tailEnd type="none" w="sm" len="sm"/>
            </a:ln>
          </p:spPr>
        </p:sp>
        <p:sp>
          <p:nvSpPr>
            <p:cNvPr id="21" name="AutoShape 21"/>
            <p:cNvSpPr/>
            <p:nvPr/>
          </p:nvSpPr>
          <p:spPr>
            <a:xfrm>
              <a:off x="54504" y="5863190"/>
              <a:ext cx="3438304" cy="57135"/>
            </a:xfrm>
            <a:prstGeom prst="line">
              <a:avLst/>
            </a:prstGeom>
            <a:ln w="25400" cap="rnd">
              <a:solidFill>
                <a:srgbClr val="4F81BD"/>
              </a:solidFill>
              <a:prstDash val="solid"/>
              <a:headEnd type="none" w="sm" len="sm"/>
              <a:tailEnd type="none" w="sm" len="sm"/>
            </a:ln>
          </p:spPr>
        </p:sp>
        <p:grpSp>
          <p:nvGrpSpPr>
            <p:cNvPr id="22" name="Group 22"/>
            <p:cNvGrpSpPr/>
            <p:nvPr/>
          </p:nvGrpSpPr>
          <p:grpSpPr>
            <a:xfrm>
              <a:off x="8287645" y="358231"/>
              <a:ext cx="14899728" cy="9589919"/>
              <a:chOff x="0" y="0"/>
              <a:chExt cx="5513070" cy="3548380"/>
            </a:xfrm>
          </p:grpSpPr>
          <p:sp>
            <p:nvSpPr>
              <p:cNvPr id="23" name="Freeform 23"/>
              <p:cNvSpPr/>
              <p:nvPr/>
            </p:nvSpPr>
            <p:spPr>
              <a:xfrm>
                <a:off x="-1297" y="429"/>
                <a:ext cx="5514367" cy="3547951"/>
              </a:xfrm>
              <a:custGeom>
                <a:avLst/>
                <a:gdLst/>
                <a:ahLst/>
                <a:cxnLst/>
                <a:rect l="l" t="t" r="r" b="b"/>
                <a:pathLst>
                  <a:path w="5514367" h="3547951">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1"/>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blipFill>
                <a:blip r:embed="rId3"/>
                <a:stretch>
                  <a:fillRect t="-1775" b="-1775"/>
                </a:stretch>
              </a:blipFill>
            </p:spPr>
          </p:sp>
        </p:grpSp>
        <p:sp>
          <p:nvSpPr>
            <p:cNvPr id="24" name="TextBox 24"/>
            <p:cNvSpPr txBox="1"/>
            <p:nvPr/>
          </p:nvSpPr>
          <p:spPr>
            <a:xfrm>
              <a:off x="0" y="11996011"/>
              <a:ext cx="6203760" cy="533933"/>
            </a:xfrm>
            <a:prstGeom prst="rect">
              <a:avLst/>
            </a:prstGeom>
          </p:spPr>
          <p:txBody>
            <a:bodyPr lIns="0" tIns="0" rIns="0" bIns="0" rtlCol="0" anchor="t">
              <a:spAutoFit/>
            </a:bodyPr>
            <a:lstStyle/>
            <a:p>
              <a:pPr algn="l">
                <a:lnSpc>
                  <a:spcPts val="2879"/>
                </a:lnSpc>
              </a:pPr>
              <a:r>
                <a:rPr lang="en-US" sz="2399" b="1">
                  <a:solidFill>
                    <a:srgbClr val="404040"/>
                  </a:solidFill>
                  <a:latin typeface="Arial Bold"/>
                  <a:ea typeface="Arial Bold"/>
                  <a:cs typeface="Arial Bold"/>
                  <a:sym typeface="Arial Bold"/>
                </a:rPr>
                <a:t>National Average Yield</a:t>
              </a:r>
            </a:p>
          </p:txBody>
        </p:sp>
        <p:sp>
          <p:nvSpPr>
            <p:cNvPr id="25" name="TextBox 25"/>
            <p:cNvSpPr txBox="1"/>
            <p:nvPr/>
          </p:nvSpPr>
          <p:spPr>
            <a:xfrm>
              <a:off x="0" y="7395809"/>
              <a:ext cx="2236920" cy="492125"/>
            </a:xfrm>
            <a:prstGeom prst="rect">
              <a:avLst/>
            </a:prstGeom>
          </p:spPr>
          <p:txBody>
            <a:bodyPr lIns="0" tIns="0" rIns="0" bIns="0" rtlCol="0" anchor="t">
              <a:spAutoFit/>
            </a:bodyPr>
            <a:lstStyle/>
            <a:p>
              <a:pPr algn="l">
                <a:lnSpc>
                  <a:spcPts val="2879"/>
                </a:lnSpc>
              </a:pPr>
              <a:r>
                <a:rPr lang="en-US" sz="2399" b="1">
                  <a:solidFill>
                    <a:srgbClr val="404040"/>
                  </a:solidFill>
                  <a:latin typeface="Arial Bold"/>
                  <a:ea typeface="Arial Bold"/>
                  <a:cs typeface="Arial Bold"/>
                  <a:sym typeface="Arial Bold"/>
                </a:rPr>
                <a:t>Percel Area</a:t>
              </a:r>
            </a:p>
          </p:txBody>
        </p:sp>
        <p:sp>
          <p:nvSpPr>
            <p:cNvPr id="26" name="TextBox 26"/>
            <p:cNvSpPr txBox="1"/>
            <p:nvPr/>
          </p:nvSpPr>
          <p:spPr>
            <a:xfrm>
              <a:off x="0" y="6564848"/>
              <a:ext cx="3084380" cy="752475"/>
            </a:xfrm>
            <a:prstGeom prst="rect">
              <a:avLst/>
            </a:prstGeom>
          </p:spPr>
          <p:txBody>
            <a:bodyPr lIns="0" tIns="0" rIns="0" bIns="0" rtlCol="0" anchor="t">
              <a:spAutoFit/>
            </a:bodyPr>
            <a:lstStyle/>
            <a:p>
              <a:pPr algn="l">
                <a:lnSpc>
                  <a:spcPts val="4320"/>
                </a:lnSpc>
              </a:pPr>
              <a:r>
                <a:rPr lang="en-US" sz="3600" b="1">
                  <a:solidFill>
                    <a:srgbClr val="549E39"/>
                  </a:solidFill>
                  <a:latin typeface="Arial Bold"/>
                  <a:ea typeface="Arial Bold"/>
                  <a:cs typeface="Arial Bold"/>
                  <a:sym typeface="Arial Bold"/>
                </a:rPr>
                <a:t>277,124 ha</a:t>
              </a:r>
            </a:p>
          </p:txBody>
        </p:sp>
        <p:sp>
          <p:nvSpPr>
            <p:cNvPr id="27" name="TextBox 27"/>
            <p:cNvSpPr txBox="1"/>
            <p:nvPr/>
          </p:nvSpPr>
          <p:spPr>
            <a:xfrm>
              <a:off x="4750988" y="7599009"/>
              <a:ext cx="2981193" cy="492125"/>
            </a:xfrm>
            <a:prstGeom prst="rect">
              <a:avLst/>
            </a:prstGeom>
          </p:spPr>
          <p:txBody>
            <a:bodyPr lIns="0" tIns="0" rIns="0" bIns="0" rtlCol="0" anchor="t">
              <a:spAutoFit/>
            </a:bodyPr>
            <a:lstStyle/>
            <a:p>
              <a:pPr algn="l">
                <a:lnSpc>
                  <a:spcPts val="2879"/>
                </a:lnSpc>
              </a:pPr>
              <a:r>
                <a:rPr lang="en-US" sz="2399" b="1">
                  <a:solidFill>
                    <a:srgbClr val="404040"/>
                  </a:solidFill>
                  <a:latin typeface="Arial Bold"/>
                  <a:ea typeface="Arial Bold"/>
                  <a:cs typeface="Arial Bold"/>
                  <a:sym typeface="Arial Bold"/>
                </a:rPr>
                <a:t>Cultivated Area</a:t>
              </a:r>
            </a:p>
          </p:txBody>
        </p:sp>
        <p:sp>
          <p:nvSpPr>
            <p:cNvPr id="28" name="TextBox 28"/>
            <p:cNvSpPr txBox="1"/>
            <p:nvPr/>
          </p:nvSpPr>
          <p:spPr>
            <a:xfrm>
              <a:off x="4750988" y="6768048"/>
              <a:ext cx="3253846" cy="752475"/>
            </a:xfrm>
            <a:prstGeom prst="rect">
              <a:avLst/>
            </a:prstGeom>
          </p:spPr>
          <p:txBody>
            <a:bodyPr lIns="0" tIns="0" rIns="0" bIns="0" rtlCol="0" anchor="t">
              <a:spAutoFit/>
            </a:bodyPr>
            <a:lstStyle/>
            <a:p>
              <a:pPr algn="l">
                <a:lnSpc>
                  <a:spcPts val="4320"/>
                </a:lnSpc>
              </a:pPr>
              <a:r>
                <a:rPr lang="en-US" sz="3600" b="1">
                  <a:solidFill>
                    <a:srgbClr val="8AB833"/>
                  </a:solidFill>
                  <a:latin typeface="Arial Bold"/>
                  <a:ea typeface="Arial Bold"/>
                  <a:cs typeface="Arial Bold"/>
                  <a:sym typeface="Arial Bold"/>
                </a:rPr>
                <a:t>579,706 ha </a:t>
              </a:r>
            </a:p>
          </p:txBody>
        </p:sp>
        <p:sp>
          <p:nvSpPr>
            <p:cNvPr id="29" name="TextBox 29"/>
            <p:cNvSpPr txBox="1"/>
            <p:nvPr/>
          </p:nvSpPr>
          <p:spPr>
            <a:xfrm>
              <a:off x="0" y="9796531"/>
              <a:ext cx="5517020" cy="533933"/>
            </a:xfrm>
            <a:prstGeom prst="rect">
              <a:avLst/>
            </a:prstGeom>
          </p:spPr>
          <p:txBody>
            <a:bodyPr lIns="0" tIns="0" rIns="0" bIns="0" rtlCol="0" anchor="t">
              <a:spAutoFit/>
            </a:bodyPr>
            <a:lstStyle/>
            <a:p>
              <a:pPr algn="l">
                <a:lnSpc>
                  <a:spcPts val="2879"/>
                </a:lnSpc>
              </a:pPr>
              <a:r>
                <a:rPr lang="en-US" sz="2399" b="1">
                  <a:solidFill>
                    <a:srgbClr val="404040"/>
                  </a:solidFill>
                  <a:latin typeface="Arial Bold"/>
                  <a:ea typeface="Arial Bold"/>
                  <a:cs typeface="Arial Bold"/>
                  <a:sym typeface="Arial Bold"/>
                </a:rPr>
                <a:t>Rice Production</a:t>
              </a:r>
            </a:p>
          </p:txBody>
        </p:sp>
        <p:sp>
          <p:nvSpPr>
            <p:cNvPr id="30" name="TextBox 30"/>
            <p:cNvSpPr txBox="1"/>
            <p:nvPr/>
          </p:nvSpPr>
          <p:spPr>
            <a:xfrm>
              <a:off x="0" y="8965570"/>
              <a:ext cx="4136441" cy="752475"/>
            </a:xfrm>
            <a:prstGeom prst="rect">
              <a:avLst/>
            </a:prstGeom>
          </p:spPr>
          <p:txBody>
            <a:bodyPr lIns="0" tIns="0" rIns="0" bIns="0" rtlCol="0" anchor="t">
              <a:spAutoFit/>
            </a:bodyPr>
            <a:lstStyle/>
            <a:p>
              <a:pPr algn="l">
                <a:lnSpc>
                  <a:spcPts val="4320"/>
                </a:lnSpc>
              </a:pPr>
              <a:r>
                <a:rPr lang="en-US" sz="3600" b="1">
                  <a:solidFill>
                    <a:srgbClr val="0989B1"/>
                  </a:solidFill>
                  <a:latin typeface="Arial Bold"/>
                  <a:ea typeface="Arial Bold"/>
                  <a:cs typeface="Arial Bold"/>
                  <a:sym typeface="Arial Bold"/>
                </a:rPr>
                <a:t>1.362 mill. mt</a:t>
              </a:r>
            </a:p>
          </p:txBody>
        </p:sp>
        <p:sp>
          <p:nvSpPr>
            <p:cNvPr id="31" name="TextBox 31"/>
            <p:cNvSpPr txBox="1"/>
            <p:nvPr/>
          </p:nvSpPr>
          <p:spPr>
            <a:xfrm>
              <a:off x="0" y="4708041"/>
              <a:ext cx="3547313" cy="974725"/>
            </a:xfrm>
            <a:prstGeom prst="rect">
              <a:avLst/>
            </a:prstGeom>
          </p:spPr>
          <p:txBody>
            <a:bodyPr lIns="0" tIns="0" rIns="0" bIns="0" rtlCol="0" anchor="t">
              <a:spAutoFit/>
            </a:bodyPr>
            <a:lstStyle/>
            <a:p>
              <a:pPr algn="l">
                <a:lnSpc>
                  <a:spcPts val="2879"/>
                </a:lnSpc>
              </a:pPr>
              <a:r>
                <a:rPr lang="en-US" sz="2399" b="1">
                  <a:solidFill>
                    <a:srgbClr val="404040"/>
                  </a:solidFill>
                  <a:latin typeface="Arial Bold"/>
                  <a:ea typeface="Arial Bold"/>
                  <a:cs typeface="Arial Bold"/>
                  <a:sym typeface="Arial Bold"/>
                </a:rPr>
                <a:t>Self Sufficiency Level (SSL)</a:t>
              </a:r>
            </a:p>
          </p:txBody>
        </p:sp>
        <p:sp>
          <p:nvSpPr>
            <p:cNvPr id="32" name="TextBox 32"/>
            <p:cNvSpPr txBox="1"/>
            <p:nvPr/>
          </p:nvSpPr>
          <p:spPr>
            <a:xfrm>
              <a:off x="0" y="3877080"/>
              <a:ext cx="5517020" cy="735244"/>
            </a:xfrm>
            <a:prstGeom prst="rect">
              <a:avLst/>
            </a:prstGeom>
          </p:spPr>
          <p:txBody>
            <a:bodyPr lIns="0" tIns="0" rIns="0" bIns="0" rtlCol="0" anchor="t">
              <a:spAutoFit/>
            </a:bodyPr>
            <a:lstStyle/>
            <a:p>
              <a:pPr algn="l">
                <a:lnSpc>
                  <a:spcPts val="4320"/>
                </a:lnSpc>
              </a:pPr>
              <a:r>
                <a:rPr lang="en-US" sz="3600" b="1" dirty="0">
                  <a:solidFill>
                    <a:srgbClr val="3F772B"/>
                  </a:solidFill>
                  <a:latin typeface="Arial Bold"/>
                  <a:ea typeface="Arial Bold"/>
                  <a:cs typeface="Arial Bold"/>
                  <a:sym typeface="Arial Bold"/>
                </a:rPr>
                <a:t>52.9 %</a:t>
              </a:r>
            </a:p>
          </p:txBody>
        </p:sp>
        <p:sp>
          <p:nvSpPr>
            <p:cNvPr id="33" name="TextBox 33"/>
            <p:cNvSpPr txBox="1"/>
            <p:nvPr/>
          </p:nvSpPr>
          <p:spPr>
            <a:xfrm>
              <a:off x="4687367" y="11994054"/>
              <a:ext cx="5517020" cy="533933"/>
            </a:xfrm>
            <a:prstGeom prst="rect">
              <a:avLst/>
            </a:prstGeom>
          </p:spPr>
          <p:txBody>
            <a:bodyPr lIns="0" tIns="0" rIns="0" bIns="0" rtlCol="0" anchor="t">
              <a:spAutoFit/>
            </a:bodyPr>
            <a:lstStyle/>
            <a:p>
              <a:pPr algn="l">
                <a:lnSpc>
                  <a:spcPts val="2879"/>
                </a:lnSpc>
              </a:pPr>
              <a:r>
                <a:rPr lang="en-US" sz="2399" b="1">
                  <a:solidFill>
                    <a:srgbClr val="404040"/>
                  </a:solidFill>
                  <a:latin typeface="Arial Bold"/>
                  <a:ea typeface="Arial Bold"/>
                  <a:cs typeface="Arial Bold"/>
                  <a:sym typeface="Arial Bold"/>
                </a:rPr>
                <a:t>Granary Average Yield </a:t>
              </a:r>
            </a:p>
          </p:txBody>
        </p:sp>
        <p:sp>
          <p:nvSpPr>
            <p:cNvPr id="34" name="TextBox 34"/>
            <p:cNvSpPr txBox="1"/>
            <p:nvPr/>
          </p:nvSpPr>
          <p:spPr>
            <a:xfrm>
              <a:off x="4687379" y="11163093"/>
              <a:ext cx="3523456" cy="752475"/>
            </a:xfrm>
            <a:prstGeom prst="rect">
              <a:avLst/>
            </a:prstGeom>
          </p:spPr>
          <p:txBody>
            <a:bodyPr lIns="0" tIns="0" rIns="0" bIns="0" rtlCol="0" anchor="t">
              <a:spAutoFit/>
            </a:bodyPr>
            <a:lstStyle/>
            <a:p>
              <a:pPr algn="l">
                <a:lnSpc>
                  <a:spcPts val="4320"/>
                </a:lnSpc>
              </a:pPr>
              <a:r>
                <a:rPr lang="en-US" sz="3600" b="1">
                  <a:solidFill>
                    <a:srgbClr val="46CCF6"/>
                  </a:solidFill>
                  <a:latin typeface="Arial Bold"/>
                  <a:ea typeface="Arial Bold"/>
                  <a:cs typeface="Arial Bold"/>
                  <a:sym typeface="Arial Bold"/>
                </a:rPr>
                <a:t>3.934 ton/ha</a:t>
              </a:r>
            </a:p>
          </p:txBody>
        </p:sp>
        <p:sp>
          <p:nvSpPr>
            <p:cNvPr id="35" name="TextBox 35"/>
            <p:cNvSpPr txBox="1"/>
            <p:nvPr/>
          </p:nvSpPr>
          <p:spPr>
            <a:xfrm>
              <a:off x="13" y="11165050"/>
              <a:ext cx="4672609" cy="752475"/>
            </a:xfrm>
            <a:prstGeom prst="rect">
              <a:avLst/>
            </a:prstGeom>
          </p:spPr>
          <p:txBody>
            <a:bodyPr lIns="0" tIns="0" rIns="0" bIns="0" rtlCol="0" anchor="t">
              <a:spAutoFit/>
            </a:bodyPr>
            <a:lstStyle/>
            <a:p>
              <a:pPr algn="l">
                <a:lnSpc>
                  <a:spcPts val="4320"/>
                </a:lnSpc>
              </a:pPr>
              <a:r>
                <a:rPr lang="en-US" sz="3600" b="1">
                  <a:solidFill>
                    <a:srgbClr val="4AB5C4"/>
                  </a:solidFill>
                  <a:latin typeface="Arial Bold"/>
                  <a:ea typeface="Arial Bold"/>
                  <a:cs typeface="Arial Bold"/>
                  <a:sym typeface="Arial Bold"/>
                </a:rPr>
                <a:t>3.552 ton/ha</a:t>
              </a:r>
            </a:p>
          </p:txBody>
        </p:sp>
        <p:sp>
          <p:nvSpPr>
            <p:cNvPr id="36" name="TextBox 36"/>
            <p:cNvSpPr txBox="1"/>
            <p:nvPr/>
          </p:nvSpPr>
          <p:spPr>
            <a:xfrm>
              <a:off x="15157723" y="12155058"/>
              <a:ext cx="7940768" cy="354502"/>
            </a:xfrm>
            <a:prstGeom prst="rect">
              <a:avLst/>
            </a:prstGeom>
          </p:spPr>
          <p:txBody>
            <a:bodyPr lIns="0" tIns="0" rIns="0" bIns="0" rtlCol="0" anchor="t">
              <a:spAutoFit/>
            </a:bodyPr>
            <a:lstStyle/>
            <a:p>
              <a:pPr algn="r">
                <a:lnSpc>
                  <a:spcPts val="2017"/>
                </a:lnSpc>
              </a:pPr>
              <a:r>
                <a:rPr lang="en-US" sz="1680">
                  <a:solidFill>
                    <a:srgbClr val="000000"/>
                  </a:solidFill>
                  <a:latin typeface="Arial"/>
                  <a:ea typeface="Arial"/>
                  <a:cs typeface="Arial"/>
                  <a:sym typeface="Arial"/>
                </a:rPr>
                <a:t>Source: KPKM 2025</a:t>
              </a:r>
            </a:p>
          </p:txBody>
        </p:sp>
        <p:sp>
          <p:nvSpPr>
            <p:cNvPr id="37" name="TextBox 37"/>
            <p:cNvSpPr txBox="1"/>
            <p:nvPr/>
          </p:nvSpPr>
          <p:spPr>
            <a:xfrm>
              <a:off x="4837043" y="9880411"/>
              <a:ext cx="2686976" cy="492125"/>
            </a:xfrm>
            <a:prstGeom prst="rect">
              <a:avLst/>
            </a:prstGeom>
          </p:spPr>
          <p:txBody>
            <a:bodyPr lIns="0" tIns="0" rIns="0" bIns="0" rtlCol="0" anchor="t">
              <a:spAutoFit/>
            </a:bodyPr>
            <a:lstStyle/>
            <a:p>
              <a:pPr algn="l">
                <a:lnSpc>
                  <a:spcPts val="2879"/>
                </a:lnSpc>
              </a:pPr>
              <a:r>
                <a:rPr lang="en-US" sz="2399" b="1">
                  <a:solidFill>
                    <a:srgbClr val="404040"/>
                  </a:solidFill>
                  <a:latin typeface="Arial Bold"/>
                  <a:ea typeface="Arial Bold"/>
                  <a:cs typeface="Arial Bold"/>
                  <a:sym typeface="Arial Bold"/>
                </a:rPr>
                <a:t>Total Imports </a:t>
              </a:r>
            </a:p>
          </p:txBody>
        </p:sp>
        <p:sp>
          <p:nvSpPr>
            <p:cNvPr id="38" name="TextBox 38"/>
            <p:cNvSpPr txBox="1"/>
            <p:nvPr/>
          </p:nvSpPr>
          <p:spPr>
            <a:xfrm>
              <a:off x="4750988" y="8965570"/>
              <a:ext cx="4136441" cy="752475"/>
            </a:xfrm>
            <a:prstGeom prst="rect">
              <a:avLst/>
            </a:prstGeom>
          </p:spPr>
          <p:txBody>
            <a:bodyPr lIns="0" tIns="0" rIns="0" bIns="0" rtlCol="0" anchor="t">
              <a:spAutoFit/>
            </a:bodyPr>
            <a:lstStyle/>
            <a:p>
              <a:pPr algn="l">
                <a:lnSpc>
                  <a:spcPts val="4320"/>
                </a:lnSpc>
              </a:pPr>
              <a:r>
                <a:rPr lang="en-US" sz="3600" b="1">
                  <a:solidFill>
                    <a:srgbClr val="007EBD"/>
                  </a:solidFill>
                  <a:latin typeface="Arial Bold"/>
                  <a:ea typeface="Arial Bold"/>
                  <a:cs typeface="Arial Bold"/>
                  <a:sym typeface="Arial Bold"/>
                </a:rPr>
                <a:t>1.500 mill. mt</a:t>
              </a:r>
            </a:p>
          </p:txBody>
        </p:sp>
        <p:sp>
          <p:nvSpPr>
            <p:cNvPr id="39" name="TextBox 39"/>
            <p:cNvSpPr txBox="1"/>
            <p:nvPr/>
          </p:nvSpPr>
          <p:spPr>
            <a:xfrm>
              <a:off x="9734131" y="11937767"/>
              <a:ext cx="5330164" cy="492125"/>
            </a:xfrm>
            <a:prstGeom prst="rect">
              <a:avLst/>
            </a:prstGeom>
          </p:spPr>
          <p:txBody>
            <a:bodyPr lIns="0" tIns="0" rIns="0" bIns="0" rtlCol="0" anchor="t">
              <a:spAutoFit/>
            </a:bodyPr>
            <a:lstStyle/>
            <a:p>
              <a:pPr algn="l">
                <a:lnSpc>
                  <a:spcPts val="2879"/>
                </a:lnSpc>
              </a:pPr>
              <a:r>
                <a:rPr lang="en-US" sz="2399" b="1">
                  <a:solidFill>
                    <a:srgbClr val="404040"/>
                  </a:solidFill>
                  <a:latin typeface="Arial Bold"/>
                  <a:ea typeface="Arial Bold"/>
                  <a:cs typeface="Arial Bold"/>
                  <a:sym typeface="Arial Bold"/>
                </a:rPr>
                <a:t>Non-granary Average Yield </a:t>
              </a:r>
            </a:p>
          </p:txBody>
        </p:sp>
        <p:sp>
          <p:nvSpPr>
            <p:cNvPr id="40" name="TextBox 40"/>
            <p:cNvSpPr txBox="1"/>
            <p:nvPr/>
          </p:nvSpPr>
          <p:spPr>
            <a:xfrm>
              <a:off x="9734144" y="11106806"/>
              <a:ext cx="3523456" cy="752475"/>
            </a:xfrm>
            <a:prstGeom prst="rect">
              <a:avLst/>
            </a:prstGeom>
          </p:spPr>
          <p:txBody>
            <a:bodyPr lIns="0" tIns="0" rIns="0" bIns="0" rtlCol="0" anchor="t">
              <a:spAutoFit/>
            </a:bodyPr>
            <a:lstStyle/>
            <a:p>
              <a:pPr algn="l">
                <a:lnSpc>
                  <a:spcPts val="4320"/>
                </a:lnSpc>
              </a:pPr>
              <a:r>
                <a:rPr lang="en-US" sz="3600" b="1">
                  <a:solidFill>
                    <a:srgbClr val="3F435E"/>
                  </a:solidFill>
                  <a:latin typeface="Arial Bold"/>
                  <a:ea typeface="Arial Bold"/>
                  <a:cs typeface="Arial Bold"/>
                  <a:sym typeface="Arial Bold"/>
                </a:rPr>
                <a:t>2.855 ton/ha</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383519"/>
            <a:ext cx="18288000" cy="1140190"/>
            <a:chOff x="0" y="0"/>
            <a:chExt cx="5226660" cy="300297"/>
          </a:xfrm>
        </p:grpSpPr>
        <p:sp>
          <p:nvSpPr>
            <p:cNvPr id="3" name="Freeform 3"/>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16904209" y="595306"/>
            <a:ext cx="710183" cy="662893"/>
          </a:xfrm>
          <a:custGeom>
            <a:avLst/>
            <a:gdLst/>
            <a:ahLst/>
            <a:cxnLst/>
            <a:rect l="l" t="t" r="r" b="b"/>
            <a:pathLst>
              <a:path w="710183" h="662893">
                <a:moveTo>
                  <a:pt x="0" y="0"/>
                </a:moveTo>
                <a:lnTo>
                  <a:pt x="710182" y="0"/>
                </a:lnTo>
                <a:lnTo>
                  <a:pt x="710182" y="662893"/>
                </a:lnTo>
                <a:lnTo>
                  <a:pt x="0" y="6628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4704461" y="599162"/>
            <a:ext cx="8838833" cy="712331"/>
          </a:xfrm>
          <a:prstGeom prst="rect">
            <a:avLst/>
          </a:prstGeom>
        </p:spPr>
        <p:txBody>
          <a:bodyPr lIns="0" tIns="0" rIns="0" bIns="0" rtlCol="0" anchor="t">
            <a:spAutoFit/>
          </a:bodyPr>
          <a:lstStyle/>
          <a:p>
            <a:pPr marL="0" lvl="0" indent="0" algn="ctr">
              <a:lnSpc>
                <a:spcPts val="5597"/>
              </a:lnSpc>
            </a:pPr>
            <a:r>
              <a:rPr lang="en-US" sz="5089" b="1">
                <a:solidFill>
                  <a:srgbClr val="140E0E"/>
                </a:solidFill>
                <a:latin typeface="Inter Bold"/>
                <a:ea typeface="Inter Bold"/>
                <a:cs typeface="Inter Bold"/>
                <a:sym typeface="Inter Bold"/>
              </a:rPr>
              <a:t>PLANT FACTORY</a:t>
            </a:r>
          </a:p>
        </p:txBody>
      </p:sp>
      <p:pic>
        <p:nvPicPr>
          <p:cNvPr id="9" name="Picture 8" descr="A building with a door and a mural on the wall&#10;&#10;AI-generated content may be incorrect.">
            <a:extLst>
              <a:ext uri="{FF2B5EF4-FFF2-40B4-BE49-F238E27FC236}">
                <a16:creationId xmlns:a16="http://schemas.microsoft.com/office/drawing/2014/main" id="{7EEE95CB-F301-6DD0-0757-500B2C740E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929" y="2324100"/>
            <a:ext cx="8534400" cy="6400800"/>
          </a:xfrm>
          <a:prstGeom prst="rect">
            <a:avLst/>
          </a:prstGeom>
        </p:spPr>
      </p:pic>
      <p:pic>
        <p:nvPicPr>
          <p:cNvPr id="11" name="Picture 10" descr="A room with rows of shelves with purple lights&#10;&#10;AI-generated content may be incorrect.">
            <a:extLst>
              <a:ext uri="{FF2B5EF4-FFF2-40B4-BE49-F238E27FC236}">
                <a16:creationId xmlns:a16="http://schemas.microsoft.com/office/drawing/2014/main" id="{83A97A32-D9CE-8EFA-768A-E0BD3AF58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1231" y="2324100"/>
            <a:ext cx="8370631" cy="630259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BC50CA3-987E-7CE1-BC51-E0A66F416258}"/>
              </a:ext>
            </a:extLst>
          </p:cNvPr>
          <p:cNvGrpSpPr/>
          <p:nvPr/>
        </p:nvGrpSpPr>
        <p:grpSpPr>
          <a:xfrm>
            <a:off x="0" y="595306"/>
            <a:ext cx="18288000" cy="9928403"/>
            <a:chOff x="0" y="595306"/>
            <a:chExt cx="18288000" cy="9928403"/>
          </a:xfrm>
        </p:grpSpPr>
        <p:grpSp>
          <p:nvGrpSpPr>
            <p:cNvPr id="2" name="Group 2"/>
            <p:cNvGrpSpPr/>
            <p:nvPr/>
          </p:nvGrpSpPr>
          <p:grpSpPr>
            <a:xfrm>
              <a:off x="0" y="9383519"/>
              <a:ext cx="18288000" cy="1140190"/>
              <a:chOff x="0" y="0"/>
              <a:chExt cx="5226660" cy="300297"/>
            </a:xfrm>
          </p:grpSpPr>
          <p:sp>
            <p:nvSpPr>
              <p:cNvPr id="3" name="Freeform 3"/>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4" name="TextBox 4"/>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16904209" y="595306"/>
              <a:ext cx="710183" cy="662893"/>
            </a:xfrm>
            <a:custGeom>
              <a:avLst/>
              <a:gdLst/>
              <a:ahLst/>
              <a:cxnLst/>
              <a:rect l="l" t="t" r="r" b="b"/>
              <a:pathLst>
                <a:path w="710183" h="662893">
                  <a:moveTo>
                    <a:pt x="0" y="0"/>
                  </a:moveTo>
                  <a:lnTo>
                    <a:pt x="710182" y="0"/>
                  </a:lnTo>
                  <a:lnTo>
                    <a:pt x="710182" y="662893"/>
                  </a:lnTo>
                  <a:lnTo>
                    <a:pt x="0" y="6628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4704461" y="599162"/>
              <a:ext cx="8838833" cy="712331"/>
            </a:xfrm>
            <a:prstGeom prst="rect">
              <a:avLst/>
            </a:prstGeom>
          </p:spPr>
          <p:txBody>
            <a:bodyPr lIns="0" tIns="0" rIns="0" bIns="0" rtlCol="0" anchor="t">
              <a:spAutoFit/>
            </a:bodyPr>
            <a:lstStyle/>
            <a:p>
              <a:pPr marL="0" lvl="0" indent="0" algn="ctr">
                <a:lnSpc>
                  <a:spcPts val="5597"/>
                </a:lnSpc>
              </a:pPr>
              <a:r>
                <a:rPr lang="en-US" sz="5089" b="1">
                  <a:solidFill>
                    <a:srgbClr val="140E0E"/>
                  </a:solidFill>
                  <a:latin typeface="Inter Bold"/>
                  <a:ea typeface="Inter Bold"/>
                  <a:cs typeface="Inter Bold"/>
                  <a:sym typeface="Inter Bold"/>
                </a:rPr>
                <a:t>PLANT FACTORY</a:t>
              </a:r>
            </a:p>
          </p:txBody>
        </p:sp>
        <p:pic>
          <p:nvPicPr>
            <p:cNvPr id="8" name="Picture 7" descr="A room with rows of shelves with pink lights&#10;&#10;AI-generated content may be incorrect.">
              <a:extLst>
                <a:ext uri="{FF2B5EF4-FFF2-40B4-BE49-F238E27FC236}">
                  <a16:creationId xmlns:a16="http://schemas.microsoft.com/office/drawing/2014/main" id="{F99D5D31-6791-1007-FBF9-4E87A741B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957" y="1971432"/>
              <a:ext cx="9361289" cy="7048500"/>
            </a:xfrm>
            <a:prstGeom prst="rect">
              <a:avLst/>
            </a:prstGeom>
          </p:spPr>
        </p:pic>
        <p:pic>
          <p:nvPicPr>
            <p:cNvPr id="10" name="Picture 9" descr="A machine in a room with plants&#10;&#10;AI-generated content may be incorrect.">
              <a:extLst>
                <a:ext uri="{FF2B5EF4-FFF2-40B4-BE49-F238E27FC236}">
                  <a16:creationId xmlns:a16="http://schemas.microsoft.com/office/drawing/2014/main" id="{B68C4DE5-A32C-DE1F-6AD8-DB5682115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1971432"/>
              <a:ext cx="3964782" cy="7048500"/>
            </a:xfrm>
            <a:prstGeom prst="rect">
              <a:avLst/>
            </a:prstGeom>
          </p:spPr>
        </p:pic>
        <p:pic>
          <p:nvPicPr>
            <p:cNvPr id="12" name="Picture 11" descr="A plant growing on a shelf&#10;&#10;AI-generated content may be incorrect.">
              <a:extLst>
                <a:ext uri="{FF2B5EF4-FFF2-40B4-BE49-F238E27FC236}">
                  <a16:creationId xmlns:a16="http://schemas.microsoft.com/office/drawing/2014/main" id="{64E6080D-8FB1-922C-80DB-893A522D7E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38536" y="1971432"/>
              <a:ext cx="3964782" cy="7048501"/>
            </a:xfrm>
            <a:prstGeom prst="rect">
              <a:avLst/>
            </a:prstGeom>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64020" y="-2653217"/>
            <a:ext cx="22448517" cy="13176925"/>
            <a:chOff x="0" y="0"/>
            <a:chExt cx="29931356" cy="17569234"/>
          </a:xfrm>
        </p:grpSpPr>
        <p:grpSp>
          <p:nvGrpSpPr>
            <p:cNvPr id="3" name="Group 3"/>
            <p:cNvGrpSpPr/>
            <p:nvPr/>
          </p:nvGrpSpPr>
          <p:grpSpPr>
            <a:xfrm>
              <a:off x="3471389" y="16048981"/>
              <a:ext cx="26459967" cy="1520253"/>
              <a:chOff x="0" y="0"/>
              <a:chExt cx="5226660" cy="300297"/>
            </a:xfrm>
          </p:grpSpPr>
          <p:sp>
            <p:nvSpPr>
              <p:cNvPr id="4" name="Freeform 4"/>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5" name="TextBox 5"/>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grpSp>
          <p:nvGrpSpPr>
            <p:cNvPr id="6" name="Group 6"/>
            <p:cNvGrpSpPr/>
            <p:nvPr/>
          </p:nvGrpSpPr>
          <p:grpSpPr>
            <a:xfrm>
              <a:off x="5039130" y="6360200"/>
              <a:ext cx="6159199" cy="1610701"/>
              <a:chOff x="0" y="0"/>
              <a:chExt cx="1216632" cy="318163"/>
            </a:xfrm>
          </p:grpSpPr>
          <p:sp>
            <p:nvSpPr>
              <p:cNvPr id="7" name="Freeform 7"/>
              <p:cNvSpPr/>
              <p:nvPr/>
            </p:nvSpPr>
            <p:spPr>
              <a:xfrm>
                <a:off x="0" y="0"/>
                <a:ext cx="1216632" cy="318163"/>
              </a:xfrm>
              <a:custGeom>
                <a:avLst/>
                <a:gdLst/>
                <a:ahLst/>
                <a:cxnLst/>
                <a:rect l="l" t="t" r="r" b="b"/>
                <a:pathLst>
                  <a:path w="1216632" h="318163">
                    <a:moveTo>
                      <a:pt x="0" y="0"/>
                    </a:moveTo>
                    <a:lnTo>
                      <a:pt x="1216632" y="0"/>
                    </a:lnTo>
                    <a:lnTo>
                      <a:pt x="1216632" y="318163"/>
                    </a:lnTo>
                    <a:lnTo>
                      <a:pt x="0" y="318163"/>
                    </a:lnTo>
                    <a:close/>
                  </a:path>
                </a:pathLst>
              </a:custGeom>
              <a:gradFill rotWithShape="1">
                <a:gsLst>
                  <a:gs pos="0">
                    <a:srgbClr val="004AAD">
                      <a:alpha val="100000"/>
                    </a:srgbClr>
                  </a:gs>
                  <a:gs pos="100000">
                    <a:srgbClr val="CB6CE6">
                      <a:alpha val="100000"/>
                    </a:srgbClr>
                  </a:gs>
                </a:gsLst>
                <a:lin ang="0"/>
              </a:gradFill>
            </p:spPr>
          </p:sp>
          <p:sp>
            <p:nvSpPr>
              <p:cNvPr id="8" name="TextBox 8"/>
              <p:cNvSpPr txBox="1"/>
              <p:nvPr/>
            </p:nvSpPr>
            <p:spPr>
              <a:xfrm>
                <a:off x="0" y="-57150"/>
                <a:ext cx="1216632" cy="375313"/>
              </a:xfrm>
              <a:prstGeom prst="rect">
                <a:avLst/>
              </a:prstGeom>
            </p:spPr>
            <p:txBody>
              <a:bodyPr lIns="50800" tIns="50800" rIns="50800" bIns="50800" rtlCol="0" anchor="ctr"/>
              <a:lstStyle/>
              <a:p>
                <a:pPr algn="ctr">
                  <a:lnSpc>
                    <a:spcPts val="2940"/>
                  </a:lnSpc>
                </a:pPr>
                <a:endParaRPr/>
              </a:p>
            </p:txBody>
          </p:sp>
        </p:grpSp>
        <p:grpSp>
          <p:nvGrpSpPr>
            <p:cNvPr id="9" name="Group 9"/>
            <p:cNvGrpSpPr/>
            <p:nvPr/>
          </p:nvGrpSpPr>
          <p:grpSpPr>
            <a:xfrm>
              <a:off x="11757829" y="6360200"/>
              <a:ext cx="6298085" cy="1520253"/>
              <a:chOff x="0" y="0"/>
              <a:chExt cx="1244066" cy="300297"/>
            </a:xfrm>
          </p:grpSpPr>
          <p:sp>
            <p:nvSpPr>
              <p:cNvPr id="10" name="Freeform 10"/>
              <p:cNvSpPr/>
              <p:nvPr/>
            </p:nvSpPr>
            <p:spPr>
              <a:xfrm>
                <a:off x="0" y="0"/>
                <a:ext cx="1244066" cy="300297"/>
              </a:xfrm>
              <a:custGeom>
                <a:avLst/>
                <a:gdLst/>
                <a:ahLst/>
                <a:cxnLst/>
                <a:rect l="l" t="t" r="r" b="b"/>
                <a:pathLst>
                  <a:path w="1244066" h="300297">
                    <a:moveTo>
                      <a:pt x="0" y="0"/>
                    </a:moveTo>
                    <a:lnTo>
                      <a:pt x="1244066" y="0"/>
                    </a:lnTo>
                    <a:lnTo>
                      <a:pt x="1244066"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11" name="TextBox 11"/>
              <p:cNvSpPr txBox="1"/>
              <p:nvPr/>
            </p:nvSpPr>
            <p:spPr>
              <a:xfrm>
                <a:off x="0" y="-57150"/>
                <a:ext cx="1244066" cy="357447"/>
              </a:xfrm>
              <a:prstGeom prst="rect">
                <a:avLst/>
              </a:prstGeom>
            </p:spPr>
            <p:txBody>
              <a:bodyPr lIns="50800" tIns="50800" rIns="50800" bIns="50800" rtlCol="0" anchor="ctr"/>
              <a:lstStyle/>
              <a:p>
                <a:pPr algn="ctr">
                  <a:lnSpc>
                    <a:spcPts val="2940"/>
                  </a:lnSpc>
                </a:pPr>
                <a:endParaRPr/>
              </a:p>
            </p:txBody>
          </p:sp>
        </p:grpSp>
        <p:sp>
          <p:nvSpPr>
            <p:cNvPr id="12" name="Freeform 12"/>
            <p:cNvSpPr/>
            <p:nvPr/>
          </p:nvSpPr>
          <p:spPr>
            <a:xfrm>
              <a:off x="10845796" y="6469352"/>
              <a:ext cx="1394828" cy="1301949"/>
            </a:xfrm>
            <a:custGeom>
              <a:avLst/>
              <a:gdLst/>
              <a:ahLst/>
              <a:cxnLst/>
              <a:rect l="l" t="t" r="r" b="b"/>
              <a:pathLst>
                <a:path w="1394828" h="1301949">
                  <a:moveTo>
                    <a:pt x="0" y="0"/>
                  </a:moveTo>
                  <a:lnTo>
                    <a:pt x="1394827" y="0"/>
                  </a:lnTo>
                  <a:lnTo>
                    <a:pt x="1394827" y="1301949"/>
                  </a:lnTo>
                  <a:lnTo>
                    <a:pt x="0" y="1301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rot="-10800000">
              <a:off x="0" y="0"/>
              <a:ext cx="10078260" cy="9309793"/>
            </a:xfrm>
            <a:custGeom>
              <a:avLst/>
              <a:gdLst/>
              <a:ahLst/>
              <a:cxnLst/>
              <a:rect l="l" t="t" r="r" b="b"/>
              <a:pathLst>
                <a:path w="10078260" h="9309793">
                  <a:moveTo>
                    <a:pt x="0" y="0"/>
                  </a:moveTo>
                  <a:lnTo>
                    <a:pt x="10078260" y="0"/>
                  </a:lnTo>
                  <a:lnTo>
                    <a:pt x="10078260" y="9309793"/>
                  </a:lnTo>
                  <a:lnTo>
                    <a:pt x="0" y="9309793"/>
                  </a:lnTo>
                  <a:lnTo>
                    <a:pt x="0" y="0"/>
                  </a:lnTo>
                  <a:close/>
                </a:path>
              </a:pathLst>
            </a:custGeom>
            <a:blipFill>
              <a:blip r:embed="rId4">
                <a:alphaModFix amt="21999"/>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5373844" y="8662065"/>
              <a:ext cx="5824484" cy="3830108"/>
            </a:xfrm>
            <a:prstGeom prst="rect">
              <a:avLst/>
            </a:prstGeom>
          </p:spPr>
          <p:txBody>
            <a:bodyPr lIns="0" tIns="0" rIns="0" bIns="0" rtlCol="0" anchor="t">
              <a:spAutoFit/>
            </a:bodyPr>
            <a:lstStyle/>
            <a:p>
              <a:pPr marL="604518" lvl="1" indent="-302259" algn="l">
                <a:lnSpc>
                  <a:spcPts val="3219"/>
                </a:lnSpc>
                <a:buFont typeface="Arial"/>
                <a:buChar char="•"/>
              </a:pPr>
              <a:r>
                <a:rPr lang="en-US" sz="2799" dirty="0">
                  <a:solidFill>
                    <a:srgbClr val="140E0E"/>
                  </a:solidFill>
                  <a:latin typeface="Inter" panose="020B0604020202020204" charset="0"/>
                  <a:ea typeface="Inter" panose="020B0604020202020204" charset="0"/>
                  <a:cs typeface="Inter Bold"/>
                  <a:sym typeface="Inter Bold"/>
                </a:rPr>
                <a:t>Food s</a:t>
              </a:r>
              <a:r>
                <a:rPr lang="en-US" sz="2799" u="none" strike="noStrike" dirty="0">
                  <a:solidFill>
                    <a:srgbClr val="140E0E"/>
                  </a:solidFill>
                  <a:latin typeface="Inter" panose="020B0604020202020204" charset="0"/>
                  <a:ea typeface="Inter" panose="020B0604020202020204" charset="0"/>
                  <a:cs typeface="Inter Bold"/>
                  <a:sym typeface="Inter Bold"/>
                </a:rPr>
                <a:t>ecurity concerns have created clear policy justification for increasing domestic rice productivity and resilience. </a:t>
              </a:r>
            </a:p>
          </p:txBody>
        </p:sp>
        <p:sp>
          <p:nvSpPr>
            <p:cNvPr id="15" name="TextBox 15"/>
            <p:cNvSpPr txBox="1"/>
            <p:nvPr/>
          </p:nvSpPr>
          <p:spPr>
            <a:xfrm>
              <a:off x="5671590" y="6850167"/>
              <a:ext cx="5039138" cy="668866"/>
            </a:xfrm>
            <a:prstGeom prst="rect">
              <a:avLst/>
            </a:prstGeom>
          </p:spPr>
          <p:txBody>
            <a:bodyPr lIns="0" tIns="0" rIns="0" bIns="0" rtlCol="0" anchor="t">
              <a:spAutoFit/>
            </a:bodyPr>
            <a:lstStyle/>
            <a:p>
              <a:pPr marL="0" lvl="0" indent="0" algn="ctr">
                <a:lnSpc>
                  <a:spcPts val="3849"/>
                </a:lnSpc>
              </a:pPr>
              <a:r>
                <a:rPr lang="en-US" sz="3499">
                  <a:solidFill>
                    <a:srgbClr val="FFFFFF"/>
                  </a:solidFill>
                  <a:latin typeface="League Spartan"/>
                  <a:ea typeface="League Spartan"/>
                  <a:cs typeface="League Spartan"/>
                  <a:sym typeface="League Spartan"/>
                </a:rPr>
                <a:t>OPPORTUNI</a:t>
              </a:r>
              <a:r>
                <a:rPr lang="en-US" sz="3499" u="none" strike="noStrike">
                  <a:solidFill>
                    <a:srgbClr val="FFFFFF"/>
                  </a:solidFill>
                  <a:latin typeface="League Spartan"/>
                  <a:ea typeface="League Spartan"/>
                  <a:cs typeface="League Spartan"/>
                  <a:sym typeface="League Spartan"/>
                </a:rPr>
                <a:t>TIES</a:t>
              </a:r>
            </a:p>
          </p:txBody>
        </p:sp>
        <p:sp>
          <p:nvSpPr>
            <p:cNvPr id="16" name="TextBox 16"/>
            <p:cNvSpPr txBox="1"/>
            <p:nvPr/>
          </p:nvSpPr>
          <p:spPr>
            <a:xfrm>
              <a:off x="12375691" y="6870224"/>
              <a:ext cx="5205124" cy="668866"/>
            </a:xfrm>
            <a:prstGeom prst="rect">
              <a:avLst/>
            </a:prstGeom>
          </p:spPr>
          <p:txBody>
            <a:bodyPr lIns="0" tIns="0" rIns="0" bIns="0" rtlCol="0" anchor="t">
              <a:spAutoFit/>
            </a:bodyPr>
            <a:lstStyle/>
            <a:p>
              <a:pPr marL="0" lvl="0" indent="0" algn="ctr">
                <a:lnSpc>
                  <a:spcPts val="3849"/>
                </a:lnSpc>
              </a:pPr>
              <a:r>
                <a:rPr lang="en-US" sz="3499">
                  <a:solidFill>
                    <a:srgbClr val="FFFFFF"/>
                  </a:solidFill>
                  <a:latin typeface="League Spartan"/>
                  <a:ea typeface="League Spartan"/>
                  <a:cs typeface="League Spartan"/>
                  <a:sym typeface="League Spartan"/>
                </a:rPr>
                <a:t>CHALLENGES</a:t>
              </a:r>
            </a:p>
          </p:txBody>
        </p:sp>
        <p:sp>
          <p:nvSpPr>
            <p:cNvPr id="17" name="TextBox 17"/>
            <p:cNvSpPr txBox="1"/>
            <p:nvPr/>
          </p:nvSpPr>
          <p:spPr>
            <a:xfrm>
              <a:off x="11757479" y="8788854"/>
              <a:ext cx="6298085" cy="1742439"/>
            </a:xfrm>
            <a:prstGeom prst="rect">
              <a:avLst/>
            </a:prstGeom>
          </p:spPr>
          <p:txBody>
            <a:bodyPr lIns="0" tIns="0" rIns="0" bIns="0" rtlCol="0" anchor="t">
              <a:spAutoFit/>
            </a:bodyPr>
            <a:lstStyle/>
            <a:p>
              <a:pPr marL="604518" lvl="1" indent="-302259" algn="l">
                <a:lnSpc>
                  <a:spcPts val="2519"/>
                </a:lnSpc>
                <a:buFont typeface="Arial"/>
                <a:buChar char="•"/>
              </a:pPr>
              <a:r>
                <a:rPr lang="en-US" sz="2799" dirty="0">
                  <a:solidFill>
                    <a:srgbClr val="140E0E"/>
                  </a:solidFill>
                  <a:latin typeface="Inter" panose="020B0604020202020204" charset="0"/>
                  <a:ea typeface="Inter" panose="020B0604020202020204" charset="0"/>
                  <a:cs typeface="Inter Bold"/>
                  <a:sym typeface="Inter Bold"/>
                </a:rPr>
                <a:t>F</a:t>
              </a:r>
              <a:r>
                <a:rPr lang="en-US" sz="2799" u="none" strike="noStrike" dirty="0">
                  <a:solidFill>
                    <a:srgbClr val="140E0E"/>
                  </a:solidFill>
                  <a:latin typeface="Inter" panose="020B0604020202020204" charset="0"/>
                  <a:ea typeface="Inter" panose="020B0604020202020204" charset="0"/>
                  <a:cs typeface="Inter Bold"/>
                  <a:sym typeface="Inter Bold"/>
                </a:rPr>
                <a:t>unding limitations</a:t>
              </a:r>
            </a:p>
            <a:p>
              <a:pPr algn="l">
                <a:lnSpc>
                  <a:spcPts val="2519"/>
                </a:lnSpc>
              </a:pPr>
              <a:endParaRPr lang="en-US" sz="2799" u="none" strike="noStrike" dirty="0">
                <a:solidFill>
                  <a:srgbClr val="140E0E"/>
                </a:solidFill>
                <a:latin typeface="Inter" panose="020B0604020202020204" charset="0"/>
                <a:ea typeface="Inter" panose="020B0604020202020204" charset="0"/>
                <a:cs typeface="Inter Bold"/>
                <a:sym typeface="Inter Bold"/>
              </a:endParaRPr>
            </a:p>
            <a:p>
              <a:pPr marL="604518" lvl="1" indent="-302259" algn="l">
                <a:lnSpc>
                  <a:spcPts val="2519"/>
                </a:lnSpc>
                <a:buFont typeface="Arial"/>
                <a:buChar char="•"/>
              </a:pPr>
              <a:r>
                <a:rPr lang="en-US" sz="2799" u="none" strike="noStrike" dirty="0">
                  <a:solidFill>
                    <a:srgbClr val="140E0E"/>
                  </a:solidFill>
                  <a:latin typeface="Inter" panose="020B0604020202020204" charset="0"/>
                  <a:ea typeface="Inter" panose="020B0604020202020204" charset="0"/>
                  <a:cs typeface="Inter Bold"/>
                  <a:sym typeface="Inter Bold"/>
                </a:rPr>
                <a:t>Infrastructure gaps</a:t>
              </a:r>
            </a:p>
            <a:p>
              <a:pPr algn="l">
                <a:lnSpc>
                  <a:spcPts val="2519"/>
                </a:lnSpc>
              </a:pPr>
              <a:endParaRPr lang="en-US" sz="2799" u="none" strike="noStrike" dirty="0">
                <a:solidFill>
                  <a:srgbClr val="140E0E"/>
                </a:solidFill>
                <a:latin typeface="Inter" panose="020B0604020202020204" charset="0"/>
                <a:ea typeface="Inter" panose="020B0604020202020204" charset="0"/>
                <a:cs typeface="Inter Bold"/>
                <a:sym typeface="Inter Bold"/>
              </a:endParaRPr>
            </a:p>
          </p:txBody>
        </p:sp>
        <p:grpSp>
          <p:nvGrpSpPr>
            <p:cNvPr id="18" name="Group 18"/>
            <p:cNvGrpSpPr/>
            <p:nvPr/>
          </p:nvGrpSpPr>
          <p:grpSpPr>
            <a:xfrm>
              <a:off x="19097314" y="5885033"/>
              <a:ext cx="8533779" cy="2767506"/>
              <a:chOff x="0" y="0"/>
              <a:chExt cx="1685685" cy="546668"/>
            </a:xfrm>
          </p:grpSpPr>
          <p:sp>
            <p:nvSpPr>
              <p:cNvPr id="19" name="Freeform 19"/>
              <p:cNvSpPr/>
              <p:nvPr/>
            </p:nvSpPr>
            <p:spPr>
              <a:xfrm>
                <a:off x="0" y="0"/>
                <a:ext cx="1685685" cy="546668"/>
              </a:xfrm>
              <a:custGeom>
                <a:avLst/>
                <a:gdLst/>
                <a:ahLst/>
                <a:cxnLst/>
                <a:rect l="l" t="t" r="r" b="b"/>
                <a:pathLst>
                  <a:path w="1685685" h="546668">
                    <a:moveTo>
                      <a:pt x="0" y="0"/>
                    </a:moveTo>
                    <a:lnTo>
                      <a:pt x="1685685" y="0"/>
                    </a:lnTo>
                    <a:lnTo>
                      <a:pt x="1685685" y="546668"/>
                    </a:lnTo>
                    <a:lnTo>
                      <a:pt x="0" y="546668"/>
                    </a:lnTo>
                    <a:close/>
                  </a:path>
                </a:pathLst>
              </a:custGeom>
              <a:gradFill rotWithShape="1">
                <a:gsLst>
                  <a:gs pos="0">
                    <a:srgbClr val="004AAD">
                      <a:alpha val="100000"/>
                    </a:srgbClr>
                  </a:gs>
                  <a:gs pos="100000">
                    <a:srgbClr val="CB6CE6">
                      <a:alpha val="100000"/>
                    </a:srgbClr>
                  </a:gs>
                </a:gsLst>
                <a:lin ang="0"/>
              </a:gradFill>
            </p:spPr>
          </p:sp>
          <p:sp>
            <p:nvSpPr>
              <p:cNvPr id="20" name="TextBox 20"/>
              <p:cNvSpPr txBox="1"/>
              <p:nvPr/>
            </p:nvSpPr>
            <p:spPr>
              <a:xfrm>
                <a:off x="0" y="-57150"/>
                <a:ext cx="1685685" cy="603818"/>
              </a:xfrm>
              <a:prstGeom prst="rect">
                <a:avLst/>
              </a:prstGeom>
            </p:spPr>
            <p:txBody>
              <a:bodyPr lIns="50800" tIns="50800" rIns="50800" bIns="50800" rtlCol="0" anchor="ctr"/>
              <a:lstStyle/>
              <a:p>
                <a:pPr algn="ctr">
                  <a:lnSpc>
                    <a:spcPts val="2940"/>
                  </a:lnSpc>
                </a:pPr>
                <a:endParaRPr/>
              </a:p>
            </p:txBody>
          </p:sp>
        </p:grpSp>
        <p:sp>
          <p:nvSpPr>
            <p:cNvPr id="21" name="TextBox 21"/>
            <p:cNvSpPr txBox="1"/>
            <p:nvPr/>
          </p:nvSpPr>
          <p:spPr>
            <a:xfrm>
              <a:off x="20997018" y="6305704"/>
              <a:ext cx="5205124" cy="1964266"/>
            </a:xfrm>
            <a:prstGeom prst="rect">
              <a:avLst/>
            </a:prstGeom>
          </p:spPr>
          <p:txBody>
            <a:bodyPr lIns="0" tIns="0" rIns="0" bIns="0" rtlCol="0" anchor="t">
              <a:spAutoFit/>
            </a:bodyPr>
            <a:lstStyle/>
            <a:p>
              <a:pPr marL="0" lvl="0" indent="0" algn="ctr">
                <a:lnSpc>
                  <a:spcPts val="3849"/>
                </a:lnSpc>
              </a:pPr>
              <a:r>
                <a:rPr lang="en-US" sz="3499">
                  <a:solidFill>
                    <a:srgbClr val="FFFFFF"/>
                  </a:solidFill>
                  <a:latin typeface="League Spartan"/>
                  <a:ea typeface="League Spartan"/>
                  <a:cs typeface="League Spartan"/>
                  <a:sym typeface="League Spartan"/>
                </a:rPr>
                <a:t>POLICY AND REGULATORY ENVIRONMENT</a:t>
              </a:r>
            </a:p>
          </p:txBody>
        </p:sp>
        <p:sp>
          <p:nvSpPr>
            <p:cNvPr id="22" name="TextBox 22"/>
            <p:cNvSpPr txBox="1"/>
            <p:nvPr/>
          </p:nvSpPr>
          <p:spPr>
            <a:xfrm>
              <a:off x="18614715" y="9148032"/>
              <a:ext cx="9480819" cy="6565900"/>
            </a:xfrm>
            <a:prstGeom prst="rect">
              <a:avLst/>
            </a:prstGeom>
          </p:spPr>
          <p:txBody>
            <a:bodyPr lIns="0" tIns="0" rIns="0" bIns="0" rtlCol="0" anchor="t">
              <a:spAutoFit/>
            </a:bodyPr>
            <a:lstStyle/>
            <a:p>
              <a:pPr marL="604518" lvl="1" indent="-302259" algn="l">
                <a:lnSpc>
                  <a:spcPts val="3219"/>
                </a:lnSpc>
                <a:buFont typeface="Arial"/>
                <a:buChar char="•"/>
              </a:pPr>
              <a:r>
                <a:rPr lang="en-US" sz="2799" dirty="0">
                  <a:solidFill>
                    <a:srgbClr val="140E0E"/>
                  </a:solidFill>
                  <a:latin typeface="Inter" panose="020B0604020202020204" charset="0"/>
                  <a:ea typeface="Inter" panose="020B0604020202020204" charset="0"/>
                  <a:cs typeface="Inter Bold"/>
                  <a:sym typeface="Inter Bold"/>
                </a:rPr>
                <a:t>Rice varietal release is gov</a:t>
              </a:r>
              <a:r>
                <a:rPr lang="en-US" sz="2799" u="none" strike="noStrike" dirty="0">
                  <a:solidFill>
                    <a:srgbClr val="140E0E"/>
                  </a:solidFill>
                  <a:latin typeface="Inter" panose="020B0604020202020204" charset="0"/>
                  <a:ea typeface="Inter" panose="020B0604020202020204" charset="0"/>
                  <a:cs typeface="Inter Bold"/>
                  <a:sym typeface="Inter Bold"/>
                </a:rPr>
                <a:t>erned by an established standard operating procedure (SOP)</a:t>
              </a:r>
            </a:p>
            <a:p>
              <a:pPr marL="604518" lvl="1" indent="-302259" algn="l">
                <a:lnSpc>
                  <a:spcPts val="3219"/>
                </a:lnSpc>
                <a:buFont typeface="Arial"/>
                <a:buChar char="•"/>
              </a:pPr>
              <a:r>
                <a:rPr lang="en-US" sz="2799" u="none" strike="noStrike" dirty="0">
                  <a:solidFill>
                    <a:srgbClr val="140E0E"/>
                  </a:solidFill>
                  <a:latin typeface="Inter" panose="020B0604020202020204" charset="0"/>
                  <a:ea typeface="Inter" panose="020B0604020202020204" charset="0"/>
                  <a:cs typeface="Inter Bold"/>
                  <a:sym typeface="Inter Bold"/>
                </a:rPr>
                <a:t>Gene-edited products are currently regulated under the GMO framework</a:t>
              </a:r>
            </a:p>
            <a:p>
              <a:pPr marL="604518" lvl="1" indent="-302259" algn="l">
                <a:lnSpc>
                  <a:spcPts val="3219"/>
                </a:lnSpc>
                <a:buFont typeface="Arial"/>
                <a:buChar char="•"/>
              </a:pPr>
              <a:r>
                <a:rPr lang="en-US" sz="2799" u="none" strike="noStrike" dirty="0">
                  <a:solidFill>
                    <a:srgbClr val="140E0E"/>
                  </a:solidFill>
                  <a:latin typeface="Inter" panose="020B0604020202020204" charset="0"/>
                  <a:ea typeface="Inter" panose="020B0604020202020204" charset="0"/>
                  <a:cs typeface="Inter Bold"/>
                  <a:sym typeface="Inter Bold"/>
                </a:rPr>
                <a:t>Peninsular Malaysia has an established and systematic seed certification and distribution system</a:t>
              </a:r>
            </a:p>
            <a:p>
              <a:pPr marL="604518" lvl="1" indent="-302259" algn="l">
                <a:lnSpc>
                  <a:spcPts val="3219"/>
                </a:lnSpc>
                <a:buFont typeface="Arial"/>
                <a:buChar char="•"/>
              </a:pPr>
              <a:r>
                <a:rPr lang="en-US" sz="2799" u="none" strike="noStrike" dirty="0">
                  <a:solidFill>
                    <a:srgbClr val="140E0E"/>
                  </a:solidFill>
                  <a:latin typeface="Inter" panose="020B0604020202020204" charset="0"/>
                  <a:ea typeface="Inter" panose="020B0604020202020204" charset="0"/>
                  <a:cs typeface="Inter Bold"/>
                  <a:sym typeface="Inter Bold"/>
                </a:rPr>
                <a:t>In Sarawak, a seed production system is planned following the approval of RM2.3 million to support its establishment</a:t>
              </a:r>
            </a:p>
          </p:txBody>
        </p:sp>
        <p:sp>
          <p:nvSpPr>
            <p:cNvPr id="23" name="Freeform 23"/>
            <p:cNvSpPr/>
            <p:nvPr/>
          </p:nvSpPr>
          <p:spPr>
            <a:xfrm>
              <a:off x="17801627" y="6492048"/>
              <a:ext cx="1394828" cy="1301949"/>
            </a:xfrm>
            <a:custGeom>
              <a:avLst/>
              <a:gdLst/>
              <a:ahLst/>
              <a:cxnLst/>
              <a:rect l="l" t="t" r="r" b="b"/>
              <a:pathLst>
                <a:path w="1394828" h="1301949">
                  <a:moveTo>
                    <a:pt x="0" y="0"/>
                  </a:moveTo>
                  <a:lnTo>
                    <a:pt x="1394828" y="0"/>
                  </a:lnTo>
                  <a:lnTo>
                    <a:pt x="1394828" y="1301949"/>
                  </a:lnTo>
                  <a:lnTo>
                    <a:pt x="0" y="1301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92B05FA-41D8-A8F8-F0EA-33C59ADE8465}"/>
              </a:ext>
            </a:extLst>
          </p:cNvPr>
          <p:cNvGrpSpPr/>
          <p:nvPr/>
        </p:nvGrpSpPr>
        <p:grpSpPr>
          <a:xfrm>
            <a:off x="-2473414" y="-2754970"/>
            <a:ext cx="21457911" cy="13278678"/>
            <a:chOff x="-2473414" y="-2754970"/>
            <a:chExt cx="21457911" cy="13278678"/>
          </a:xfrm>
        </p:grpSpPr>
        <p:grpSp>
          <p:nvGrpSpPr>
            <p:cNvPr id="2" name="Group 2"/>
            <p:cNvGrpSpPr/>
            <p:nvPr/>
          </p:nvGrpSpPr>
          <p:grpSpPr>
            <a:xfrm>
              <a:off x="-2473414" y="-2754970"/>
              <a:ext cx="21457911" cy="13278678"/>
              <a:chOff x="0" y="0"/>
              <a:chExt cx="28610548" cy="17704905"/>
            </a:xfrm>
          </p:grpSpPr>
          <p:grpSp>
            <p:nvGrpSpPr>
              <p:cNvPr id="3" name="Group 3"/>
              <p:cNvGrpSpPr/>
              <p:nvPr/>
            </p:nvGrpSpPr>
            <p:grpSpPr>
              <a:xfrm>
                <a:off x="2150581" y="16184652"/>
                <a:ext cx="26459967" cy="1520253"/>
                <a:chOff x="0" y="0"/>
                <a:chExt cx="5226660" cy="300297"/>
              </a:xfrm>
            </p:grpSpPr>
            <p:sp>
              <p:nvSpPr>
                <p:cNvPr id="4" name="Freeform 4"/>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5" name="TextBox 5"/>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6" name="Freeform 6"/>
              <p:cNvSpPr/>
              <p:nvPr/>
            </p:nvSpPr>
            <p:spPr>
              <a:xfrm>
                <a:off x="25836830" y="4467034"/>
                <a:ext cx="946910" cy="883857"/>
              </a:xfrm>
              <a:custGeom>
                <a:avLst/>
                <a:gdLst/>
                <a:ahLst/>
                <a:cxnLst/>
                <a:rect l="l" t="t" r="r" b="b"/>
                <a:pathLst>
                  <a:path w="946910" h="883857">
                    <a:moveTo>
                      <a:pt x="0" y="0"/>
                    </a:moveTo>
                    <a:lnTo>
                      <a:pt x="946911" y="0"/>
                    </a:lnTo>
                    <a:lnTo>
                      <a:pt x="946911" y="883858"/>
                    </a:lnTo>
                    <a:lnTo>
                      <a:pt x="0" y="8838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a:off x="0" y="0"/>
                <a:ext cx="10078260" cy="9309793"/>
              </a:xfrm>
              <a:custGeom>
                <a:avLst/>
                <a:gdLst/>
                <a:ahLst/>
                <a:cxnLst/>
                <a:rect l="l" t="t" r="r" b="b"/>
                <a:pathLst>
                  <a:path w="10078260" h="9309793">
                    <a:moveTo>
                      <a:pt x="0" y="0"/>
                    </a:moveTo>
                    <a:lnTo>
                      <a:pt x="10078260" y="0"/>
                    </a:lnTo>
                    <a:lnTo>
                      <a:pt x="10078260" y="9309793"/>
                    </a:lnTo>
                    <a:lnTo>
                      <a:pt x="0" y="9309793"/>
                    </a:lnTo>
                    <a:lnTo>
                      <a:pt x="0" y="0"/>
                    </a:lnTo>
                    <a:close/>
                  </a:path>
                </a:pathLst>
              </a:custGeom>
              <a:blipFill>
                <a:blip r:embed="rId4">
                  <a:alphaModFix amt="21999"/>
                  <a:extLst>
                    <a:ext uri="{96DAC541-7B7A-43D3-8B79-37D633B846F1}">
                      <asvg:svgBlip xmlns:asvg="http://schemas.microsoft.com/office/drawing/2016/SVG/main" r:embed="rId5"/>
                    </a:ext>
                  </a:extLst>
                </a:blip>
                <a:stretch>
                  <a:fillRect/>
                </a:stretch>
              </a:blipFill>
            </p:spPr>
          </p:sp>
          <p:grpSp>
            <p:nvGrpSpPr>
              <p:cNvPr id="8" name="Group 8"/>
              <p:cNvGrpSpPr/>
              <p:nvPr/>
            </p:nvGrpSpPr>
            <p:grpSpPr>
              <a:xfrm>
                <a:off x="16020042" y="9309793"/>
                <a:ext cx="9816788" cy="3962309"/>
                <a:chOff x="0" y="0"/>
                <a:chExt cx="9816788" cy="3962309"/>
              </a:xfrm>
            </p:grpSpPr>
            <p:sp>
              <p:nvSpPr>
                <p:cNvPr id="9" name="Freeform 9"/>
                <p:cNvSpPr/>
                <p:nvPr/>
              </p:nvSpPr>
              <p:spPr>
                <a:xfrm>
                  <a:off x="10184" y="5393"/>
                  <a:ext cx="9796358" cy="3951479"/>
                </a:xfrm>
                <a:custGeom>
                  <a:avLst/>
                  <a:gdLst/>
                  <a:ahLst/>
                  <a:cxnLst/>
                  <a:rect l="l" t="t" r="r" b="b"/>
                  <a:pathLst>
                    <a:path w="9796358" h="3951479">
                      <a:moveTo>
                        <a:pt x="0" y="134830"/>
                      </a:moveTo>
                      <a:cubicBezTo>
                        <a:pt x="0" y="60404"/>
                        <a:pt x="114065" y="0"/>
                        <a:pt x="254814" y="0"/>
                      </a:cubicBezTo>
                      <a:lnTo>
                        <a:pt x="9541545" y="0"/>
                      </a:lnTo>
                      <a:cubicBezTo>
                        <a:pt x="9682293" y="0"/>
                        <a:pt x="9796359" y="60404"/>
                        <a:pt x="9796359" y="134830"/>
                      </a:cubicBezTo>
                      <a:lnTo>
                        <a:pt x="9796359" y="3816650"/>
                      </a:lnTo>
                      <a:cubicBezTo>
                        <a:pt x="9796359" y="3891183"/>
                        <a:pt x="9682293" y="3951479"/>
                        <a:pt x="9541545" y="3951479"/>
                      </a:cubicBezTo>
                      <a:lnTo>
                        <a:pt x="254814" y="3951479"/>
                      </a:lnTo>
                      <a:cubicBezTo>
                        <a:pt x="114065" y="3951479"/>
                        <a:pt x="0" y="3891183"/>
                        <a:pt x="0" y="3816650"/>
                      </a:cubicBezTo>
                      <a:close/>
                    </a:path>
                  </a:pathLst>
                </a:custGeom>
                <a:gradFill rotWithShape="1">
                  <a:gsLst>
                    <a:gs pos="0">
                      <a:srgbClr val="004AAD">
                        <a:alpha val="21000"/>
                      </a:srgbClr>
                    </a:gs>
                    <a:gs pos="100000">
                      <a:srgbClr val="CB6CE6">
                        <a:alpha val="21000"/>
                      </a:srgbClr>
                    </a:gs>
                  </a:gsLst>
                  <a:lin ang="0"/>
                </a:gradFill>
              </p:spPr>
            </p:sp>
            <p:sp>
              <p:nvSpPr>
                <p:cNvPr id="10" name="Freeform 10"/>
                <p:cNvSpPr/>
                <p:nvPr/>
              </p:nvSpPr>
              <p:spPr>
                <a:xfrm>
                  <a:off x="0" y="0"/>
                  <a:ext cx="9816727" cy="3962266"/>
                </a:xfrm>
                <a:custGeom>
                  <a:avLst/>
                  <a:gdLst/>
                  <a:ahLst/>
                  <a:cxnLst/>
                  <a:rect l="l" t="t" r="r" b="b"/>
                  <a:pathLst>
                    <a:path w="9816727" h="3962266">
                      <a:moveTo>
                        <a:pt x="0" y="140223"/>
                      </a:moveTo>
                      <a:cubicBezTo>
                        <a:pt x="0" y="62777"/>
                        <a:pt x="118750" y="0"/>
                        <a:pt x="264998" y="0"/>
                      </a:cubicBezTo>
                      <a:lnTo>
                        <a:pt x="9551729" y="0"/>
                      </a:lnTo>
                      <a:lnTo>
                        <a:pt x="9551729" y="5393"/>
                      </a:lnTo>
                      <a:lnTo>
                        <a:pt x="9551729" y="0"/>
                      </a:lnTo>
                      <a:cubicBezTo>
                        <a:pt x="9698181" y="0"/>
                        <a:pt x="9816727" y="62777"/>
                        <a:pt x="9816727" y="140223"/>
                      </a:cubicBezTo>
                      <a:lnTo>
                        <a:pt x="9806543" y="140223"/>
                      </a:lnTo>
                      <a:lnTo>
                        <a:pt x="9816727" y="140223"/>
                      </a:lnTo>
                      <a:lnTo>
                        <a:pt x="9816727" y="3822043"/>
                      </a:lnTo>
                      <a:lnTo>
                        <a:pt x="9806543" y="3822043"/>
                      </a:lnTo>
                      <a:lnTo>
                        <a:pt x="9816727" y="3822043"/>
                      </a:lnTo>
                      <a:cubicBezTo>
                        <a:pt x="9816727" y="3899489"/>
                        <a:pt x="9697977" y="3962266"/>
                        <a:pt x="9551729" y="3962266"/>
                      </a:cubicBezTo>
                      <a:lnTo>
                        <a:pt x="9551729" y="3956872"/>
                      </a:lnTo>
                      <a:lnTo>
                        <a:pt x="9551729" y="3962266"/>
                      </a:lnTo>
                      <a:lnTo>
                        <a:pt x="264998" y="3962266"/>
                      </a:lnTo>
                      <a:lnTo>
                        <a:pt x="264998" y="3956872"/>
                      </a:lnTo>
                      <a:lnTo>
                        <a:pt x="264998" y="3962266"/>
                      </a:lnTo>
                      <a:cubicBezTo>
                        <a:pt x="118546" y="3962266"/>
                        <a:pt x="0" y="3899489"/>
                        <a:pt x="0" y="3822043"/>
                      </a:cubicBezTo>
                      <a:lnTo>
                        <a:pt x="0" y="140223"/>
                      </a:lnTo>
                      <a:lnTo>
                        <a:pt x="10184" y="140223"/>
                      </a:lnTo>
                      <a:lnTo>
                        <a:pt x="0" y="140223"/>
                      </a:lnTo>
                      <a:moveTo>
                        <a:pt x="20369" y="140223"/>
                      </a:moveTo>
                      <a:lnTo>
                        <a:pt x="20369" y="3822043"/>
                      </a:lnTo>
                      <a:lnTo>
                        <a:pt x="10184" y="3822043"/>
                      </a:lnTo>
                      <a:lnTo>
                        <a:pt x="20369" y="3822043"/>
                      </a:lnTo>
                      <a:cubicBezTo>
                        <a:pt x="20369" y="3893557"/>
                        <a:pt x="129953" y="3951479"/>
                        <a:pt x="264998" y="3951479"/>
                      </a:cubicBezTo>
                      <a:lnTo>
                        <a:pt x="9551729" y="3951479"/>
                      </a:lnTo>
                      <a:cubicBezTo>
                        <a:pt x="9686774" y="3951479"/>
                        <a:pt x="9796359" y="3893557"/>
                        <a:pt x="9796359" y="3822043"/>
                      </a:cubicBezTo>
                      <a:lnTo>
                        <a:pt x="9796359" y="140223"/>
                      </a:lnTo>
                      <a:cubicBezTo>
                        <a:pt x="9796359" y="68709"/>
                        <a:pt x="9686774" y="10786"/>
                        <a:pt x="9551729" y="10786"/>
                      </a:cubicBezTo>
                      <a:lnTo>
                        <a:pt x="264998" y="10786"/>
                      </a:lnTo>
                      <a:lnTo>
                        <a:pt x="264998" y="5393"/>
                      </a:lnTo>
                      <a:lnTo>
                        <a:pt x="264998" y="10786"/>
                      </a:lnTo>
                      <a:cubicBezTo>
                        <a:pt x="129953" y="10786"/>
                        <a:pt x="20369" y="68709"/>
                        <a:pt x="20369" y="140223"/>
                      </a:cubicBezTo>
                      <a:close/>
                    </a:path>
                  </a:pathLst>
                </a:custGeom>
                <a:solidFill>
                  <a:srgbClr val="B2D4E5">
                    <a:alpha val="20784"/>
                  </a:srgbClr>
                </a:solidFill>
              </p:spPr>
            </p:sp>
          </p:grpSp>
          <p:sp>
            <p:nvSpPr>
              <p:cNvPr id="11" name="TextBox 11"/>
              <p:cNvSpPr txBox="1"/>
              <p:nvPr/>
            </p:nvSpPr>
            <p:spPr>
              <a:xfrm>
                <a:off x="16424818" y="9818685"/>
                <a:ext cx="9011327" cy="636904"/>
              </a:xfrm>
              <a:prstGeom prst="rect">
                <a:avLst/>
              </a:prstGeom>
            </p:spPr>
            <p:txBody>
              <a:bodyPr lIns="0" tIns="0" rIns="0" bIns="0" rtlCol="0" anchor="t">
                <a:spAutoFit/>
              </a:bodyPr>
              <a:lstStyle/>
              <a:p>
                <a:pPr marL="0" lvl="0" indent="0" algn="ctr">
                  <a:lnSpc>
                    <a:spcPts val="3629"/>
                  </a:lnSpc>
                </a:pPr>
                <a:r>
                  <a:rPr lang="en-US" sz="3299">
                    <a:solidFill>
                      <a:srgbClr val="140E0E"/>
                    </a:solidFill>
                    <a:latin typeface="League Spartan"/>
                    <a:ea typeface="League Spartan"/>
                    <a:cs typeface="League Spartan"/>
                    <a:sym typeface="League Spartan"/>
                  </a:rPr>
                  <a:t>12 Seed Producer Companies</a:t>
                </a:r>
              </a:p>
            </p:txBody>
          </p:sp>
          <p:grpSp>
            <p:nvGrpSpPr>
              <p:cNvPr id="12" name="Group 12"/>
              <p:cNvGrpSpPr/>
              <p:nvPr/>
            </p:nvGrpSpPr>
            <p:grpSpPr>
              <a:xfrm>
                <a:off x="4601731" y="11165068"/>
                <a:ext cx="10778834" cy="3962309"/>
                <a:chOff x="0" y="0"/>
                <a:chExt cx="10778834" cy="3962309"/>
              </a:xfrm>
            </p:grpSpPr>
            <p:sp>
              <p:nvSpPr>
                <p:cNvPr id="13" name="Freeform 13"/>
                <p:cNvSpPr/>
                <p:nvPr/>
              </p:nvSpPr>
              <p:spPr>
                <a:xfrm>
                  <a:off x="11182" y="5393"/>
                  <a:ext cx="10756402" cy="3951479"/>
                </a:xfrm>
                <a:custGeom>
                  <a:avLst/>
                  <a:gdLst/>
                  <a:ahLst/>
                  <a:cxnLst/>
                  <a:rect l="l" t="t" r="r" b="b"/>
                  <a:pathLst>
                    <a:path w="10756402" h="3951479">
                      <a:moveTo>
                        <a:pt x="0" y="134830"/>
                      </a:moveTo>
                      <a:cubicBezTo>
                        <a:pt x="0" y="60404"/>
                        <a:pt x="125244" y="0"/>
                        <a:pt x="279785" y="0"/>
                      </a:cubicBezTo>
                      <a:lnTo>
                        <a:pt x="10476617" y="0"/>
                      </a:lnTo>
                      <a:cubicBezTo>
                        <a:pt x="10631159" y="0"/>
                        <a:pt x="10756403" y="60404"/>
                        <a:pt x="10756403" y="134830"/>
                      </a:cubicBezTo>
                      <a:lnTo>
                        <a:pt x="10756403" y="3816650"/>
                      </a:lnTo>
                      <a:cubicBezTo>
                        <a:pt x="10756403" y="3891183"/>
                        <a:pt x="10631159" y="3951479"/>
                        <a:pt x="10476617" y="3951479"/>
                      </a:cubicBezTo>
                      <a:lnTo>
                        <a:pt x="279785" y="3951479"/>
                      </a:lnTo>
                      <a:cubicBezTo>
                        <a:pt x="125244" y="3951479"/>
                        <a:pt x="0" y="3891183"/>
                        <a:pt x="0" y="3816650"/>
                      </a:cubicBezTo>
                      <a:close/>
                    </a:path>
                  </a:pathLst>
                </a:custGeom>
                <a:gradFill rotWithShape="1">
                  <a:gsLst>
                    <a:gs pos="0">
                      <a:srgbClr val="004AAD">
                        <a:alpha val="21000"/>
                      </a:srgbClr>
                    </a:gs>
                    <a:gs pos="100000">
                      <a:srgbClr val="CB6CE6">
                        <a:alpha val="21000"/>
                      </a:srgbClr>
                    </a:gs>
                  </a:gsLst>
                  <a:lin ang="0"/>
                </a:gradFill>
              </p:spPr>
            </p:sp>
            <p:sp>
              <p:nvSpPr>
                <p:cNvPr id="14" name="Freeform 14"/>
                <p:cNvSpPr/>
                <p:nvPr/>
              </p:nvSpPr>
              <p:spPr>
                <a:xfrm>
                  <a:off x="0" y="0"/>
                  <a:ext cx="10778767" cy="3962266"/>
                </a:xfrm>
                <a:custGeom>
                  <a:avLst/>
                  <a:gdLst/>
                  <a:ahLst/>
                  <a:cxnLst/>
                  <a:rect l="l" t="t" r="r" b="b"/>
                  <a:pathLst>
                    <a:path w="10778767" h="3962266">
                      <a:moveTo>
                        <a:pt x="0" y="140223"/>
                      </a:moveTo>
                      <a:cubicBezTo>
                        <a:pt x="0" y="62777"/>
                        <a:pt x="130387" y="0"/>
                        <a:pt x="290967" y="0"/>
                      </a:cubicBezTo>
                      <a:lnTo>
                        <a:pt x="10487799" y="0"/>
                      </a:lnTo>
                      <a:lnTo>
                        <a:pt x="10487799" y="5393"/>
                      </a:lnTo>
                      <a:lnTo>
                        <a:pt x="10487799" y="0"/>
                      </a:lnTo>
                      <a:cubicBezTo>
                        <a:pt x="10648604" y="0"/>
                        <a:pt x="10778767" y="62777"/>
                        <a:pt x="10778767" y="140223"/>
                      </a:cubicBezTo>
                      <a:lnTo>
                        <a:pt x="10767585" y="140223"/>
                      </a:lnTo>
                      <a:lnTo>
                        <a:pt x="10778767" y="140223"/>
                      </a:lnTo>
                      <a:lnTo>
                        <a:pt x="10778767" y="3822043"/>
                      </a:lnTo>
                      <a:lnTo>
                        <a:pt x="10767585" y="3822043"/>
                      </a:lnTo>
                      <a:lnTo>
                        <a:pt x="10778767" y="3822043"/>
                      </a:lnTo>
                      <a:cubicBezTo>
                        <a:pt x="10778767" y="3899489"/>
                        <a:pt x="10648379" y="3962266"/>
                        <a:pt x="10487799" y="3962266"/>
                      </a:cubicBezTo>
                      <a:lnTo>
                        <a:pt x="10487799" y="3956872"/>
                      </a:lnTo>
                      <a:lnTo>
                        <a:pt x="10487799" y="3962266"/>
                      </a:lnTo>
                      <a:lnTo>
                        <a:pt x="290967" y="3962266"/>
                      </a:lnTo>
                      <a:lnTo>
                        <a:pt x="290967" y="3956872"/>
                      </a:lnTo>
                      <a:lnTo>
                        <a:pt x="290967" y="3962266"/>
                      </a:lnTo>
                      <a:cubicBezTo>
                        <a:pt x="130164" y="3962266"/>
                        <a:pt x="0" y="3899489"/>
                        <a:pt x="0" y="3822043"/>
                      </a:cubicBezTo>
                      <a:lnTo>
                        <a:pt x="0" y="140223"/>
                      </a:lnTo>
                      <a:lnTo>
                        <a:pt x="11182" y="140223"/>
                      </a:lnTo>
                      <a:lnTo>
                        <a:pt x="0" y="140223"/>
                      </a:lnTo>
                      <a:moveTo>
                        <a:pt x="22365" y="140223"/>
                      </a:moveTo>
                      <a:lnTo>
                        <a:pt x="22365" y="3822043"/>
                      </a:lnTo>
                      <a:lnTo>
                        <a:pt x="11182" y="3822043"/>
                      </a:lnTo>
                      <a:lnTo>
                        <a:pt x="22365" y="3822043"/>
                      </a:lnTo>
                      <a:cubicBezTo>
                        <a:pt x="22365" y="3893557"/>
                        <a:pt x="142688" y="3951479"/>
                        <a:pt x="290967" y="3951479"/>
                      </a:cubicBezTo>
                      <a:lnTo>
                        <a:pt x="10487799" y="3951479"/>
                      </a:lnTo>
                      <a:cubicBezTo>
                        <a:pt x="10636079" y="3951479"/>
                        <a:pt x="10756402" y="3893557"/>
                        <a:pt x="10756402" y="3822043"/>
                      </a:cubicBezTo>
                      <a:lnTo>
                        <a:pt x="10756402" y="140223"/>
                      </a:lnTo>
                      <a:cubicBezTo>
                        <a:pt x="10756402" y="68709"/>
                        <a:pt x="10636079" y="10786"/>
                        <a:pt x="10487799" y="10786"/>
                      </a:cubicBezTo>
                      <a:lnTo>
                        <a:pt x="290967" y="10786"/>
                      </a:lnTo>
                      <a:lnTo>
                        <a:pt x="290967" y="5393"/>
                      </a:lnTo>
                      <a:lnTo>
                        <a:pt x="290967" y="10786"/>
                      </a:lnTo>
                      <a:cubicBezTo>
                        <a:pt x="142688" y="10786"/>
                        <a:pt x="22365" y="68709"/>
                        <a:pt x="22365" y="140223"/>
                      </a:cubicBezTo>
                      <a:close/>
                    </a:path>
                  </a:pathLst>
                </a:custGeom>
                <a:solidFill>
                  <a:srgbClr val="B2D4E5">
                    <a:alpha val="20784"/>
                  </a:srgbClr>
                </a:solidFill>
              </p:spPr>
            </p:sp>
          </p:grpSp>
          <p:sp>
            <p:nvSpPr>
              <p:cNvPr id="15" name="TextBox 15"/>
              <p:cNvSpPr txBox="1"/>
              <p:nvPr/>
            </p:nvSpPr>
            <p:spPr>
              <a:xfrm>
                <a:off x="6109981" y="12148260"/>
                <a:ext cx="6356986" cy="636904"/>
              </a:xfrm>
              <a:prstGeom prst="rect">
                <a:avLst/>
              </a:prstGeom>
            </p:spPr>
            <p:txBody>
              <a:bodyPr lIns="0" tIns="0" rIns="0" bIns="0" rtlCol="0" anchor="t">
                <a:spAutoFit/>
              </a:bodyPr>
              <a:lstStyle/>
              <a:p>
                <a:pPr marL="0" lvl="0" indent="0" algn="ctr">
                  <a:lnSpc>
                    <a:spcPts val="3629"/>
                  </a:lnSpc>
                </a:pPr>
                <a:r>
                  <a:rPr lang="en-US" sz="3299">
                    <a:solidFill>
                      <a:srgbClr val="140E0E"/>
                    </a:solidFill>
                    <a:latin typeface="League Spartan"/>
                    <a:ea typeface="League Spartan"/>
                    <a:cs typeface="League Spartan"/>
                    <a:sym typeface="League Spartan"/>
                  </a:rPr>
                  <a:t>Germplasm Exchange</a:t>
                </a:r>
              </a:p>
            </p:txBody>
          </p:sp>
          <p:sp>
            <p:nvSpPr>
              <p:cNvPr id="16" name="TextBox 16"/>
              <p:cNvSpPr txBox="1"/>
              <p:nvPr/>
            </p:nvSpPr>
            <p:spPr>
              <a:xfrm>
                <a:off x="5039130" y="7203183"/>
                <a:ext cx="8851133" cy="2875670"/>
              </a:xfrm>
              <a:prstGeom prst="rect">
                <a:avLst/>
              </a:prstGeom>
            </p:spPr>
            <p:txBody>
              <a:bodyPr lIns="0" tIns="0" rIns="0" bIns="0" rtlCol="0" anchor="t">
                <a:spAutoFit/>
              </a:bodyPr>
              <a:lstStyle/>
              <a:p>
                <a:pPr marL="0" lvl="0" indent="0" algn="l">
                  <a:lnSpc>
                    <a:spcPts val="5597"/>
                  </a:lnSpc>
                </a:pPr>
                <a:r>
                  <a:rPr lang="en-US" sz="5089">
                    <a:solidFill>
                      <a:srgbClr val="140E0E"/>
                    </a:solidFill>
                    <a:latin typeface="League Spartan"/>
                    <a:ea typeface="League Spartan"/>
                    <a:cs typeface="League Spartan"/>
                    <a:sym typeface="League Spartan"/>
                  </a:rPr>
                  <a:t>C</a:t>
                </a:r>
                <a:r>
                  <a:rPr lang="en-US" sz="5089" u="none" strike="noStrike">
                    <a:solidFill>
                      <a:srgbClr val="140E0E"/>
                    </a:solidFill>
                    <a:latin typeface="League Spartan"/>
                    <a:ea typeface="League Spartan"/>
                    <a:cs typeface="League Spartan"/>
                    <a:sym typeface="League Spartan"/>
                  </a:rPr>
                  <a:t>OLLABORATION AND PRIVATE SECTOR</a:t>
                </a:r>
              </a:p>
            </p:txBody>
          </p:sp>
          <p:grpSp>
            <p:nvGrpSpPr>
              <p:cNvPr id="17" name="Group 17"/>
              <p:cNvGrpSpPr/>
              <p:nvPr/>
            </p:nvGrpSpPr>
            <p:grpSpPr>
              <a:xfrm>
                <a:off x="14397640" y="4654896"/>
                <a:ext cx="10778834" cy="3962309"/>
                <a:chOff x="0" y="0"/>
                <a:chExt cx="10778834" cy="3962309"/>
              </a:xfrm>
            </p:grpSpPr>
            <p:sp>
              <p:nvSpPr>
                <p:cNvPr id="18" name="Freeform 18"/>
                <p:cNvSpPr/>
                <p:nvPr/>
              </p:nvSpPr>
              <p:spPr>
                <a:xfrm>
                  <a:off x="11182" y="5393"/>
                  <a:ext cx="10756402" cy="3951479"/>
                </a:xfrm>
                <a:custGeom>
                  <a:avLst/>
                  <a:gdLst/>
                  <a:ahLst/>
                  <a:cxnLst/>
                  <a:rect l="l" t="t" r="r" b="b"/>
                  <a:pathLst>
                    <a:path w="10756402" h="3951479">
                      <a:moveTo>
                        <a:pt x="0" y="134830"/>
                      </a:moveTo>
                      <a:cubicBezTo>
                        <a:pt x="0" y="60404"/>
                        <a:pt x="125244" y="0"/>
                        <a:pt x="279785" y="0"/>
                      </a:cubicBezTo>
                      <a:lnTo>
                        <a:pt x="10476617" y="0"/>
                      </a:lnTo>
                      <a:cubicBezTo>
                        <a:pt x="10631159" y="0"/>
                        <a:pt x="10756403" y="60404"/>
                        <a:pt x="10756403" y="134830"/>
                      </a:cubicBezTo>
                      <a:lnTo>
                        <a:pt x="10756403" y="3816650"/>
                      </a:lnTo>
                      <a:cubicBezTo>
                        <a:pt x="10756403" y="3891183"/>
                        <a:pt x="10631159" y="3951479"/>
                        <a:pt x="10476617" y="3951479"/>
                      </a:cubicBezTo>
                      <a:lnTo>
                        <a:pt x="279785" y="3951479"/>
                      </a:lnTo>
                      <a:cubicBezTo>
                        <a:pt x="125244" y="3951479"/>
                        <a:pt x="0" y="3891183"/>
                        <a:pt x="0" y="3816650"/>
                      </a:cubicBezTo>
                      <a:close/>
                    </a:path>
                  </a:pathLst>
                </a:custGeom>
                <a:gradFill rotWithShape="1">
                  <a:gsLst>
                    <a:gs pos="0">
                      <a:srgbClr val="004AAD">
                        <a:alpha val="21000"/>
                      </a:srgbClr>
                    </a:gs>
                    <a:gs pos="100000">
                      <a:srgbClr val="CB6CE6">
                        <a:alpha val="21000"/>
                      </a:srgbClr>
                    </a:gs>
                  </a:gsLst>
                  <a:lin ang="0"/>
                </a:gradFill>
              </p:spPr>
            </p:sp>
            <p:sp>
              <p:nvSpPr>
                <p:cNvPr id="19" name="Freeform 19"/>
                <p:cNvSpPr/>
                <p:nvPr/>
              </p:nvSpPr>
              <p:spPr>
                <a:xfrm>
                  <a:off x="0" y="0"/>
                  <a:ext cx="10778767" cy="3962266"/>
                </a:xfrm>
                <a:custGeom>
                  <a:avLst/>
                  <a:gdLst/>
                  <a:ahLst/>
                  <a:cxnLst/>
                  <a:rect l="l" t="t" r="r" b="b"/>
                  <a:pathLst>
                    <a:path w="10778767" h="3962266">
                      <a:moveTo>
                        <a:pt x="0" y="140223"/>
                      </a:moveTo>
                      <a:cubicBezTo>
                        <a:pt x="0" y="62777"/>
                        <a:pt x="130387" y="0"/>
                        <a:pt x="290967" y="0"/>
                      </a:cubicBezTo>
                      <a:lnTo>
                        <a:pt x="10487799" y="0"/>
                      </a:lnTo>
                      <a:lnTo>
                        <a:pt x="10487799" y="5393"/>
                      </a:lnTo>
                      <a:lnTo>
                        <a:pt x="10487799" y="0"/>
                      </a:lnTo>
                      <a:cubicBezTo>
                        <a:pt x="10648604" y="0"/>
                        <a:pt x="10778767" y="62777"/>
                        <a:pt x="10778767" y="140223"/>
                      </a:cubicBezTo>
                      <a:lnTo>
                        <a:pt x="10767585" y="140223"/>
                      </a:lnTo>
                      <a:lnTo>
                        <a:pt x="10778767" y="140223"/>
                      </a:lnTo>
                      <a:lnTo>
                        <a:pt x="10778767" y="3822043"/>
                      </a:lnTo>
                      <a:lnTo>
                        <a:pt x="10767585" y="3822043"/>
                      </a:lnTo>
                      <a:lnTo>
                        <a:pt x="10778767" y="3822043"/>
                      </a:lnTo>
                      <a:cubicBezTo>
                        <a:pt x="10778767" y="3899489"/>
                        <a:pt x="10648379" y="3962266"/>
                        <a:pt x="10487799" y="3962266"/>
                      </a:cubicBezTo>
                      <a:lnTo>
                        <a:pt x="10487799" y="3956872"/>
                      </a:lnTo>
                      <a:lnTo>
                        <a:pt x="10487799" y="3962266"/>
                      </a:lnTo>
                      <a:lnTo>
                        <a:pt x="290967" y="3962266"/>
                      </a:lnTo>
                      <a:lnTo>
                        <a:pt x="290967" y="3956872"/>
                      </a:lnTo>
                      <a:lnTo>
                        <a:pt x="290967" y="3962266"/>
                      </a:lnTo>
                      <a:cubicBezTo>
                        <a:pt x="130164" y="3962266"/>
                        <a:pt x="0" y="3899489"/>
                        <a:pt x="0" y="3822043"/>
                      </a:cubicBezTo>
                      <a:lnTo>
                        <a:pt x="0" y="140223"/>
                      </a:lnTo>
                      <a:lnTo>
                        <a:pt x="11182" y="140223"/>
                      </a:lnTo>
                      <a:lnTo>
                        <a:pt x="0" y="140223"/>
                      </a:lnTo>
                      <a:moveTo>
                        <a:pt x="22365" y="140223"/>
                      </a:moveTo>
                      <a:lnTo>
                        <a:pt x="22365" y="3822043"/>
                      </a:lnTo>
                      <a:lnTo>
                        <a:pt x="11182" y="3822043"/>
                      </a:lnTo>
                      <a:lnTo>
                        <a:pt x="22365" y="3822043"/>
                      </a:lnTo>
                      <a:cubicBezTo>
                        <a:pt x="22365" y="3893557"/>
                        <a:pt x="142688" y="3951479"/>
                        <a:pt x="290967" y="3951479"/>
                      </a:cubicBezTo>
                      <a:lnTo>
                        <a:pt x="10487799" y="3951479"/>
                      </a:lnTo>
                      <a:cubicBezTo>
                        <a:pt x="10636079" y="3951479"/>
                        <a:pt x="10756402" y="3893557"/>
                        <a:pt x="10756402" y="3822043"/>
                      </a:cubicBezTo>
                      <a:lnTo>
                        <a:pt x="10756402" y="140223"/>
                      </a:lnTo>
                      <a:cubicBezTo>
                        <a:pt x="10756402" y="68709"/>
                        <a:pt x="10636079" y="10786"/>
                        <a:pt x="10487799" y="10786"/>
                      </a:cubicBezTo>
                      <a:lnTo>
                        <a:pt x="290967" y="10786"/>
                      </a:lnTo>
                      <a:lnTo>
                        <a:pt x="290967" y="5393"/>
                      </a:lnTo>
                      <a:lnTo>
                        <a:pt x="290967" y="10786"/>
                      </a:lnTo>
                      <a:cubicBezTo>
                        <a:pt x="142688" y="10786"/>
                        <a:pt x="22365" y="68709"/>
                        <a:pt x="22365" y="140223"/>
                      </a:cubicBezTo>
                      <a:close/>
                    </a:path>
                  </a:pathLst>
                </a:custGeom>
                <a:solidFill>
                  <a:srgbClr val="B2D4E5">
                    <a:alpha val="20784"/>
                  </a:srgbClr>
                </a:solidFill>
              </p:spPr>
            </p:sp>
          </p:grpSp>
          <p:sp>
            <p:nvSpPr>
              <p:cNvPr id="20" name="TextBox 20"/>
              <p:cNvSpPr txBox="1"/>
              <p:nvPr/>
            </p:nvSpPr>
            <p:spPr>
              <a:xfrm>
                <a:off x="14397640" y="5508580"/>
                <a:ext cx="2969998" cy="636904"/>
              </a:xfrm>
              <a:prstGeom prst="rect">
                <a:avLst/>
              </a:prstGeom>
            </p:spPr>
            <p:txBody>
              <a:bodyPr lIns="0" tIns="0" rIns="0" bIns="0" rtlCol="0" anchor="t">
                <a:spAutoFit/>
              </a:bodyPr>
              <a:lstStyle/>
              <a:p>
                <a:pPr marL="0" lvl="0" indent="0" algn="ctr">
                  <a:lnSpc>
                    <a:spcPts val="3629"/>
                  </a:lnSpc>
                </a:pPr>
                <a:r>
                  <a:rPr lang="en-US" sz="3299">
                    <a:solidFill>
                      <a:srgbClr val="140E0E"/>
                    </a:solidFill>
                    <a:latin typeface="League Spartan"/>
                    <a:ea typeface="League Spartan"/>
                    <a:cs typeface="League Spartan"/>
                    <a:sym typeface="League Spartan"/>
                  </a:rPr>
                  <a:t>BASF</a:t>
                </a:r>
              </a:p>
            </p:txBody>
          </p:sp>
          <p:sp>
            <p:nvSpPr>
              <p:cNvPr id="21" name="TextBox 21"/>
              <p:cNvSpPr txBox="1"/>
              <p:nvPr/>
            </p:nvSpPr>
            <p:spPr>
              <a:xfrm>
                <a:off x="15256297" y="6237559"/>
                <a:ext cx="7142389" cy="1788372"/>
              </a:xfrm>
              <a:prstGeom prst="rect">
                <a:avLst/>
              </a:prstGeom>
            </p:spPr>
            <p:txBody>
              <a:bodyPr wrap="square" lIns="0" tIns="0" rIns="0" bIns="0" rtlCol="0" anchor="t">
                <a:spAutoFit/>
              </a:bodyPr>
              <a:lstStyle/>
              <a:p>
                <a:pPr marL="0" lvl="0" indent="0" algn="l">
                  <a:lnSpc>
                    <a:spcPts val="3639"/>
                  </a:lnSpc>
                  <a:spcBef>
                    <a:spcPct val="0"/>
                  </a:spcBef>
                </a:pPr>
                <a:r>
                  <a:rPr lang="en-US" sz="2599" dirty="0">
                    <a:solidFill>
                      <a:srgbClr val="140E0E"/>
                    </a:solidFill>
                    <a:latin typeface="Inter"/>
                    <a:ea typeface="Inter"/>
                    <a:cs typeface="Inter"/>
                    <a:sym typeface="Inter"/>
                  </a:rPr>
                  <a:t>Collaboration on development of Clearfield </a:t>
                </a:r>
                <a:r>
                  <a:rPr lang="en-US" sz="2599" dirty="0" err="1">
                    <a:solidFill>
                      <a:srgbClr val="140E0E"/>
                    </a:solidFill>
                    <a:latin typeface="Inter"/>
                    <a:ea typeface="Inter"/>
                    <a:cs typeface="Inter"/>
                    <a:sym typeface="Inter"/>
                  </a:rPr>
                  <a:t>RIce</a:t>
                </a:r>
                <a:r>
                  <a:rPr lang="en-US" sz="2599" dirty="0">
                    <a:solidFill>
                      <a:srgbClr val="140E0E"/>
                    </a:solidFill>
                    <a:latin typeface="Inter"/>
                    <a:ea typeface="Inter"/>
                    <a:cs typeface="Inter"/>
                    <a:sym typeface="Inter"/>
                  </a:rPr>
                  <a:t> variety and other herbicide tolerant rice system</a:t>
                </a:r>
              </a:p>
            </p:txBody>
          </p:sp>
          <p:sp>
            <p:nvSpPr>
              <p:cNvPr id="22" name="TextBox 22"/>
              <p:cNvSpPr txBox="1"/>
              <p:nvPr/>
            </p:nvSpPr>
            <p:spPr>
              <a:xfrm>
                <a:off x="6109981" y="12934389"/>
                <a:ext cx="7780282" cy="1527683"/>
              </a:xfrm>
              <a:prstGeom prst="rect">
                <a:avLst/>
              </a:prstGeom>
            </p:spPr>
            <p:txBody>
              <a:bodyPr lIns="0" tIns="0" rIns="0" bIns="0" rtlCol="0" anchor="t">
                <a:spAutoFit/>
              </a:bodyPr>
              <a:lstStyle/>
              <a:p>
                <a:pPr marL="0" lvl="0" indent="0" algn="l">
                  <a:lnSpc>
                    <a:spcPts val="3041"/>
                  </a:lnSpc>
                </a:pPr>
                <a:r>
                  <a:rPr lang="en-US" sz="2599">
                    <a:solidFill>
                      <a:srgbClr val="140E0E"/>
                    </a:solidFill>
                    <a:latin typeface="Inter"/>
                    <a:ea typeface="Inter"/>
                    <a:cs typeface="Inter"/>
                    <a:sym typeface="Inter"/>
                  </a:rPr>
                  <a:t>Strengthening germplasm exchange through international collaborative projects</a:t>
                </a:r>
              </a:p>
            </p:txBody>
          </p:sp>
          <p:sp>
            <p:nvSpPr>
              <p:cNvPr id="23" name="TextBox 23"/>
              <p:cNvSpPr txBox="1"/>
              <p:nvPr/>
            </p:nvSpPr>
            <p:spPr>
              <a:xfrm>
                <a:off x="16898539" y="10573510"/>
                <a:ext cx="8063884" cy="1890183"/>
              </a:xfrm>
              <a:prstGeom prst="rect">
                <a:avLst/>
              </a:prstGeom>
            </p:spPr>
            <p:txBody>
              <a:bodyPr lIns="0" tIns="0" rIns="0" bIns="0" rtlCol="0" anchor="t">
                <a:spAutoFit/>
              </a:bodyPr>
              <a:lstStyle/>
              <a:p>
                <a:pPr algn="l">
                  <a:lnSpc>
                    <a:spcPts val="2824"/>
                  </a:lnSpc>
                </a:pPr>
                <a:r>
                  <a:rPr lang="en-US" sz="2499">
                    <a:solidFill>
                      <a:srgbClr val="140E0E"/>
                    </a:solidFill>
                    <a:latin typeface="Inter"/>
                    <a:ea typeface="Inter"/>
                    <a:cs typeface="Inter"/>
                    <a:sym typeface="Inter"/>
                  </a:rPr>
                  <a:t>Appointed by the Ministry to produce registered and certified seed, supported by a subsidy of RM 1.03/kg, with a total annual production of 72,000 MT.</a:t>
                </a:r>
              </a:p>
            </p:txBody>
          </p:sp>
        </p:grpSp>
        <p:sp>
          <p:nvSpPr>
            <p:cNvPr id="24" name="Freeform 10">
              <a:extLst>
                <a:ext uri="{FF2B5EF4-FFF2-40B4-BE49-F238E27FC236}">
                  <a16:creationId xmlns:a16="http://schemas.microsoft.com/office/drawing/2014/main" id="{3122FDE4-C86C-EA8C-A157-2B7E512E490D}"/>
                </a:ext>
              </a:extLst>
            </p:cNvPr>
            <p:cNvSpPr/>
            <p:nvPr/>
          </p:nvSpPr>
          <p:spPr>
            <a:xfrm>
              <a:off x="14352815" y="1450008"/>
              <a:ext cx="2913403" cy="1341279"/>
            </a:xfrm>
            <a:custGeom>
              <a:avLst/>
              <a:gdLst/>
              <a:ahLst/>
              <a:cxnLst/>
              <a:rect l="l" t="t" r="r" b="b"/>
              <a:pathLst>
                <a:path w="1468628" h="635181">
                  <a:moveTo>
                    <a:pt x="0" y="0"/>
                  </a:moveTo>
                  <a:lnTo>
                    <a:pt x="1468628" y="0"/>
                  </a:lnTo>
                  <a:lnTo>
                    <a:pt x="1468628" y="635181"/>
                  </a:lnTo>
                  <a:lnTo>
                    <a:pt x="0" y="635181"/>
                  </a:lnTo>
                  <a:lnTo>
                    <a:pt x="0" y="0"/>
                  </a:lnTo>
                  <a:close/>
                </a:path>
              </a:pathLst>
            </a:custGeom>
            <a:blipFill>
              <a:blip r:embed="rId6"/>
              <a:stretch>
                <a:fillRect/>
              </a:stretch>
            </a:blipFill>
          </p:spPr>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79023" y="4290845"/>
            <a:ext cx="5434108" cy="4294522"/>
            <a:chOff x="0" y="0"/>
            <a:chExt cx="7245477" cy="5726029"/>
          </a:xfrm>
        </p:grpSpPr>
        <p:sp>
          <p:nvSpPr>
            <p:cNvPr id="3" name="Freeform 3"/>
            <p:cNvSpPr/>
            <p:nvPr/>
          </p:nvSpPr>
          <p:spPr>
            <a:xfrm>
              <a:off x="7517" y="7794"/>
              <a:ext cx="7230399" cy="5710379"/>
            </a:xfrm>
            <a:custGeom>
              <a:avLst/>
              <a:gdLst/>
              <a:ahLst/>
              <a:cxnLst/>
              <a:rect l="l" t="t" r="r" b="b"/>
              <a:pathLst>
                <a:path w="7230399" h="5710379">
                  <a:moveTo>
                    <a:pt x="0" y="194845"/>
                  </a:moveTo>
                  <a:cubicBezTo>
                    <a:pt x="0" y="87291"/>
                    <a:pt x="84188" y="0"/>
                    <a:pt x="188070" y="0"/>
                  </a:cubicBezTo>
                  <a:lnTo>
                    <a:pt x="7042329" y="0"/>
                  </a:lnTo>
                  <a:cubicBezTo>
                    <a:pt x="7146211" y="0"/>
                    <a:pt x="7230399" y="87291"/>
                    <a:pt x="7230399" y="194845"/>
                  </a:cubicBezTo>
                  <a:lnTo>
                    <a:pt x="7230399" y="5515533"/>
                  </a:lnTo>
                  <a:cubicBezTo>
                    <a:pt x="7230399" y="5623244"/>
                    <a:pt x="7146211" y="5710379"/>
                    <a:pt x="7042329" y="5710379"/>
                  </a:cubicBezTo>
                  <a:lnTo>
                    <a:pt x="188070" y="5710379"/>
                  </a:lnTo>
                  <a:cubicBezTo>
                    <a:pt x="84188" y="5710379"/>
                    <a:pt x="0" y="5623244"/>
                    <a:pt x="0" y="5515533"/>
                  </a:cubicBezTo>
                  <a:close/>
                </a:path>
              </a:pathLst>
            </a:custGeom>
            <a:gradFill rotWithShape="1">
              <a:gsLst>
                <a:gs pos="0">
                  <a:srgbClr val="004AAD">
                    <a:alpha val="21000"/>
                  </a:srgbClr>
                </a:gs>
                <a:gs pos="100000">
                  <a:srgbClr val="CB6CE6">
                    <a:alpha val="21000"/>
                  </a:srgbClr>
                </a:gs>
              </a:gsLst>
              <a:lin ang="0"/>
            </a:gradFill>
          </p:spPr>
        </p:sp>
        <p:sp>
          <p:nvSpPr>
            <p:cNvPr id="4" name="Freeform 4"/>
            <p:cNvSpPr/>
            <p:nvPr/>
          </p:nvSpPr>
          <p:spPr>
            <a:xfrm>
              <a:off x="0" y="0"/>
              <a:ext cx="7245432" cy="5725967"/>
            </a:xfrm>
            <a:custGeom>
              <a:avLst/>
              <a:gdLst/>
              <a:ahLst/>
              <a:cxnLst/>
              <a:rect l="l" t="t" r="r" b="b"/>
              <a:pathLst>
                <a:path w="7245432" h="5725967">
                  <a:moveTo>
                    <a:pt x="0" y="202639"/>
                  </a:moveTo>
                  <a:cubicBezTo>
                    <a:pt x="0" y="90720"/>
                    <a:pt x="87646" y="0"/>
                    <a:pt x="195587" y="0"/>
                  </a:cubicBezTo>
                  <a:lnTo>
                    <a:pt x="7049846" y="0"/>
                  </a:lnTo>
                  <a:lnTo>
                    <a:pt x="7049846" y="7794"/>
                  </a:lnTo>
                  <a:lnTo>
                    <a:pt x="7049846" y="0"/>
                  </a:lnTo>
                  <a:cubicBezTo>
                    <a:pt x="7157937" y="0"/>
                    <a:pt x="7245432" y="90720"/>
                    <a:pt x="7245432" y="202639"/>
                  </a:cubicBezTo>
                  <a:lnTo>
                    <a:pt x="7237916" y="202639"/>
                  </a:lnTo>
                  <a:lnTo>
                    <a:pt x="7245432" y="202639"/>
                  </a:lnTo>
                  <a:lnTo>
                    <a:pt x="7245432" y="5523327"/>
                  </a:lnTo>
                  <a:lnTo>
                    <a:pt x="7237916" y="5523327"/>
                  </a:lnTo>
                  <a:lnTo>
                    <a:pt x="7245432" y="5523327"/>
                  </a:lnTo>
                  <a:cubicBezTo>
                    <a:pt x="7245432" y="5635247"/>
                    <a:pt x="7157786" y="5725967"/>
                    <a:pt x="7049846" y="5725967"/>
                  </a:cubicBezTo>
                  <a:lnTo>
                    <a:pt x="7049846" y="5718173"/>
                  </a:lnTo>
                  <a:lnTo>
                    <a:pt x="7049846" y="5725967"/>
                  </a:lnTo>
                  <a:lnTo>
                    <a:pt x="195587" y="5725967"/>
                  </a:lnTo>
                  <a:lnTo>
                    <a:pt x="195587" y="5718173"/>
                  </a:lnTo>
                  <a:lnTo>
                    <a:pt x="195587" y="5725967"/>
                  </a:lnTo>
                  <a:cubicBezTo>
                    <a:pt x="87495" y="5725967"/>
                    <a:pt x="0" y="5635247"/>
                    <a:pt x="0" y="5523327"/>
                  </a:cubicBezTo>
                  <a:lnTo>
                    <a:pt x="0" y="202639"/>
                  </a:lnTo>
                  <a:lnTo>
                    <a:pt x="7517" y="202639"/>
                  </a:lnTo>
                  <a:lnTo>
                    <a:pt x="0" y="202639"/>
                  </a:lnTo>
                  <a:moveTo>
                    <a:pt x="15034" y="202639"/>
                  </a:moveTo>
                  <a:lnTo>
                    <a:pt x="15034" y="5523327"/>
                  </a:lnTo>
                  <a:lnTo>
                    <a:pt x="7517" y="5523327"/>
                  </a:lnTo>
                  <a:lnTo>
                    <a:pt x="15034" y="5523327"/>
                  </a:lnTo>
                  <a:cubicBezTo>
                    <a:pt x="15034" y="5626674"/>
                    <a:pt x="95914" y="5710379"/>
                    <a:pt x="195587" y="5710379"/>
                  </a:cubicBezTo>
                  <a:lnTo>
                    <a:pt x="7049846" y="5710379"/>
                  </a:lnTo>
                  <a:cubicBezTo>
                    <a:pt x="7149518" y="5710379"/>
                    <a:pt x="7230399" y="5626674"/>
                    <a:pt x="7230399" y="5523327"/>
                  </a:cubicBezTo>
                  <a:lnTo>
                    <a:pt x="7230399" y="202639"/>
                  </a:lnTo>
                  <a:cubicBezTo>
                    <a:pt x="7230399" y="99293"/>
                    <a:pt x="7149518" y="15588"/>
                    <a:pt x="7049846" y="15588"/>
                  </a:cubicBezTo>
                  <a:lnTo>
                    <a:pt x="195587" y="15588"/>
                  </a:lnTo>
                  <a:lnTo>
                    <a:pt x="195587" y="7794"/>
                  </a:lnTo>
                  <a:lnTo>
                    <a:pt x="195587" y="15588"/>
                  </a:lnTo>
                  <a:cubicBezTo>
                    <a:pt x="95914" y="15588"/>
                    <a:pt x="15034" y="99293"/>
                    <a:pt x="15034" y="202639"/>
                  </a:cubicBezTo>
                  <a:close/>
                </a:path>
              </a:pathLst>
            </a:custGeom>
            <a:solidFill>
              <a:srgbClr val="B2D4E5">
                <a:alpha val="20784"/>
              </a:srgbClr>
            </a:solidFill>
          </p:spPr>
        </p:sp>
      </p:grpSp>
      <p:sp>
        <p:nvSpPr>
          <p:cNvPr id="5" name="Freeform 5"/>
          <p:cNvSpPr/>
          <p:nvPr/>
        </p:nvSpPr>
        <p:spPr>
          <a:xfrm>
            <a:off x="12622301" y="5732598"/>
            <a:ext cx="5905365" cy="7301842"/>
          </a:xfrm>
          <a:custGeom>
            <a:avLst/>
            <a:gdLst/>
            <a:ahLst/>
            <a:cxnLst/>
            <a:rect l="l" t="t" r="r" b="b"/>
            <a:pathLst>
              <a:path w="5905365" h="7301842">
                <a:moveTo>
                  <a:pt x="0" y="0"/>
                </a:moveTo>
                <a:lnTo>
                  <a:pt x="5905365" y="0"/>
                </a:lnTo>
                <a:lnTo>
                  <a:pt x="5905365" y="7301842"/>
                </a:lnTo>
                <a:lnTo>
                  <a:pt x="0" y="7301842"/>
                </a:lnTo>
                <a:lnTo>
                  <a:pt x="0" y="0"/>
                </a:lnTo>
                <a:close/>
              </a:path>
            </a:pathLst>
          </a:custGeom>
          <a:blipFill>
            <a:blip r:embed="rId2">
              <a:alphaModFix amt="21999"/>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860478" y="9383519"/>
            <a:ext cx="19844976" cy="1140190"/>
            <a:chOff x="0" y="0"/>
            <a:chExt cx="5226660" cy="300297"/>
          </a:xfrm>
        </p:grpSpPr>
        <p:sp>
          <p:nvSpPr>
            <p:cNvPr id="7" name="Freeform 7"/>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8" name="TextBox 8"/>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9" name="Freeform 9"/>
          <p:cNvSpPr/>
          <p:nvPr/>
        </p:nvSpPr>
        <p:spPr>
          <a:xfrm>
            <a:off x="16904209" y="595306"/>
            <a:ext cx="710183" cy="662893"/>
          </a:xfrm>
          <a:custGeom>
            <a:avLst/>
            <a:gdLst/>
            <a:ahLst/>
            <a:cxnLst/>
            <a:rect l="l" t="t" r="r" b="b"/>
            <a:pathLst>
              <a:path w="710183" h="662893">
                <a:moveTo>
                  <a:pt x="0" y="0"/>
                </a:moveTo>
                <a:lnTo>
                  <a:pt x="710182" y="0"/>
                </a:lnTo>
                <a:lnTo>
                  <a:pt x="710182" y="662893"/>
                </a:lnTo>
                <a:lnTo>
                  <a:pt x="0" y="6628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0800000">
            <a:off x="-2473414" y="-2754970"/>
            <a:ext cx="7558695" cy="6982345"/>
          </a:xfrm>
          <a:custGeom>
            <a:avLst/>
            <a:gdLst/>
            <a:ahLst/>
            <a:cxnLst/>
            <a:rect l="l" t="t" r="r" b="b"/>
            <a:pathLst>
              <a:path w="7558695" h="6982345">
                <a:moveTo>
                  <a:pt x="0" y="0"/>
                </a:moveTo>
                <a:lnTo>
                  <a:pt x="7558695" y="0"/>
                </a:lnTo>
                <a:lnTo>
                  <a:pt x="7558695" y="6982345"/>
                </a:lnTo>
                <a:lnTo>
                  <a:pt x="0" y="6982345"/>
                </a:lnTo>
                <a:lnTo>
                  <a:pt x="0" y="0"/>
                </a:lnTo>
                <a:close/>
              </a:path>
            </a:pathLst>
          </a:custGeom>
          <a:blipFill>
            <a:blip r:embed="rId6">
              <a:alphaModFix amt="21999"/>
              <a:extLst>
                <a:ext uri="{96DAC541-7B7A-43D3-8B79-37D633B846F1}">
                  <asvg:svgBlip xmlns:asvg="http://schemas.microsoft.com/office/drawing/2016/SVG/main" r:embed="rId7"/>
                </a:ext>
              </a:extLst>
            </a:blip>
            <a:stretch>
              <a:fillRect/>
            </a:stretch>
          </a:blipFill>
        </p:spPr>
      </p:sp>
      <p:grpSp>
        <p:nvGrpSpPr>
          <p:cNvPr id="11" name="Group 11"/>
          <p:cNvGrpSpPr/>
          <p:nvPr/>
        </p:nvGrpSpPr>
        <p:grpSpPr>
          <a:xfrm>
            <a:off x="5579023" y="926752"/>
            <a:ext cx="4797370" cy="2971732"/>
            <a:chOff x="0" y="0"/>
            <a:chExt cx="6396494" cy="3962309"/>
          </a:xfrm>
        </p:grpSpPr>
        <p:sp>
          <p:nvSpPr>
            <p:cNvPr id="12" name="Freeform 12"/>
            <p:cNvSpPr/>
            <p:nvPr/>
          </p:nvSpPr>
          <p:spPr>
            <a:xfrm>
              <a:off x="6636" y="5393"/>
              <a:ext cx="6383182" cy="3951479"/>
            </a:xfrm>
            <a:custGeom>
              <a:avLst/>
              <a:gdLst/>
              <a:ahLst/>
              <a:cxnLst/>
              <a:rect l="l" t="t" r="r" b="b"/>
              <a:pathLst>
                <a:path w="6383182" h="3951479">
                  <a:moveTo>
                    <a:pt x="0" y="134830"/>
                  </a:moveTo>
                  <a:cubicBezTo>
                    <a:pt x="0" y="60404"/>
                    <a:pt x="74323" y="0"/>
                    <a:pt x="166033" y="0"/>
                  </a:cubicBezTo>
                  <a:lnTo>
                    <a:pt x="6217149" y="0"/>
                  </a:lnTo>
                  <a:cubicBezTo>
                    <a:pt x="6308859" y="0"/>
                    <a:pt x="6383182" y="60404"/>
                    <a:pt x="6383182" y="134830"/>
                  </a:cubicBezTo>
                  <a:lnTo>
                    <a:pt x="6383182" y="3816650"/>
                  </a:lnTo>
                  <a:cubicBezTo>
                    <a:pt x="6383182" y="3891183"/>
                    <a:pt x="6308859" y="3951479"/>
                    <a:pt x="6217149" y="3951479"/>
                  </a:cubicBezTo>
                  <a:lnTo>
                    <a:pt x="166033" y="3951479"/>
                  </a:lnTo>
                  <a:cubicBezTo>
                    <a:pt x="74323" y="3951479"/>
                    <a:pt x="0" y="3891183"/>
                    <a:pt x="0" y="3816650"/>
                  </a:cubicBezTo>
                  <a:close/>
                </a:path>
              </a:pathLst>
            </a:custGeom>
            <a:gradFill rotWithShape="1">
              <a:gsLst>
                <a:gs pos="0">
                  <a:srgbClr val="004AAD">
                    <a:alpha val="21000"/>
                  </a:srgbClr>
                </a:gs>
                <a:gs pos="100000">
                  <a:srgbClr val="CB6CE6">
                    <a:alpha val="21000"/>
                  </a:srgbClr>
                </a:gs>
              </a:gsLst>
              <a:lin ang="0"/>
            </a:gradFill>
          </p:spPr>
        </p:sp>
        <p:sp>
          <p:nvSpPr>
            <p:cNvPr id="13" name="Freeform 13"/>
            <p:cNvSpPr/>
            <p:nvPr/>
          </p:nvSpPr>
          <p:spPr>
            <a:xfrm>
              <a:off x="0" y="0"/>
              <a:ext cx="6396454" cy="3962266"/>
            </a:xfrm>
            <a:custGeom>
              <a:avLst/>
              <a:gdLst/>
              <a:ahLst/>
              <a:cxnLst/>
              <a:rect l="l" t="t" r="r" b="b"/>
              <a:pathLst>
                <a:path w="6396454" h="3962266">
                  <a:moveTo>
                    <a:pt x="0" y="140223"/>
                  </a:moveTo>
                  <a:cubicBezTo>
                    <a:pt x="0" y="62777"/>
                    <a:pt x="77376" y="0"/>
                    <a:pt x="172669" y="0"/>
                  </a:cubicBezTo>
                  <a:lnTo>
                    <a:pt x="6223785" y="0"/>
                  </a:lnTo>
                  <a:lnTo>
                    <a:pt x="6223785" y="5393"/>
                  </a:lnTo>
                  <a:lnTo>
                    <a:pt x="6223785" y="0"/>
                  </a:lnTo>
                  <a:cubicBezTo>
                    <a:pt x="6319211" y="0"/>
                    <a:pt x="6396454" y="62777"/>
                    <a:pt x="6396454" y="140223"/>
                  </a:cubicBezTo>
                  <a:lnTo>
                    <a:pt x="6389818" y="140223"/>
                  </a:lnTo>
                  <a:lnTo>
                    <a:pt x="6396454" y="140223"/>
                  </a:lnTo>
                  <a:lnTo>
                    <a:pt x="6396454" y="3822043"/>
                  </a:lnTo>
                  <a:lnTo>
                    <a:pt x="6389818" y="3822043"/>
                  </a:lnTo>
                  <a:lnTo>
                    <a:pt x="6396454" y="3822043"/>
                  </a:lnTo>
                  <a:cubicBezTo>
                    <a:pt x="6396454" y="3899489"/>
                    <a:pt x="6319078" y="3962266"/>
                    <a:pt x="6223785" y="3962266"/>
                  </a:cubicBezTo>
                  <a:lnTo>
                    <a:pt x="6223785" y="3956872"/>
                  </a:lnTo>
                  <a:lnTo>
                    <a:pt x="6223785" y="3962266"/>
                  </a:lnTo>
                  <a:lnTo>
                    <a:pt x="172669" y="3962266"/>
                  </a:lnTo>
                  <a:lnTo>
                    <a:pt x="172669" y="3956872"/>
                  </a:lnTo>
                  <a:lnTo>
                    <a:pt x="172669" y="3962266"/>
                  </a:lnTo>
                  <a:cubicBezTo>
                    <a:pt x="77243" y="3962266"/>
                    <a:pt x="0" y="3899489"/>
                    <a:pt x="0" y="3822043"/>
                  </a:cubicBezTo>
                  <a:lnTo>
                    <a:pt x="0" y="140223"/>
                  </a:lnTo>
                  <a:lnTo>
                    <a:pt x="6636" y="140223"/>
                  </a:lnTo>
                  <a:lnTo>
                    <a:pt x="0" y="140223"/>
                  </a:lnTo>
                  <a:moveTo>
                    <a:pt x="13272" y="140223"/>
                  </a:moveTo>
                  <a:lnTo>
                    <a:pt x="13272" y="3822043"/>
                  </a:lnTo>
                  <a:lnTo>
                    <a:pt x="6636" y="3822043"/>
                  </a:lnTo>
                  <a:lnTo>
                    <a:pt x="13272" y="3822043"/>
                  </a:lnTo>
                  <a:cubicBezTo>
                    <a:pt x="13272" y="3893557"/>
                    <a:pt x="84676" y="3951479"/>
                    <a:pt x="172669" y="3951479"/>
                  </a:cubicBezTo>
                  <a:lnTo>
                    <a:pt x="6223785" y="3951479"/>
                  </a:lnTo>
                  <a:cubicBezTo>
                    <a:pt x="6311778" y="3951479"/>
                    <a:pt x="6383182" y="3893557"/>
                    <a:pt x="6383182" y="3822043"/>
                  </a:cubicBezTo>
                  <a:lnTo>
                    <a:pt x="6383182" y="140223"/>
                  </a:lnTo>
                  <a:cubicBezTo>
                    <a:pt x="6383182" y="68709"/>
                    <a:pt x="6311778" y="10786"/>
                    <a:pt x="6223785" y="10786"/>
                  </a:cubicBezTo>
                  <a:lnTo>
                    <a:pt x="172669" y="10786"/>
                  </a:lnTo>
                  <a:lnTo>
                    <a:pt x="172669" y="5393"/>
                  </a:lnTo>
                  <a:lnTo>
                    <a:pt x="172669" y="10786"/>
                  </a:lnTo>
                  <a:cubicBezTo>
                    <a:pt x="84676" y="10786"/>
                    <a:pt x="13272" y="68709"/>
                    <a:pt x="13272" y="140223"/>
                  </a:cubicBezTo>
                  <a:close/>
                </a:path>
              </a:pathLst>
            </a:custGeom>
            <a:solidFill>
              <a:srgbClr val="B2D4E5">
                <a:alpha val="20784"/>
              </a:srgbClr>
            </a:solidFill>
          </p:spPr>
        </p:sp>
      </p:grpSp>
      <p:sp>
        <p:nvSpPr>
          <p:cNvPr id="14" name="AutoShape 14"/>
          <p:cNvSpPr/>
          <p:nvPr/>
        </p:nvSpPr>
        <p:spPr>
          <a:xfrm>
            <a:off x="6070882" y="3393384"/>
            <a:ext cx="4005004" cy="0"/>
          </a:xfrm>
          <a:prstGeom prst="line">
            <a:avLst/>
          </a:prstGeom>
          <a:ln w="38100" cap="flat">
            <a:solidFill>
              <a:srgbClr val="3F435E"/>
            </a:solidFill>
            <a:prstDash val="solid"/>
            <a:headEnd type="none" w="sm" len="sm"/>
            <a:tailEnd type="none" w="sm" len="sm"/>
          </a:ln>
        </p:spPr>
      </p:sp>
      <p:sp>
        <p:nvSpPr>
          <p:cNvPr id="15" name="AutoShape 15"/>
          <p:cNvSpPr/>
          <p:nvPr/>
        </p:nvSpPr>
        <p:spPr>
          <a:xfrm>
            <a:off x="6465179" y="8174226"/>
            <a:ext cx="4005004" cy="0"/>
          </a:xfrm>
          <a:prstGeom prst="line">
            <a:avLst/>
          </a:prstGeom>
          <a:ln w="38100" cap="flat">
            <a:solidFill>
              <a:srgbClr val="3F435E"/>
            </a:solidFill>
            <a:prstDash val="solid"/>
            <a:headEnd type="none" w="sm" len="sm"/>
            <a:tailEnd type="none" w="sm" len="sm"/>
          </a:ln>
        </p:spPr>
      </p:sp>
      <p:grpSp>
        <p:nvGrpSpPr>
          <p:cNvPr id="16" name="Group 16"/>
          <p:cNvGrpSpPr/>
          <p:nvPr/>
        </p:nvGrpSpPr>
        <p:grpSpPr>
          <a:xfrm>
            <a:off x="11430000" y="0"/>
            <a:ext cx="6858000" cy="10287000"/>
            <a:chOff x="0" y="0"/>
            <a:chExt cx="9144000" cy="13716000"/>
          </a:xfrm>
        </p:grpSpPr>
        <p:sp>
          <p:nvSpPr>
            <p:cNvPr id="17" name="Freeform 17"/>
            <p:cNvSpPr/>
            <p:nvPr/>
          </p:nvSpPr>
          <p:spPr>
            <a:xfrm>
              <a:off x="0" y="0"/>
              <a:ext cx="9144000" cy="13716000"/>
            </a:xfrm>
            <a:custGeom>
              <a:avLst/>
              <a:gdLst/>
              <a:ahLst/>
              <a:cxnLst/>
              <a:rect l="l" t="t" r="r" b="b"/>
              <a:pathLst>
                <a:path w="9144000" h="13716000">
                  <a:moveTo>
                    <a:pt x="0" y="0"/>
                  </a:moveTo>
                  <a:lnTo>
                    <a:pt x="9144000" y="0"/>
                  </a:lnTo>
                  <a:lnTo>
                    <a:pt x="9144000" y="13716000"/>
                  </a:lnTo>
                  <a:lnTo>
                    <a:pt x="0" y="13716000"/>
                  </a:lnTo>
                  <a:lnTo>
                    <a:pt x="0" y="0"/>
                  </a:lnTo>
                  <a:close/>
                </a:path>
              </a:pathLst>
            </a:custGeom>
            <a:blipFill>
              <a:blip r:embed="rId8"/>
              <a:stretch>
                <a:fillRect l="-62397" r="-62397"/>
              </a:stretch>
            </a:blipFill>
          </p:spPr>
        </p:sp>
      </p:grpSp>
      <p:sp>
        <p:nvSpPr>
          <p:cNvPr id="18" name="TextBox 18"/>
          <p:cNvSpPr txBox="1"/>
          <p:nvPr/>
        </p:nvSpPr>
        <p:spPr>
          <a:xfrm>
            <a:off x="909661" y="4328945"/>
            <a:ext cx="5063415" cy="1148432"/>
          </a:xfrm>
          <a:prstGeom prst="rect">
            <a:avLst/>
          </a:prstGeom>
        </p:spPr>
        <p:txBody>
          <a:bodyPr lIns="0" tIns="0" rIns="0" bIns="0" rtlCol="0" anchor="t">
            <a:spAutoFit/>
          </a:bodyPr>
          <a:lstStyle/>
          <a:p>
            <a:pPr marL="0" lvl="0" indent="0" algn="l">
              <a:lnSpc>
                <a:spcPts val="4478"/>
              </a:lnSpc>
            </a:pPr>
            <a:r>
              <a:rPr lang="en-US" sz="4071">
                <a:solidFill>
                  <a:srgbClr val="140E0E"/>
                </a:solidFill>
                <a:latin typeface="League Spartan"/>
                <a:ea typeface="League Spartan"/>
                <a:cs typeface="League Spartan"/>
                <a:sym typeface="League Spartan"/>
              </a:rPr>
              <a:t>FUTU</a:t>
            </a:r>
            <a:r>
              <a:rPr lang="en-US" sz="4071" u="none" strike="noStrike">
                <a:solidFill>
                  <a:srgbClr val="140E0E"/>
                </a:solidFill>
                <a:latin typeface="League Spartan"/>
                <a:ea typeface="League Spartan"/>
                <a:cs typeface="League Spartan"/>
                <a:sym typeface="League Spartan"/>
              </a:rPr>
              <a:t>RE VISION </a:t>
            </a:r>
          </a:p>
          <a:p>
            <a:pPr marL="0" lvl="0" indent="0" algn="l">
              <a:lnSpc>
                <a:spcPts val="4478"/>
              </a:lnSpc>
            </a:pPr>
            <a:r>
              <a:rPr lang="en-US" sz="4071" u="none" strike="noStrike">
                <a:solidFill>
                  <a:srgbClr val="140E0E"/>
                </a:solidFill>
                <a:latin typeface="League Spartan"/>
                <a:ea typeface="League Spartan"/>
                <a:cs typeface="League Spartan"/>
                <a:sym typeface="League Spartan"/>
              </a:rPr>
              <a:t>(5–10 YEARS)</a:t>
            </a:r>
          </a:p>
        </p:txBody>
      </p:sp>
      <p:sp>
        <p:nvSpPr>
          <p:cNvPr id="19" name="TextBox 19"/>
          <p:cNvSpPr txBox="1"/>
          <p:nvPr/>
        </p:nvSpPr>
        <p:spPr>
          <a:xfrm>
            <a:off x="5402954" y="1544264"/>
            <a:ext cx="5149507" cy="397510"/>
          </a:xfrm>
          <a:prstGeom prst="rect">
            <a:avLst/>
          </a:prstGeom>
        </p:spPr>
        <p:txBody>
          <a:bodyPr lIns="0" tIns="0" rIns="0" bIns="0" rtlCol="0" anchor="t">
            <a:spAutoFit/>
          </a:bodyPr>
          <a:lstStyle/>
          <a:p>
            <a:pPr marL="0" lvl="0" indent="0" algn="ctr">
              <a:lnSpc>
                <a:spcPts val="3079"/>
              </a:lnSpc>
            </a:pPr>
            <a:r>
              <a:rPr lang="en-US" sz="2799">
                <a:solidFill>
                  <a:srgbClr val="140E0E"/>
                </a:solidFill>
                <a:latin typeface="League Spartan"/>
                <a:ea typeface="League Spartan"/>
                <a:cs typeface="League Spartan"/>
                <a:sym typeface="League Spartan"/>
              </a:rPr>
              <a:t>S</a:t>
            </a:r>
            <a:r>
              <a:rPr lang="en-US" sz="2799" u="none" strike="noStrike">
                <a:solidFill>
                  <a:srgbClr val="140E0E"/>
                </a:solidFill>
                <a:latin typeface="League Spartan"/>
                <a:ea typeface="League Spartan"/>
                <a:cs typeface="League Spartan"/>
                <a:sym typeface="League Spartan"/>
              </a:rPr>
              <a:t>PEED TARGETS</a:t>
            </a:r>
          </a:p>
        </p:txBody>
      </p:sp>
      <p:sp>
        <p:nvSpPr>
          <p:cNvPr id="20" name="TextBox 20"/>
          <p:cNvSpPr txBox="1"/>
          <p:nvPr/>
        </p:nvSpPr>
        <p:spPr>
          <a:xfrm>
            <a:off x="5676999" y="4691612"/>
            <a:ext cx="5149507" cy="788035"/>
          </a:xfrm>
          <a:prstGeom prst="rect">
            <a:avLst/>
          </a:prstGeom>
        </p:spPr>
        <p:txBody>
          <a:bodyPr lIns="0" tIns="0" rIns="0" bIns="0" rtlCol="0" anchor="t">
            <a:spAutoFit/>
          </a:bodyPr>
          <a:lstStyle/>
          <a:p>
            <a:pPr marL="0" lvl="0" indent="0" algn="ctr">
              <a:lnSpc>
                <a:spcPts val="3079"/>
              </a:lnSpc>
            </a:pPr>
            <a:r>
              <a:rPr lang="en-US" sz="2799">
                <a:solidFill>
                  <a:srgbClr val="140E0E"/>
                </a:solidFill>
                <a:latin typeface="League Spartan"/>
                <a:ea typeface="League Spartan"/>
                <a:cs typeface="League Spartan"/>
                <a:sym typeface="League Spartan"/>
              </a:rPr>
              <a:t>OPEN FIELD TRIAL FOR GENE EDITING PRODUCT</a:t>
            </a:r>
          </a:p>
        </p:txBody>
      </p:sp>
      <p:sp>
        <p:nvSpPr>
          <p:cNvPr id="21" name="TextBox 21"/>
          <p:cNvSpPr txBox="1"/>
          <p:nvPr/>
        </p:nvSpPr>
        <p:spPr>
          <a:xfrm>
            <a:off x="5879529" y="2154984"/>
            <a:ext cx="4196357" cy="850900"/>
          </a:xfrm>
          <a:prstGeom prst="rect">
            <a:avLst/>
          </a:prstGeom>
        </p:spPr>
        <p:txBody>
          <a:bodyPr lIns="0" tIns="0" rIns="0" bIns="0" rtlCol="0" anchor="t">
            <a:spAutoFit/>
          </a:bodyPr>
          <a:lstStyle/>
          <a:p>
            <a:pPr marL="0" lvl="0" indent="0" algn="ctr">
              <a:lnSpc>
                <a:spcPts val="3499"/>
              </a:lnSpc>
              <a:spcBef>
                <a:spcPct val="0"/>
              </a:spcBef>
            </a:pPr>
            <a:r>
              <a:rPr lang="en-US" sz="2499">
                <a:solidFill>
                  <a:srgbClr val="140E0E"/>
                </a:solidFill>
                <a:latin typeface="Inter"/>
                <a:ea typeface="Inter"/>
                <a:cs typeface="Inter"/>
                <a:sym typeface="Inter"/>
              </a:rPr>
              <a:t>Ac</a:t>
            </a:r>
            <a:r>
              <a:rPr lang="en-US" sz="2499" u="none" strike="noStrike">
                <a:solidFill>
                  <a:srgbClr val="140E0E"/>
                </a:solidFill>
                <a:latin typeface="Inter"/>
                <a:ea typeface="Inter"/>
                <a:cs typeface="Inter"/>
                <a:sym typeface="Inter"/>
              </a:rPr>
              <a:t>hieving a standard 5-year development cycle for rice</a:t>
            </a:r>
          </a:p>
        </p:txBody>
      </p:sp>
      <p:sp>
        <p:nvSpPr>
          <p:cNvPr id="22" name="TextBox 22"/>
          <p:cNvSpPr txBox="1"/>
          <p:nvPr/>
        </p:nvSpPr>
        <p:spPr>
          <a:xfrm>
            <a:off x="6033321" y="5679672"/>
            <a:ext cx="4436863" cy="2223135"/>
          </a:xfrm>
          <a:prstGeom prst="rect">
            <a:avLst/>
          </a:prstGeom>
        </p:spPr>
        <p:txBody>
          <a:bodyPr lIns="0" tIns="0" rIns="0" bIns="0" rtlCol="0" anchor="t">
            <a:spAutoFit/>
          </a:bodyPr>
          <a:lstStyle/>
          <a:p>
            <a:pPr marL="0" lvl="0" indent="0" algn="ctr">
              <a:lnSpc>
                <a:spcPts val="2940"/>
              </a:lnSpc>
              <a:spcBef>
                <a:spcPct val="0"/>
              </a:spcBef>
            </a:pPr>
            <a:r>
              <a:rPr lang="en-US" sz="2100">
                <a:solidFill>
                  <a:srgbClr val="140E0E"/>
                </a:solidFill>
                <a:latin typeface="TT Interphases"/>
                <a:ea typeface="TT Interphases"/>
                <a:cs typeface="TT Interphases"/>
                <a:sym typeface="TT Interphases"/>
              </a:rPr>
              <a:t>Exemption for &lt; 20 bp: Gene-edited </a:t>
            </a:r>
            <a:r>
              <a:rPr lang="en-US" sz="2100" u="none" strike="noStrike">
                <a:solidFill>
                  <a:srgbClr val="140E0E"/>
                </a:solidFill>
                <a:latin typeface="TT Interphases"/>
                <a:ea typeface="TT Interphases"/>
                <a:cs typeface="TT Interphases"/>
                <a:sym typeface="TT Interphases"/>
              </a:rPr>
              <a:t>products with an integration of less than 20 nucleotides (20 bp) are exempt from the standard requirements of the National Biosafety Act 2007</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68146" y="5528875"/>
            <a:ext cx="624429" cy="624429"/>
          </a:xfrm>
          <a:custGeom>
            <a:avLst/>
            <a:gdLst/>
            <a:ahLst/>
            <a:cxnLst/>
            <a:rect l="l" t="t" r="r" b="b"/>
            <a:pathLst>
              <a:path w="624429" h="624429">
                <a:moveTo>
                  <a:pt x="0" y="0"/>
                </a:moveTo>
                <a:lnTo>
                  <a:pt x="624428" y="0"/>
                </a:lnTo>
                <a:lnTo>
                  <a:pt x="624428" y="624429"/>
                </a:lnTo>
                <a:lnTo>
                  <a:pt x="0" y="624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6286500" y="1229121"/>
            <a:ext cx="10229175" cy="953198"/>
          </a:xfrm>
          <a:prstGeom prst="rect">
            <a:avLst/>
          </a:prstGeom>
        </p:spPr>
        <p:txBody>
          <a:bodyPr lIns="0" tIns="0" rIns="0" bIns="0" rtlCol="0" anchor="t">
            <a:spAutoFit/>
          </a:bodyPr>
          <a:lstStyle/>
          <a:p>
            <a:pPr algn="ctr">
              <a:lnSpc>
                <a:spcPts val="7836"/>
              </a:lnSpc>
              <a:spcBef>
                <a:spcPct val="0"/>
              </a:spcBef>
            </a:pPr>
            <a:r>
              <a:rPr lang="en-US" sz="5597" b="1" spc="-117">
                <a:solidFill>
                  <a:srgbClr val="000000"/>
                </a:solidFill>
                <a:latin typeface="Inter Bold"/>
                <a:ea typeface="Inter Bold"/>
                <a:cs typeface="Inter Bold"/>
                <a:sym typeface="Inter Bold"/>
              </a:rPr>
              <a:t>Recommendations</a:t>
            </a:r>
          </a:p>
        </p:txBody>
      </p:sp>
      <p:sp>
        <p:nvSpPr>
          <p:cNvPr id="4" name="Freeform 4"/>
          <p:cNvSpPr/>
          <p:nvPr/>
        </p:nvSpPr>
        <p:spPr>
          <a:xfrm>
            <a:off x="16491994" y="8616714"/>
            <a:ext cx="1796006" cy="1670286"/>
          </a:xfrm>
          <a:custGeom>
            <a:avLst/>
            <a:gdLst/>
            <a:ahLst/>
            <a:cxnLst/>
            <a:rect l="l" t="t" r="r" b="b"/>
            <a:pathLst>
              <a:path w="1796006" h="1670286">
                <a:moveTo>
                  <a:pt x="0" y="0"/>
                </a:moveTo>
                <a:lnTo>
                  <a:pt x="1796006" y="0"/>
                </a:lnTo>
                <a:lnTo>
                  <a:pt x="1796006" y="1670286"/>
                </a:lnTo>
                <a:lnTo>
                  <a:pt x="0" y="1670286"/>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flipV="1">
            <a:off x="0" y="0"/>
            <a:ext cx="1946971" cy="1786346"/>
          </a:xfrm>
          <a:custGeom>
            <a:avLst/>
            <a:gdLst/>
            <a:ahLst/>
            <a:cxnLst/>
            <a:rect l="l" t="t" r="r" b="b"/>
            <a:pathLst>
              <a:path w="1946971" h="1786346">
                <a:moveTo>
                  <a:pt x="0" y="1786346"/>
                </a:moveTo>
                <a:lnTo>
                  <a:pt x="1946971" y="1786346"/>
                </a:lnTo>
                <a:lnTo>
                  <a:pt x="1946971" y="0"/>
                </a:lnTo>
                <a:lnTo>
                  <a:pt x="0" y="0"/>
                </a:lnTo>
                <a:lnTo>
                  <a:pt x="0" y="1786346"/>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0" y="0"/>
            <a:ext cx="6858000" cy="10287000"/>
            <a:chOff x="0" y="0"/>
            <a:chExt cx="9144000" cy="13716000"/>
          </a:xfrm>
        </p:grpSpPr>
        <p:sp>
          <p:nvSpPr>
            <p:cNvPr id="7" name="Freeform 7"/>
            <p:cNvSpPr/>
            <p:nvPr/>
          </p:nvSpPr>
          <p:spPr>
            <a:xfrm>
              <a:off x="0" y="0"/>
              <a:ext cx="9144000" cy="13716000"/>
            </a:xfrm>
            <a:custGeom>
              <a:avLst/>
              <a:gdLst/>
              <a:ahLst/>
              <a:cxnLst/>
              <a:rect l="l" t="t" r="r" b="b"/>
              <a:pathLst>
                <a:path w="9144000" h="13716000">
                  <a:moveTo>
                    <a:pt x="0" y="0"/>
                  </a:moveTo>
                  <a:lnTo>
                    <a:pt x="9144000" y="0"/>
                  </a:lnTo>
                  <a:lnTo>
                    <a:pt x="9144000" y="13716000"/>
                  </a:lnTo>
                  <a:lnTo>
                    <a:pt x="0" y="13716000"/>
                  </a:lnTo>
                  <a:lnTo>
                    <a:pt x="0" y="0"/>
                  </a:lnTo>
                  <a:close/>
                </a:path>
              </a:pathLst>
            </a:custGeom>
            <a:blipFill>
              <a:blip r:embed="rId8"/>
              <a:stretch>
                <a:fillRect l="-62397" r="-62397"/>
              </a:stretch>
            </a:blipFill>
          </p:spPr>
        </p:sp>
      </p:grpSp>
      <p:sp>
        <p:nvSpPr>
          <p:cNvPr id="8" name="TextBox 8"/>
          <p:cNvSpPr txBox="1"/>
          <p:nvPr/>
        </p:nvSpPr>
        <p:spPr>
          <a:xfrm>
            <a:off x="8818518" y="4229928"/>
            <a:ext cx="7915896" cy="1295035"/>
          </a:xfrm>
          <a:prstGeom prst="rect">
            <a:avLst/>
          </a:prstGeom>
        </p:spPr>
        <p:txBody>
          <a:bodyPr lIns="0" tIns="0" rIns="0" bIns="0" rtlCol="0" anchor="t">
            <a:spAutoFit/>
          </a:bodyPr>
          <a:lstStyle/>
          <a:p>
            <a:pPr algn="l">
              <a:lnSpc>
                <a:spcPts val="3353"/>
              </a:lnSpc>
            </a:pPr>
            <a:r>
              <a:rPr lang="en-US" sz="2704" spc="-56" dirty="0">
                <a:solidFill>
                  <a:srgbClr val="000000"/>
                </a:solidFill>
                <a:latin typeface="Cerebri"/>
                <a:ea typeface="Cerebri"/>
                <a:cs typeface="Cerebri"/>
                <a:sym typeface="Cerebri"/>
              </a:rPr>
              <a:t>Establish a centralized National Speed Breeding Center to provide year-round accelerated generation services for all public breeding programs.</a:t>
            </a:r>
          </a:p>
        </p:txBody>
      </p:sp>
      <p:sp>
        <p:nvSpPr>
          <p:cNvPr id="9" name="TextBox 9"/>
          <p:cNvSpPr txBox="1"/>
          <p:nvPr/>
        </p:nvSpPr>
        <p:spPr>
          <a:xfrm>
            <a:off x="8818518" y="6524840"/>
            <a:ext cx="6118258" cy="859018"/>
          </a:xfrm>
          <a:prstGeom prst="rect">
            <a:avLst/>
          </a:prstGeom>
        </p:spPr>
        <p:txBody>
          <a:bodyPr lIns="0" tIns="0" rIns="0" bIns="0" rtlCol="0" anchor="t">
            <a:spAutoFit/>
          </a:bodyPr>
          <a:lstStyle/>
          <a:p>
            <a:pPr algn="l">
              <a:lnSpc>
                <a:spcPts val="3353"/>
              </a:lnSpc>
            </a:pPr>
            <a:r>
              <a:rPr lang="en-US" sz="2704" spc="-56" dirty="0">
                <a:solidFill>
                  <a:srgbClr val="000000"/>
                </a:solidFill>
                <a:latin typeface="Cerebri"/>
                <a:ea typeface="Cerebri"/>
                <a:cs typeface="Cerebri"/>
                <a:sym typeface="Cerebri"/>
              </a:rPr>
              <a:t>Rapid exchange of climate-resilient germplasm among ASEAN countries</a:t>
            </a:r>
          </a:p>
        </p:txBody>
      </p:sp>
      <p:sp>
        <p:nvSpPr>
          <p:cNvPr id="10" name="TextBox 10"/>
          <p:cNvSpPr txBox="1"/>
          <p:nvPr/>
        </p:nvSpPr>
        <p:spPr>
          <a:xfrm>
            <a:off x="8818518" y="3811191"/>
            <a:ext cx="6118258" cy="451970"/>
          </a:xfrm>
          <a:prstGeom prst="rect">
            <a:avLst/>
          </a:prstGeom>
        </p:spPr>
        <p:txBody>
          <a:bodyPr lIns="0" tIns="0" rIns="0" bIns="0" rtlCol="0" anchor="t">
            <a:spAutoFit/>
          </a:bodyPr>
          <a:lstStyle/>
          <a:p>
            <a:pPr algn="l">
              <a:lnSpc>
                <a:spcPts val="3601"/>
              </a:lnSpc>
            </a:pPr>
            <a:r>
              <a:rPr lang="en-US" sz="2904" b="1" spc="-60">
                <a:solidFill>
                  <a:srgbClr val="000000"/>
                </a:solidFill>
                <a:latin typeface="Cerebri Bold"/>
                <a:ea typeface="Cerebri Bold"/>
                <a:cs typeface="Cerebri Bold"/>
                <a:sym typeface="Cerebri Bold"/>
              </a:rPr>
              <a:t>National Level:</a:t>
            </a:r>
          </a:p>
        </p:txBody>
      </p:sp>
      <p:sp>
        <p:nvSpPr>
          <p:cNvPr id="11" name="TextBox 11"/>
          <p:cNvSpPr txBox="1"/>
          <p:nvPr/>
        </p:nvSpPr>
        <p:spPr>
          <a:xfrm>
            <a:off x="8818518" y="6106103"/>
            <a:ext cx="6118258" cy="451970"/>
          </a:xfrm>
          <a:prstGeom prst="rect">
            <a:avLst/>
          </a:prstGeom>
        </p:spPr>
        <p:txBody>
          <a:bodyPr lIns="0" tIns="0" rIns="0" bIns="0" rtlCol="0" anchor="t">
            <a:spAutoFit/>
          </a:bodyPr>
          <a:lstStyle/>
          <a:p>
            <a:pPr algn="l">
              <a:lnSpc>
                <a:spcPts val="3601"/>
              </a:lnSpc>
            </a:pPr>
            <a:r>
              <a:rPr lang="en-US" sz="2904" b="1" spc="-60">
                <a:solidFill>
                  <a:srgbClr val="000000"/>
                </a:solidFill>
                <a:latin typeface="Cerebri Bold"/>
                <a:ea typeface="Cerebri Bold"/>
                <a:cs typeface="Cerebri Bold"/>
                <a:sym typeface="Cerebri Bold"/>
              </a:rPr>
              <a:t>Regional Level: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73414" y="-2754970"/>
            <a:ext cx="22177599" cy="14685270"/>
            <a:chOff x="0" y="0"/>
            <a:chExt cx="29570131" cy="19580361"/>
          </a:xfrm>
        </p:grpSpPr>
        <p:sp>
          <p:nvSpPr>
            <p:cNvPr id="3" name="Freeform 3"/>
            <p:cNvSpPr/>
            <p:nvPr/>
          </p:nvSpPr>
          <p:spPr>
            <a:xfrm>
              <a:off x="21696311" y="9844571"/>
              <a:ext cx="7873820" cy="9735790"/>
            </a:xfrm>
            <a:custGeom>
              <a:avLst/>
              <a:gdLst/>
              <a:ahLst/>
              <a:cxnLst/>
              <a:rect l="l" t="t" r="r" b="b"/>
              <a:pathLst>
                <a:path w="7873820" h="9735790">
                  <a:moveTo>
                    <a:pt x="0" y="0"/>
                  </a:moveTo>
                  <a:lnTo>
                    <a:pt x="7873819" y="0"/>
                  </a:lnTo>
                  <a:lnTo>
                    <a:pt x="7873819" y="9735790"/>
                  </a:lnTo>
                  <a:lnTo>
                    <a:pt x="0" y="9735790"/>
                  </a:lnTo>
                  <a:lnTo>
                    <a:pt x="0" y="0"/>
                  </a:lnTo>
                  <a:close/>
                </a:path>
              </a:pathLst>
            </a:custGeom>
            <a:blipFill>
              <a:blip r:embed="rId2">
                <a:alphaModFix amt="21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2150581" y="16184652"/>
              <a:ext cx="26459967" cy="1520253"/>
              <a:chOff x="0" y="0"/>
              <a:chExt cx="5226660" cy="300297"/>
            </a:xfrm>
          </p:grpSpPr>
          <p:sp>
            <p:nvSpPr>
              <p:cNvPr id="5" name="Freeform 5"/>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6" name="TextBox 6"/>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7" name="Freeform 7"/>
            <p:cNvSpPr/>
            <p:nvPr/>
          </p:nvSpPr>
          <p:spPr>
            <a:xfrm>
              <a:off x="25836830" y="4467034"/>
              <a:ext cx="946910" cy="883857"/>
            </a:xfrm>
            <a:custGeom>
              <a:avLst/>
              <a:gdLst/>
              <a:ahLst/>
              <a:cxnLst/>
              <a:rect l="l" t="t" r="r" b="b"/>
              <a:pathLst>
                <a:path w="946910" h="883857">
                  <a:moveTo>
                    <a:pt x="0" y="0"/>
                  </a:moveTo>
                  <a:lnTo>
                    <a:pt x="946911" y="0"/>
                  </a:lnTo>
                  <a:lnTo>
                    <a:pt x="946911" y="883858"/>
                  </a:lnTo>
                  <a:lnTo>
                    <a:pt x="0" y="883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0800000">
              <a:off x="0" y="0"/>
              <a:ext cx="10078260" cy="9309793"/>
            </a:xfrm>
            <a:custGeom>
              <a:avLst/>
              <a:gdLst/>
              <a:ahLst/>
              <a:cxnLst/>
              <a:rect l="l" t="t" r="r" b="b"/>
              <a:pathLst>
                <a:path w="10078260" h="9309793">
                  <a:moveTo>
                    <a:pt x="0" y="0"/>
                  </a:moveTo>
                  <a:lnTo>
                    <a:pt x="10078260" y="0"/>
                  </a:lnTo>
                  <a:lnTo>
                    <a:pt x="10078260" y="9309793"/>
                  </a:lnTo>
                  <a:lnTo>
                    <a:pt x="0" y="9309793"/>
                  </a:lnTo>
                  <a:lnTo>
                    <a:pt x="0" y="0"/>
                  </a:lnTo>
                  <a:close/>
                </a:path>
              </a:pathLst>
            </a:custGeom>
            <a:blipFill>
              <a:blip r:embed="rId6">
                <a:alphaModFix amt="21999"/>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15593141" y="5622069"/>
              <a:ext cx="9793991" cy="9818448"/>
              <a:chOff x="0" y="0"/>
              <a:chExt cx="5594350" cy="5608320"/>
            </a:xfrm>
          </p:grpSpPr>
          <p:sp>
            <p:nvSpPr>
              <p:cNvPr id="10" name="Freeform 10"/>
              <p:cNvSpPr/>
              <p:nvPr/>
            </p:nvSpPr>
            <p:spPr>
              <a:xfrm>
                <a:off x="491" y="474"/>
                <a:ext cx="5594679" cy="5608083"/>
              </a:xfrm>
              <a:custGeom>
                <a:avLst/>
                <a:gdLst/>
                <a:ahLst/>
                <a:cxnLst/>
                <a:rect l="l" t="t" r="r" b="b"/>
                <a:pathLst>
                  <a:path w="5594679" h="5608083">
                    <a:moveTo>
                      <a:pt x="3495819" y="150656"/>
                    </a:moveTo>
                    <a:cubicBezTo>
                      <a:pt x="4688349" y="317026"/>
                      <a:pt x="6184409" y="779306"/>
                      <a:pt x="5355099" y="2868456"/>
                    </a:cubicBezTo>
                    <a:cubicBezTo>
                      <a:pt x="4525789" y="4957606"/>
                      <a:pt x="2808749" y="5328446"/>
                      <a:pt x="1979439" y="5557046"/>
                    </a:cubicBezTo>
                    <a:cubicBezTo>
                      <a:pt x="1150129" y="5785646"/>
                      <a:pt x="176039" y="5242086"/>
                      <a:pt x="520209" y="4011456"/>
                    </a:cubicBezTo>
                    <a:cubicBezTo>
                      <a:pt x="821199" y="2934496"/>
                      <a:pt x="-80501" y="1580676"/>
                      <a:pt x="5859" y="694216"/>
                    </a:cubicBezTo>
                    <a:cubicBezTo>
                      <a:pt x="92219" y="-192244"/>
                      <a:pt x="2064529" y="-50004"/>
                      <a:pt x="3495819" y="150656"/>
                    </a:cubicBezTo>
                    <a:close/>
                  </a:path>
                </a:pathLst>
              </a:custGeom>
              <a:blipFill>
                <a:blip r:embed="rId8"/>
                <a:stretch>
                  <a:fillRect l="-25156" r="-25156"/>
                </a:stretch>
              </a:blipFill>
            </p:spPr>
          </p:sp>
        </p:grpSp>
        <p:sp>
          <p:nvSpPr>
            <p:cNvPr id="11" name="TextBox 11"/>
            <p:cNvSpPr txBox="1"/>
            <p:nvPr/>
          </p:nvSpPr>
          <p:spPr>
            <a:xfrm>
              <a:off x="4669485" y="6251913"/>
              <a:ext cx="8499794" cy="991669"/>
            </a:xfrm>
            <a:prstGeom prst="rect">
              <a:avLst/>
            </a:prstGeom>
          </p:spPr>
          <p:txBody>
            <a:bodyPr lIns="0" tIns="0" rIns="0" bIns="0" rtlCol="0" anchor="t">
              <a:spAutoFit/>
            </a:bodyPr>
            <a:lstStyle/>
            <a:p>
              <a:pPr marL="0" lvl="0" indent="0" algn="l">
                <a:lnSpc>
                  <a:spcPts val="5638"/>
                </a:lnSpc>
              </a:pPr>
              <a:r>
                <a:rPr lang="en-US" sz="5125">
                  <a:solidFill>
                    <a:srgbClr val="140E0E"/>
                  </a:solidFill>
                  <a:latin typeface="League Spartan"/>
                  <a:ea typeface="League Spartan"/>
                  <a:cs typeface="League Spartan"/>
                  <a:sym typeface="League Spartan"/>
                </a:rPr>
                <a:t>KEY TAK</a:t>
              </a:r>
              <a:r>
                <a:rPr lang="en-US" sz="5125" u="none" strike="noStrike">
                  <a:solidFill>
                    <a:srgbClr val="140E0E"/>
                  </a:solidFill>
                  <a:latin typeface="League Spartan"/>
                  <a:ea typeface="League Spartan"/>
                  <a:cs typeface="League Spartan"/>
                  <a:sym typeface="League Spartan"/>
                </a:rPr>
                <a:t>EAWAYS</a:t>
              </a:r>
            </a:p>
          </p:txBody>
        </p:sp>
        <p:sp>
          <p:nvSpPr>
            <p:cNvPr id="12" name="TextBox 12"/>
            <p:cNvSpPr txBox="1"/>
            <p:nvPr/>
          </p:nvSpPr>
          <p:spPr>
            <a:xfrm>
              <a:off x="4669485" y="8466863"/>
              <a:ext cx="9985921" cy="5790390"/>
            </a:xfrm>
            <a:prstGeom prst="rect">
              <a:avLst/>
            </a:prstGeom>
          </p:spPr>
          <p:txBody>
            <a:bodyPr lIns="0" tIns="0" rIns="0" bIns="0" rtlCol="0" anchor="t">
              <a:spAutoFit/>
            </a:bodyPr>
            <a:lstStyle/>
            <a:p>
              <a:pPr marL="582930" lvl="1" indent="-291465" algn="l">
                <a:lnSpc>
                  <a:spcPts val="3779"/>
                </a:lnSpc>
                <a:buFont typeface="Arial"/>
                <a:buChar char="•"/>
              </a:pPr>
              <a:r>
                <a:rPr lang="en-US" sz="2700" b="1" dirty="0">
                  <a:solidFill>
                    <a:srgbClr val="140E0E"/>
                  </a:solidFill>
                  <a:latin typeface="Arial Bold"/>
                  <a:ea typeface="Arial Bold"/>
                  <a:cs typeface="Arial Bold"/>
                  <a:sym typeface="Arial Bold"/>
                </a:rPr>
                <a:t>To improve the nation</a:t>
              </a:r>
              <a:r>
                <a:rPr lang="en-US" sz="2700" b="1" u="none" strike="noStrike" dirty="0">
                  <a:solidFill>
                    <a:srgbClr val="140E0E"/>
                  </a:solidFill>
                  <a:latin typeface="Arial Bold"/>
                  <a:ea typeface="Arial Bold"/>
                  <a:cs typeface="Arial Bold"/>
                  <a:sym typeface="Arial Bold"/>
                </a:rPr>
                <a:t>al Self-Sufficiency Level (SSL), Malaysia must transition from a cycle-based breeding mindset to a time-based one. </a:t>
              </a:r>
            </a:p>
            <a:p>
              <a:pPr marL="582930" lvl="1" indent="-291465" algn="l">
                <a:lnSpc>
                  <a:spcPts val="3779"/>
                </a:lnSpc>
                <a:buFont typeface="Arial"/>
                <a:buChar char="•"/>
              </a:pPr>
              <a:r>
                <a:rPr lang="en-US" sz="2700" b="1" u="none" strike="noStrike" dirty="0">
                  <a:solidFill>
                    <a:srgbClr val="140E0E"/>
                  </a:solidFill>
                  <a:latin typeface="Arial Bold"/>
                  <a:ea typeface="Arial Bold"/>
                  <a:cs typeface="Arial Bold"/>
                  <a:sym typeface="Arial Bold"/>
                </a:rPr>
                <a:t>This requires a total technological shift: moving away from seasonal field nurseries toward centralized, climate-controlled Speed Breeding centers that can force 4–5 generations of rice per year.</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98819" y="4628458"/>
            <a:ext cx="5905365" cy="7301842"/>
          </a:xfrm>
          <a:custGeom>
            <a:avLst/>
            <a:gdLst/>
            <a:ahLst/>
            <a:cxnLst/>
            <a:rect l="l" t="t" r="r" b="b"/>
            <a:pathLst>
              <a:path w="5905365" h="7301842">
                <a:moveTo>
                  <a:pt x="0" y="0"/>
                </a:moveTo>
                <a:lnTo>
                  <a:pt x="5905365" y="0"/>
                </a:lnTo>
                <a:lnTo>
                  <a:pt x="5905365" y="7301843"/>
                </a:lnTo>
                <a:lnTo>
                  <a:pt x="0" y="7301843"/>
                </a:lnTo>
                <a:lnTo>
                  <a:pt x="0" y="0"/>
                </a:lnTo>
                <a:close/>
              </a:path>
            </a:pathLst>
          </a:custGeom>
          <a:blipFill>
            <a:blip r:embed="rId2">
              <a:alphaModFix amt="21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78488" y="4989375"/>
            <a:ext cx="19844976" cy="1140190"/>
            <a:chOff x="0" y="0"/>
            <a:chExt cx="5226660" cy="300297"/>
          </a:xfrm>
        </p:grpSpPr>
        <p:sp>
          <p:nvSpPr>
            <p:cNvPr id="4" name="Freeform 4"/>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5" name="TextBox 5"/>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6" name="Freeform 6"/>
          <p:cNvSpPr/>
          <p:nvPr/>
        </p:nvSpPr>
        <p:spPr>
          <a:xfrm>
            <a:off x="16904209" y="595306"/>
            <a:ext cx="710183" cy="662893"/>
          </a:xfrm>
          <a:custGeom>
            <a:avLst/>
            <a:gdLst/>
            <a:ahLst/>
            <a:cxnLst/>
            <a:rect l="l" t="t" r="r" b="b"/>
            <a:pathLst>
              <a:path w="710183" h="662893">
                <a:moveTo>
                  <a:pt x="0" y="0"/>
                </a:moveTo>
                <a:lnTo>
                  <a:pt x="710182" y="0"/>
                </a:lnTo>
                <a:lnTo>
                  <a:pt x="710182" y="662893"/>
                </a:lnTo>
                <a:lnTo>
                  <a:pt x="0" y="6628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0800000">
            <a:off x="-2473414" y="-2754970"/>
            <a:ext cx="7558695" cy="6982345"/>
          </a:xfrm>
          <a:custGeom>
            <a:avLst/>
            <a:gdLst/>
            <a:ahLst/>
            <a:cxnLst/>
            <a:rect l="l" t="t" r="r" b="b"/>
            <a:pathLst>
              <a:path w="7558695" h="6982345">
                <a:moveTo>
                  <a:pt x="0" y="0"/>
                </a:moveTo>
                <a:lnTo>
                  <a:pt x="7558695" y="0"/>
                </a:lnTo>
                <a:lnTo>
                  <a:pt x="7558695" y="6982345"/>
                </a:lnTo>
                <a:lnTo>
                  <a:pt x="0" y="6982345"/>
                </a:lnTo>
                <a:lnTo>
                  <a:pt x="0" y="0"/>
                </a:lnTo>
                <a:close/>
              </a:path>
            </a:pathLst>
          </a:custGeom>
          <a:blipFill>
            <a:blip r:embed="rId6">
              <a:alphaModFix amt="21999"/>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899135" y="2972715"/>
            <a:ext cx="13811377" cy="1254659"/>
          </a:xfrm>
          <a:prstGeom prst="rect">
            <a:avLst/>
          </a:prstGeom>
        </p:spPr>
        <p:txBody>
          <a:bodyPr lIns="0" tIns="0" rIns="0" bIns="0" rtlCol="0" anchor="t">
            <a:spAutoFit/>
          </a:bodyPr>
          <a:lstStyle/>
          <a:p>
            <a:pPr marL="0" lvl="0" indent="0" algn="ctr">
              <a:lnSpc>
                <a:spcPts val="9620"/>
              </a:lnSpc>
            </a:pPr>
            <a:r>
              <a:rPr lang="en-US" sz="8745">
                <a:solidFill>
                  <a:srgbClr val="140E0E"/>
                </a:solidFill>
                <a:latin typeface="League Spartan"/>
                <a:ea typeface="League Spartan"/>
                <a:cs typeface="League Spartan"/>
                <a:sym typeface="League Spartan"/>
              </a:rPr>
              <a:t>THANK YOU</a:t>
            </a:r>
          </a:p>
        </p:txBody>
      </p:sp>
      <p:sp>
        <p:nvSpPr>
          <p:cNvPr id="9" name="Freeform 9"/>
          <p:cNvSpPr/>
          <p:nvPr/>
        </p:nvSpPr>
        <p:spPr>
          <a:xfrm>
            <a:off x="5928080" y="6730669"/>
            <a:ext cx="2266224" cy="2266224"/>
          </a:xfrm>
          <a:custGeom>
            <a:avLst/>
            <a:gdLst/>
            <a:ahLst/>
            <a:cxnLst/>
            <a:rect l="l" t="t" r="r" b="b"/>
            <a:pathLst>
              <a:path w="2266224" h="2266224">
                <a:moveTo>
                  <a:pt x="0" y="0"/>
                </a:moveTo>
                <a:lnTo>
                  <a:pt x="2266224" y="0"/>
                </a:lnTo>
                <a:lnTo>
                  <a:pt x="2266224" y="2266224"/>
                </a:lnTo>
                <a:lnTo>
                  <a:pt x="0" y="2266224"/>
                </a:lnTo>
                <a:lnTo>
                  <a:pt x="0" y="0"/>
                </a:lnTo>
                <a:close/>
              </a:path>
            </a:pathLst>
          </a:custGeom>
          <a:blipFill>
            <a:blip r:embed="rId8"/>
            <a:stretch>
              <a:fillRect/>
            </a:stretch>
          </a:blipFill>
        </p:spPr>
      </p:sp>
      <p:sp>
        <p:nvSpPr>
          <p:cNvPr id="10" name="Freeform 10"/>
          <p:cNvSpPr/>
          <p:nvPr/>
        </p:nvSpPr>
        <p:spPr>
          <a:xfrm>
            <a:off x="8804823" y="6891565"/>
            <a:ext cx="4208430" cy="1944432"/>
          </a:xfrm>
          <a:custGeom>
            <a:avLst/>
            <a:gdLst/>
            <a:ahLst/>
            <a:cxnLst/>
            <a:rect l="l" t="t" r="r" b="b"/>
            <a:pathLst>
              <a:path w="4208430" h="1944432">
                <a:moveTo>
                  <a:pt x="0" y="0"/>
                </a:moveTo>
                <a:lnTo>
                  <a:pt x="4208430" y="0"/>
                </a:lnTo>
                <a:lnTo>
                  <a:pt x="4208430" y="1944432"/>
                </a:lnTo>
                <a:lnTo>
                  <a:pt x="0" y="1944432"/>
                </a:lnTo>
                <a:lnTo>
                  <a:pt x="0" y="0"/>
                </a:lnTo>
                <a:close/>
              </a:path>
            </a:pathLst>
          </a:custGeom>
          <a:blipFill>
            <a:blip r:embed="rId9"/>
            <a:stretch>
              <a:fillRect t="-2157"/>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5C9F2AA-E7CA-FEFC-818A-494286CB266F}"/>
              </a:ext>
            </a:extLst>
          </p:cNvPr>
          <p:cNvGrpSpPr/>
          <p:nvPr/>
        </p:nvGrpSpPr>
        <p:grpSpPr>
          <a:xfrm>
            <a:off x="0" y="0"/>
            <a:ext cx="18984497" cy="10523710"/>
            <a:chOff x="0" y="0"/>
            <a:chExt cx="18984497" cy="10523710"/>
          </a:xfrm>
        </p:grpSpPr>
        <p:grpSp>
          <p:nvGrpSpPr>
            <p:cNvPr id="2" name="Group 2"/>
            <p:cNvGrpSpPr/>
            <p:nvPr/>
          </p:nvGrpSpPr>
          <p:grpSpPr>
            <a:xfrm>
              <a:off x="0" y="0"/>
              <a:ext cx="18288000" cy="10287000"/>
              <a:chOff x="0" y="0"/>
              <a:chExt cx="24384000" cy="13716000"/>
            </a:xfrm>
          </p:grpSpPr>
          <p:sp>
            <p:nvSpPr>
              <p:cNvPr id="3" name="Freeform 3" descr="preencoded.png"/>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alpha val="90196"/>
                </a:srgbClr>
              </a:solidFill>
            </p:spPr>
          </p:sp>
        </p:grpSp>
        <p:grpSp>
          <p:nvGrpSpPr>
            <p:cNvPr id="6" name="Group 6"/>
            <p:cNvGrpSpPr/>
            <p:nvPr/>
          </p:nvGrpSpPr>
          <p:grpSpPr>
            <a:xfrm>
              <a:off x="16049015" y="9686925"/>
              <a:ext cx="2153260" cy="514350"/>
              <a:chOff x="0" y="0"/>
              <a:chExt cx="2871013" cy="685800"/>
            </a:xfrm>
          </p:grpSpPr>
          <p:sp>
            <p:nvSpPr>
              <p:cNvPr id="7" name="Freeform 7" descr="preencoded.png">
                <a:hlinkClick r:id="rId4" tooltip="https://gamma.app/?utm_source=made-with-gamma"/>
              </p:cNvPr>
              <p:cNvSpPr/>
              <p:nvPr/>
            </p:nvSpPr>
            <p:spPr>
              <a:xfrm>
                <a:off x="0" y="0"/>
                <a:ext cx="2870962" cy="685800"/>
              </a:xfrm>
              <a:custGeom>
                <a:avLst/>
                <a:gdLst/>
                <a:ahLst/>
                <a:cxnLst/>
                <a:rect l="l" t="t" r="r" b="b"/>
                <a:pathLst>
                  <a:path w="2870962" h="685800">
                    <a:moveTo>
                      <a:pt x="0" y="0"/>
                    </a:moveTo>
                    <a:lnTo>
                      <a:pt x="2870962" y="0"/>
                    </a:lnTo>
                    <a:lnTo>
                      <a:pt x="2870962" y="685800"/>
                    </a:lnTo>
                    <a:lnTo>
                      <a:pt x="0" y="685800"/>
                    </a:lnTo>
                    <a:lnTo>
                      <a:pt x="0" y="0"/>
                    </a:lnTo>
                    <a:close/>
                  </a:path>
                </a:pathLst>
              </a:custGeom>
              <a:blipFill>
                <a:blip r:embed="rId5"/>
                <a:stretch>
                  <a:fillRect r="-1"/>
                </a:stretch>
              </a:blipFill>
            </p:spPr>
          </p:sp>
        </p:grpSp>
        <p:grpSp>
          <p:nvGrpSpPr>
            <p:cNvPr id="8" name="Group 8"/>
            <p:cNvGrpSpPr/>
            <p:nvPr/>
          </p:nvGrpSpPr>
          <p:grpSpPr>
            <a:xfrm>
              <a:off x="0" y="9374271"/>
              <a:ext cx="18984497" cy="1149439"/>
              <a:chOff x="0" y="0"/>
              <a:chExt cx="5000032" cy="302733"/>
            </a:xfrm>
          </p:grpSpPr>
          <p:sp>
            <p:nvSpPr>
              <p:cNvPr id="9" name="Freeform 9"/>
              <p:cNvSpPr/>
              <p:nvPr/>
            </p:nvSpPr>
            <p:spPr>
              <a:xfrm>
                <a:off x="0" y="0"/>
                <a:ext cx="5000032" cy="302733"/>
              </a:xfrm>
              <a:custGeom>
                <a:avLst/>
                <a:gdLst/>
                <a:ahLst/>
                <a:cxnLst/>
                <a:rect l="l" t="t" r="r" b="b"/>
                <a:pathLst>
                  <a:path w="5000032" h="302733">
                    <a:moveTo>
                      <a:pt x="0" y="0"/>
                    </a:moveTo>
                    <a:lnTo>
                      <a:pt x="5000032" y="0"/>
                    </a:lnTo>
                    <a:lnTo>
                      <a:pt x="5000032" y="302733"/>
                    </a:lnTo>
                    <a:lnTo>
                      <a:pt x="0" y="302733"/>
                    </a:lnTo>
                    <a:close/>
                  </a:path>
                </a:pathLst>
              </a:custGeom>
              <a:gradFill rotWithShape="1">
                <a:gsLst>
                  <a:gs pos="0">
                    <a:srgbClr val="004AAD">
                      <a:alpha val="100000"/>
                    </a:srgbClr>
                  </a:gs>
                  <a:gs pos="100000">
                    <a:srgbClr val="CB6CE6">
                      <a:alpha val="100000"/>
                    </a:srgbClr>
                  </a:gs>
                </a:gsLst>
                <a:lin ang="0"/>
              </a:gradFill>
            </p:spPr>
          </p:sp>
          <p:sp>
            <p:nvSpPr>
              <p:cNvPr id="10" name="TextBox 10"/>
              <p:cNvSpPr txBox="1"/>
              <p:nvPr/>
            </p:nvSpPr>
            <p:spPr>
              <a:xfrm>
                <a:off x="0" y="-57150"/>
                <a:ext cx="5000032" cy="359883"/>
              </a:xfrm>
              <a:prstGeom prst="rect">
                <a:avLst/>
              </a:prstGeom>
            </p:spPr>
            <p:txBody>
              <a:bodyPr lIns="50800" tIns="50800" rIns="50800" bIns="50800" rtlCol="0" anchor="ctr"/>
              <a:lstStyle/>
              <a:p>
                <a:pPr algn="ctr">
                  <a:lnSpc>
                    <a:spcPts val="2940"/>
                  </a:lnSpc>
                </a:pPr>
                <a:endParaRPr/>
              </a:p>
            </p:txBody>
          </p:sp>
        </p:grpSp>
        <p:sp>
          <p:nvSpPr>
            <p:cNvPr id="11" name="Freeform 11"/>
            <p:cNvSpPr/>
            <p:nvPr/>
          </p:nvSpPr>
          <p:spPr>
            <a:xfrm>
              <a:off x="1533803" y="1439705"/>
              <a:ext cx="15220394" cy="8504395"/>
            </a:xfrm>
            <a:custGeom>
              <a:avLst/>
              <a:gdLst/>
              <a:ahLst/>
              <a:cxnLst/>
              <a:rect l="l" t="t" r="r" b="b"/>
              <a:pathLst>
                <a:path w="15220394" h="8504395">
                  <a:moveTo>
                    <a:pt x="0" y="0"/>
                  </a:moveTo>
                  <a:lnTo>
                    <a:pt x="15220394" y="0"/>
                  </a:lnTo>
                  <a:lnTo>
                    <a:pt x="15220394" y="8504395"/>
                  </a:lnTo>
                  <a:lnTo>
                    <a:pt x="0" y="8504395"/>
                  </a:lnTo>
                  <a:lnTo>
                    <a:pt x="0" y="0"/>
                  </a:lnTo>
                  <a:close/>
                </a:path>
              </a:pathLst>
            </a:custGeom>
            <a:blipFill>
              <a:blip r:embed="rId6"/>
              <a:stretch>
                <a:fillRect/>
              </a:stretch>
            </a:blipFill>
          </p:spPr>
        </p:sp>
        <p:grpSp>
          <p:nvGrpSpPr>
            <p:cNvPr id="12" name="Group 12"/>
            <p:cNvGrpSpPr/>
            <p:nvPr/>
          </p:nvGrpSpPr>
          <p:grpSpPr>
            <a:xfrm>
              <a:off x="2202955" y="1776128"/>
              <a:ext cx="14032035" cy="612019"/>
              <a:chOff x="0" y="0"/>
              <a:chExt cx="3695680" cy="161190"/>
            </a:xfrm>
          </p:grpSpPr>
          <p:sp>
            <p:nvSpPr>
              <p:cNvPr id="13" name="Freeform 13"/>
              <p:cNvSpPr/>
              <p:nvPr/>
            </p:nvSpPr>
            <p:spPr>
              <a:xfrm>
                <a:off x="0" y="0"/>
                <a:ext cx="3695680" cy="161190"/>
              </a:xfrm>
              <a:custGeom>
                <a:avLst/>
                <a:gdLst/>
                <a:ahLst/>
                <a:cxnLst/>
                <a:rect l="l" t="t" r="r" b="b"/>
                <a:pathLst>
                  <a:path w="3695680" h="161190">
                    <a:moveTo>
                      <a:pt x="0" y="0"/>
                    </a:moveTo>
                    <a:lnTo>
                      <a:pt x="3695680" y="0"/>
                    </a:lnTo>
                    <a:lnTo>
                      <a:pt x="3695680" y="161190"/>
                    </a:lnTo>
                    <a:lnTo>
                      <a:pt x="0" y="161190"/>
                    </a:lnTo>
                    <a:close/>
                  </a:path>
                </a:pathLst>
              </a:custGeom>
              <a:solidFill>
                <a:srgbClr val="ECF5FC"/>
              </a:solidFill>
              <a:ln cap="sq">
                <a:noFill/>
                <a:prstDash val="solid"/>
                <a:miter/>
              </a:ln>
            </p:spPr>
          </p:sp>
          <p:sp>
            <p:nvSpPr>
              <p:cNvPr id="14" name="TextBox 14"/>
              <p:cNvSpPr txBox="1"/>
              <p:nvPr/>
            </p:nvSpPr>
            <p:spPr>
              <a:xfrm>
                <a:off x="0" y="-57150"/>
                <a:ext cx="3695680" cy="218340"/>
              </a:xfrm>
              <a:prstGeom prst="rect">
                <a:avLst/>
              </a:prstGeom>
            </p:spPr>
            <p:txBody>
              <a:bodyPr lIns="50800" tIns="50800" rIns="50800" bIns="50800" rtlCol="0" anchor="ctr"/>
              <a:lstStyle/>
              <a:p>
                <a:pPr algn="ctr">
                  <a:lnSpc>
                    <a:spcPts val="2940"/>
                  </a:lnSpc>
                </a:pPr>
                <a:endParaRPr/>
              </a:p>
            </p:txBody>
          </p:sp>
        </p:grpSp>
        <p:sp>
          <p:nvSpPr>
            <p:cNvPr id="15" name="TextBox 15"/>
            <p:cNvSpPr txBox="1"/>
            <p:nvPr/>
          </p:nvSpPr>
          <p:spPr>
            <a:xfrm>
              <a:off x="895045" y="315874"/>
              <a:ext cx="16230600" cy="909637"/>
            </a:xfrm>
            <a:prstGeom prst="rect">
              <a:avLst/>
            </a:prstGeom>
          </p:spPr>
          <p:txBody>
            <a:bodyPr lIns="0" tIns="0" rIns="0" bIns="0" rtlCol="0" anchor="t">
              <a:spAutoFit/>
            </a:bodyPr>
            <a:lstStyle/>
            <a:p>
              <a:pPr algn="ctr">
                <a:lnSpc>
                  <a:spcPts val="7312"/>
                </a:lnSpc>
              </a:pPr>
              <a:r>
                <a:rPr lang="en-US" sz="5812" b="1">
                  <a:solidFill>
                    <a:srgbClr val="000000"/>
                  </a:solidFill>
                  <a:latin typeface="Inter Bold"/>
                  <a:ea typeface="Inter Bold"/>
                  <a:cs typeface="Inter Bold"/>
                  <a:sym typeface="Inter Bold"/>
                </a:rPr>
                <a:t>Policy in Rice Industry</a:t>
              </a:r>
            </a:p>
          </p:txBody>
        </p:sp>
        <p:sp>
          <p:nvSpPr>
            <p:cNvPr id="16" name="TextBox 16"/>
            <p:cNvSpPr txBox="1"/>
            <p:nvPr/>
          </p:nvSpPr>
          <p:spPr>
            <a:xfrm>
              <a:off x="1787824" y="1766294"/>
              <a:ext cx="14712351" cy="511615"/>
            </a:xfrm>
            <a:prstGeom prst="rect">
              <a:avLst/>
            </a:prstGeom>
          </p:spPr>
          <p:txBody>
            <a:bodyPr wrap="square" lIns="0" tIns="0" rIns="0" bIns="0" rtlCol="0" anchor="t">
              <a:spAutoFit/>
            </a:bodyPr>
            <a:lstStyle/>
            <a:p>
              <a:pPr algn="ctr">
                <a:lnSpc>
                  <a:spcPts val="4199"/>
                </a:lnSpc>
                <a:spcBef>
                  <a:spcPct val="0"/>
                </a:spcBef>
              </a:pPr>
              <a:r>
                <a:rPr lang="en-US" sz="2999" b="1" dirty="0">
                  <a:solidFill>
                    <a:srgbClr val="000000"/>
                  </a:solidFill>
                  <a:latin typeface="Poppins Bold"/>
                  <a:ea typeface="Poppins Bold"/>
                  <a:cs typeface="Poppins Bold"/>
                  <a:sym typeface="Poppins Bold"/>
                </a:rPr>
                <a:t>Agricultural Input Subsidies and Incentives for Rice Industry in Malaysia</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0362" y="242161"/>
            <a:ext cx="17135416" cy="9782117"/>
            <a:chOff x="0" y="-28575"/>
            <a:chExt cx="22847221" cy="13042823"/>
          </a:xfrm>
        </p:grpSpPr>
        <p:sp>
          <p:nvSpPr>
            <p:cNvPr id="3" name="Freeform 3"/>
            <p:cNvSpPr/>
            <p:nvPr/>
          </p:nvSpPr>
          <p:spPr>
            <a:xfrm>
              <a:off x="0" y="1528902"/>
              <a:ext cx="22847221" cy="11485346"/>
            </a:xfrm>
            <a:custGeom>
              <a:avLst/>
              <a:gdLst/>
              <a:ahLst/>
              <a:cxnLst/>
              <a:rect l="l" t="t" r="r" b="b"/>
              <a:pathLst>
                <a:path w="22847221" h="11485346">
                  <a:moveTo>
                    <a:pt x="0" y="0"/>
                  </a:moveTo>
                  <a:lnTo>
                    <a:pt x="22847221" y="0"/>
                  </a:lnTo>
                  <a:lnTo>
                    <a:pt x="22847221" y="11485346"/>
                  </a:lnTo>
                  <a:lnTo>
                    <a:pt x="0" y="11485346"/>
                  </a:lnTo>
                  <a:lnTo>
                    <a:pt x="0" y="0"/>
                  </a:lnTo>
                  <a:close/>
                </a:path>
              </a:pathLst>
            </a:custGeom>
            <a:blipFill>
              <a:blip r:embed="rId2"/>
              <a:stretch>
                <a:fillRect t="-10983"/>
              </a:stretch>
            </a:blipFill>
          </p:spPr>
        </p:sp>
        <p:grpSp>
          <p:nvGrpSpPr>
            <p:cNvPr id="4" name="Group 4"/>
            <p:cNvGrpSpPr/>
            <p:nvPr/>
          </p:nvGrpSpPr>
          <p:grpSpPr>
            <a:xfrm>
              <a:off x="5381082" y="1873869"/>
              <a:ext cx="13325643" cy="856253"/>
              <a:chOff x="0" y="0"/>
              <a:chExt cx="2632226" cy="169136"/>
            </a:xfrm>
          </p:grpSpPr>
          <p:sp>
            <p:nvSpPr>
              <p:cNvPr id="5" name="Freeform 5"/>
              <p:cNvSpPr/>
              <p:nvPr/>
            </p:nvSpPr>
            <p:spPr>
              <a:xfrm>
                <a:off x="0" y="0"/>
                <a:ext cx="2632226" cy="169136"/>
              </a:xfrm>
              <a:custGeom>
                <a:avLst/>
                <a:gdLst/>
                <a:ahLst/>
                <a:cxnLst/>
                <a:rect l="l" t="t" r="r" b="b"/>
                <a:pathLst>
                  <a:path w="2632226" h="169136">
                    <a:moveTo>
                      <a:pt x="0" y="0"/>
                    </a:moveTo>
                    <a:lnTo>
                      <a:pt x="2632226" y="0"/>
                    </a:lnTo>
                    <a:lnTo>
                      <a:pt x="2632226" y="169136"/>
                    </a:lnTo>
                    <a:lnTo>
                      <a:pt x="0" y="169136"/>
                    </a:lnTo>
                    <a:close/>
                  </a:path>
                </a:pathLst>
              </a:custGeom>
              <a:solidFill>
                <a:srgbClr val="FFFFFF"/>
              </a:solidFill>
            </p:spPr>
          </p:sp>
          <p:sp>
            <p:nvSpPr>
              <p:cNvPr id="6" name="TextBox 6"/>
              <p:cNvSpPr txBox="1"/>
              <p:nvPr/>
            </p:nvSpPr>
            <p:spPr>
              <a:xfrm>
                <a:off x="0" y="-57150"/>
                <a:ext cx="2632226" cy="226286"/>
              </a:xfrm>
              <a:prstGeom prst="rect">
                <a:avLst/>
              </a:prstGeom>
            </p:spPr>
            <p:txBody>
              <a:bodyPr lIns="50800" tIns="50800" rIns="50800" bIns="50800" rtlCol="0" anchor="ctr"/>
              <a:lstStyle/>
              <a:p>
                <a:pPr algn="ctr">
                  <a:lnSpc>
                    <a:spcPts val="2940"/>
                  </a:lnSpc>
                </a:pPr>
                <a:endParaRPr/>
              </a:p>
            </p:txBody>
          </p:sp>
        </p:grpSp>
        <p:grpSp>
          <p:nvGrpSpPr>
            <p:cNvPr id="7" name="Group 7"/>
            <p:cNvGrpSpPr/>
            <p:nvPr/>
          </p:nvGrpSpPr>
          <p:grpSpPr>
            <a:xfrm>
              <a:off x="10942941" y="3894390"/>
              <a:ext cx="5444352" cy="528916"/>
              <a:chOff x="0" y="0"/>
              <a:chExt cx="1075428" cy="104477"/>
            </a:xfrm>
          </p:grpSpPr>
          <p:sp>
            <p:nvSpPr>
              <p:cNvPr id="8" name="Freeform 8"/>
              <p:cNvSpPr/>
              <p:nvPr/>
            </p:nvSpPr>
            <p:spPr>
              <a:xfrm>
                <a:off x="0" y="0"/>
                <a:ext cx="1075428" cy="104477"/>
              </a:xfrm>
              <a:custGeom>
                <a:avLst/>
                <a:gdLst/>
                <a:ahLst/>
                <a:cxnLst/>
                <a:rect l="l" t="t" r="r" b="b"/>
                <a:pathLst>
                  <a:path w="1075428" h="104477">
                    <a:moveTo>
                      <a:pt x="0" y="0"/>
                    </a:moveTo>
                    <a:lnTo>
                      <a:pt x="1075428" y="0"/>
                    </a:lnTo>
                    <a:lnTo>
                      <a:pt x="1075428" y="104477"/>
                    </a:lnTo>
                    <a:lnTo>
                      <a:pt x="0" y="104477"/>
                    </a:lnTo>
                    <a:close/>
                  </a:path>
                </a:pathLst>
              </a:custGeom>
              <a:solidFill>
                <a:srgbClr val="FFFFFF"/>
              </a:solidFill>
            </p:spPr>
          </p:sp>
          <p:sp>
            <p:nvSpPr>
              <p:cNvPr id="9" name="TextBox 9"/>
              <p:cNvSpPr txBox="1"/>
              <p:nvPr/>
            </p:nvSpPr>
            <p:spPr>
              <a:xfrm>
                <a:off x="0" y="-57150"/>
                <a:ext cx="1075428" cy="161627"/>
              </a:xfrm>
              <a:prstGeom prst="rect">
                <a:avLst/>
              </a:prstGeom>
            </p:spPr>
            <p:txBody>
              <a:bodyPr lIns="50800" tIns="50800" rIns="50800" bIns="50800" rtlCol="0" anchor="ctr"/>
              <a:lstStyle/>
              <a:p>
                <a:pPr algn="ctr">
                  <a:lnSpc>
                    <a:spcPts val="2940"/>
                  </a:lnSpc>
                </a:pPr>
                <a:endParaRPr/>
              </a:p>
            </p:txBody>
          </p:sp>
        </p:grpSp>
        <p:sp>
          <p:nvSpPr>
            <p:cNvPr id="10" name="Freeform 10"/>
            <p:cNvSpPr/>
            <p:nvPr/>
          </p:nvSpPr>
          <p:spPr>
            <a:xfrm>
              <a:off x="11584831" y="4635365"/>
              <a:ext cx="1468628" cy="635181"/>
            </a:xfrm>
            <a:custGeom>
              <a:avLst/>
              <a:gdLst/>
              <a:ahLst/>
              <a:cxnLst/>
              <a:rect l="l" t="t" r="r" b="b"/>
              <a:pathLst>
                <a:path w="1468628" h="635181">
                  <a:moveTo>
                    <a:pt x="0" y="0"/>
                  </a:moveTo>
                  <a:lnTo>
                    <a:pt x="1468628" y="0"/>
                  </a:lnTo>
                  <a:lnTo>
                    <a:pt x="1468628" y="635181"/>
                  </a:lnTo>
                  <a:lnTo>
                    <a:pt x="0" y="635181"/>
                  </a:lnTo>
                  <a:lnTo>
                    <a:pt x="0" y="0"/>
                  </a:lnTo>
                  <a:close/>
                </a:path>
              </a:pathLst>
            </a:custGeom>
            <a:blipFill>
              <a:blip r:embed="rId3"/>
              <a:stretch>
                <a:fillRect/>
              </a:stretch>
            </a:blipFill>
          </p:spPr>
        </p:sp>
        <p:sp>
          <p:nvSpPr>
            <p:cNvPr id="11" name="TextBox 11"/>
            <p:cNvSpPr txBox="1"/>
            <p:nvPr/>
          </p:nvSpPr>
          <p:spPr>
            <a:xfrm>
              <a:off x="4851138" y="-28575"/>
              <a:ext cx="14936014" cy="1046091"/>
            </a:xfrm>
            <a:prstGeom prst="rect">
              <a:avLst/>
            </a:prstGeom>
          </p:spPr>
          <p:txBody>
            <a:bodyPr lIns="0" tIns="0" rIns="0" bIns="0" rtlCol="0" anchor="t">
              <a:spAutoFit/>
            </a:bodyPr>
            <a:lstStyle/>
            <a:p>
              <a:pPr algn="ctr">
                <a:lnSpc>
                  <a:spcPts val="6306"/>
                </a:lnSpc>
              </a:pPr>
              <a:r>
                <a:rPr lang="en-US" sz="5012" b="1">
                  <a:solidFill>
                    <a:srgbClr val="000000"/>
                  </a:solidFill>
                  <a:latin typeface="Inter Bold"/>
                  <a:ea typeface="Inter Bold"/>
                  <a:cs typeface="Inter Bold"/>
                  <a:sym typeface="Inter Bold"/>
                </a:rPr>
                <a:t>RICE VARIETIES IN MALAYSIA</a:t>
              </a:r>
            </a:p>
          </p:txBody>
        </p:sp>
        <p:sp>
          <p:nvSpPr>
            <p:cNvPr id="12" name="TextBox 12"/>
            <p:cNvSpPr txBox="1"/>
            <p:nvPr/>
          </p:nvSpPr>
          <p:spPr>
            <a:xfrm>
              <a:off x="10230381" y="3710922"/>
              <a:ext cx="5646153" cy="609484"/>
            </a:xfrm>
            <a:prstGeom prst="rect">
              <a:avLst/>
            </a:prstGeom>
          </p:spPr>
          <p:txBody>
            <a:bodyPr wrap="square" lIns="0" tIns="0" rIns="0" bIns="0" rtlCol="0" anchor="t">
              <a:spAutoFit/>
            </a:bodyPr>
            <a:lstStyle/>
            <a:p>
              <a:pPr algn="ctr">
                <a:lnSpc>
                  <a:spcPts val="3751"/>
                </a:lnSpc>
                <a:spcBef>
                  <a:spcPct val="0"/>
                </a:spcBef>
              </a:pPr>
              <a:r>
                <a:rPr lang="en-US" sz="2987" b="1" dirty="0">
                  <a:solidFill>
                    <a:srgbClr val="000000"/>
                  </a:solidFill>
                  <a:latin typeface="Inter Bold"/>
                  <a:ea typeface="Inter Bold"/>
                  <a:cs typeface="Inter Bold"/>
                  <a:sym typeface="Inter Bold"/>
                </a:rPr>
                <a:t>Popular Varieties</a:t>
              </a:r>
            </a:p>
          </p:txBody>
        </p:sp>
        <p:sp>
          <p:nvSpPr>
            <p:cNvPr id="13" name="TextBox 13"/>
            <p:cNvSpPr txBox="1"/>
            <p:nvPr/>
          </p:nvSpPr>
          <p:spPr>
            <a:xfrm>
              <a:off x="5373825" y="1968570"/>
              <a:ext cx="10630701" cy="666849"/>
            </a:xfrm>
            <a:prstGeom prst="rect">
              <a:avLst/>
            </a:prstGeom>
          </p:spPr>
          <p:txBody>
            <a:bodyPr wrap="square" lIns="0" tIns="0" rIns="0" bIns="0" rtlCol="0" anchor="t">
              <a:spAutoFit/>
            </a:bodyPr>
            <a:lstStyle/>
            <a:p>
              <a:pPr algn="ctr">
                <a:lnSpc>
                  <a:spcPts val="3877"/>
                </a:lnSpc>
                <a:spcBef>
                  <a:spcPct val="0"/>
                </a:spcBef>
              </a:pPr>
              <a:r>
                <a:rPr lang="en-US" sz="3087" dirty="0">
                  <a:solidFill>
                    <a:srgbClr val="57860B"/>
                  </a:solidFill>
                  <a:latin typeface="League Spartan"/>
                  <a:ea typeface="League Spartan"/>
                  <a:cs typeface="League Spartan"/>
                  <a:sym typeface="League Spartan"/>
                </a:rPr>
                <a:t>64 MALAYSIAN RELEASED VARIETIES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5092" y="248440"/>
            <a:ext cx="17597815" cy="9790120"/>
            <a:chOff x="0" y="0"/>
            <a:chExt cx="23463753" cy="13053493"/>
          </a:xfrm>
        </p:grpSpPr>
        <p:sp>
          <p:nvSpPr>
            <p:cNvPr id="3" name="Freeform 3"/>
            <p:cNvSpPr/>
            <p:nvPr/>
          </p:nvSpPr>
          <p:spPr>
            <a:xfrm>
              <a:off x="0" y="989755"/>
              <a:ext cx="23463753" cy="12063738"/>
            </a:xfrm>
            <a:custGeom>
              <a:avLst/>
              <a:gdLst/>
              <a:ahLst/>
              <a:cxnLst/>
              <a:rect l="l" t="t" r="r" b="b"/>
              <a:pathLst>
                <a:path w="23463753" h="12063738">
                  <a:moveTo>
                    <a:pt x="0" y="0"/>
                  </a:moveTo>
                  <a:lnTo>
                    <a:pt x="23463753" y="0"/>
                  </a:lnTo>
                  <a:lnTo>
                    <a:pt x="23463753" y="12063738"/>
                  </a:lnTo>
                  <a:lnTo>
                    <a:pt x="0" y="12063738"/>
                  </a:lnTo>
                  <a:lnTo>
                    <a:pt x="0" y="0"/>
                  </a:lnTo>
                  <a:close/>
                </a:path>
              </a:pathLst>
            </a:custGeom>
            <a:blipFill>
              <a:blip r:embed="rId2"/>
              <a:stretch>
                <a:fillRect t="-8513"/>
              </a:stretch>
            </a:blipFill>
          </p:spPr>
        </p:sp>
        <p:grpSp>
          <p:nvGrpSpPr>
            <p:cNvPr id="4" name="Group 4"/>
            <p:cNvGrpSpPr/>
            <p:nvPr/>
          </p:nvGrpSpPr>
          <p:grpSpPr>
            <a:xfrm>
              <a:off x="6309134" y="9008392"/>
              <a:ext cx="4800265" cy="2118010"/>
              <a:chOff x="0" y="0"/>
              <a:chExt cx="948201" cy="418372"/>
            </a:xfrm>
          </p:grpSpPr>
          <p:sp>
            <p:nvSpPr>
              <p:cNvPr id="5" name="Freeform 5"/>
              <p:cNvSpPr/>
              <p:nvPr/>
            </p:nvSpPr>
            <p:spPr>
              <a:xfrm>
                <a:off x="0" y="0"/>
                <a:ext cx="948201" cy="418372"/>
              </a:xfrm>
              <a:custGeom>
                <a:avLst/>
                <a:gdLst/>
                <a:ahLst/>
                <a:cxnLst/>
                <a:rect l="l" t="t" r="r" b="b"/>
                <a:pathLst>
                  <a:path w="948201" h="418372">
                    <a:moveTo>
                      <a:pt x="0" y="0"/>
                    </a:moveTo>
                    <a:lnTo>
                      <a:pt x="948201" y="0"/>
                    </a:lnTo>
                    <a:lnTo>
                      <a:pt x="948201" y="418372"/>
                    </a:lnTo>
                    <a:lnTo>
                      <a:pt x="0" y="418372"/>
                    </a:lnTo>
                    <a:close/>
                  </a:path>
                </a:pathLst>
              </a:custGeom>
              <a:solidFill>
                <a:srgbClr val="E9F2FD"/>
              </a:solidFill>
            </p:spPr>
          </p:sp>
          <p:sp>
            <p:nvSpPr>
              <p:cNvPr id="6" name="TextBox 6"/>
              <p:cNvSpPr txBox="1"/>
              <p:nvPr/>
            </p:nvSpPr>
            <p:spPr>
              <a:xfrm>
                <a:off x="0" y="-57150"/>
                <a:ext cx="948201" cy="475522"/>
              </a:xfrm>
              <a:prstGeom prst="rect">
                <a:avLst/>
              </a:prstGeom>
            </p:spPr>
            <p:txBody>
              <a:bodyPr lIns="50800" tIns="50800" rIns="50800" bIns="50800" rtlCol="0" anchor="ctr"/>
              <a:lstStyle/>
              <a:p>
                <a:pPr algn="ctr">
                  <a:lnSpc>
                    <a:spcPts val="2940"/>
                  </a:lnSpc>
                </a:pPr>
                <a:endParaRPr/>
              </a:p>
            </p:txBody>
          </p:sp>
        </p:grpSp>
        <p:grpSp>
          <p:nvGrpSpPr>
            <p:cNvPr id="7" name="Group 7"/>
            <p:cNvGrpSpPr/>
            <p:nvPr/>
          </p:nvGrpSpPr>
          <p:grpSpPr>
            <a:xfrm>
              <a:off x="6087032" y="12186073"/>
              <a:ext cx="2622235" cy="454878"/>
              <a:chOff x="0" y="0"/>
              <a:chExt cx="517972" cy="89853"/>
            </a:xfrm>
          </p:grpSpPr>
          <p:sp>
            <p:nvSpPr>
              <p:cNvPr id="8" name="Freeform 8"/>
              <p:cNvSpPr/>
              <p:nvPr/>
            </p:nvSpPr>
            <p:spPr>
              <a:xfrm>
                <a:off x="0" y="0"/>
                <a:ext cx="517972" cy="89853"/>
              </a:xfrm>
              <a:custGeom>
                <a:avLst/>
                <a:gdLst/>
                <a:ahLst/>
                <a:cxnLst/>
                <a:rect l="l" t="t" r="r" b="b"/>
                <a:pathLst>
                  <a:path w="517972" h="89853">
                    <a:moveTo>
                      <a:pt x="0" y="0"/>
                    </a:moveTo>
                    <a:lnTo>
                      <a:pt x="517972" y="0"/>
                    </a:lnTo>
                    <a:lnTo>
                      <a:pt x="517972" y="89853"/>
                    </a:lnTo>
                    <a:lnTo>
                      <a:pt x="0" y="89853"/>
                    </a:lnTo>
                    <a:close/>
                  </a:path>
                </a:pathLst>
              </a:custGeom>
              <a:solidFill>
                <a:srgbClr val="E9F2FD"/>
              </a:solidFill>
            </p:spPr>
          </p:sp>
          <p:sp>
            <p:nvSpPr>
              <p:cNvPr id="9" name="TextBox 9"/>
              <p:cNvSpPr txBox="1"/>
              <p:nvPr/>
            </p:nvSpPr>
            <p:spPr>
              <a:xfrm>
                <a:off x="0" y="-57150"/>
                <a:ext cx="517972" cy="147003"/>
              </a:xfrm>
              <a:prstGeom prst="rect">
                <a:avLst/>
              </a:prstGeom>
            </p:spPr>
            <p:txBody>
              <a:bodyPr lIns="50800" tIns="50800" rIns="50800" bIns="50800" rtlCol="0" anchor="ctr"/>
              <a:lstStyle/>
              <a:p>
                <a:pPr algn="ctr">
                  <a:lnSpc>
                    <a:spcPts val="2940"/>
                  </a:lnSpc>
                </a:pPr>
                <a:endParaRPr/>
              </a:p>
            </p:txBody>
          </p:sp>
        </p:grpSp>
        <p:grpSp>
          <p:nvGrpSpPr>
            <p:cNvPr id="10" name="Group 10"/>
            <p:cNvGrpSpPr/>
            <p:nvPr/>
          </p:nvGrpSpPr>
          <p:grpSpPr>
            <a:xfrm>
              <a:off x="854249" y="12186073"/>
              <a:ext cx="2209752" cy="322936"/>
              <a:chOff x="0" y="0"/>
              <a:chExt cx="436494" cy="63790"/>
            </a:xfrm>
          </p:grpSpPr>
          <p:sp>
            <p:nvSpPr>
              <p:cNvPr id="11" name="Freeform 11"/>
              <p:cNvSpPr/>
              <p:nvPr/>
            </p:nvSpPr>
            <p:spPr>
              <a:xfrm>
                <a:off x="0" y="0"/>
                <a:ext cx="436494" cy="63790"/>
              </a:xfrm>
              <a:custGeom>
                <a:avLst/>
                <a:gdLst/>
                <a:ahLst/>
                <a:cxnLst/>
                <a:rect l="l" t="t" r="r" b="b"/>
                <a:pathLst>
                  <a:path w="436494" h="63790">
                    <a:moveTo>
                      <a:pt x="0" y="0"/>
                    </a:moveTo>
                    <a:lnTo>
                      <a:pt x="436494" y="0"/>
                    </a:lnTo>
                    <a:lnTo>
                      <a:pt x="436494" y="63790"/>
                    </a:lnTo>
                    <a:lnTo>
                      <a:pt x="0" y="63790"/>
                    </a:lnTo>
                    <a:close/>
                  </a:path>
                </a:pathLst>
              </a:custGeom>
              <a:solidFill>
                <a:srgbClr val="E9F2FD"/>
              </a:solidFill>
            </p:spPr>
          </p:sp>
          <p:sp>
            <p:nvSpPr>
              <p:cNvPr id="12" name="TextBox 12"/>
              <p:cNvSpPr txBox="1"/>
              <p:nvPr/>
            </p:nvSpPr>
            <p:spPr>
              <a:xfrm>
                <a:off x="0" y="-57150"/>
                <a:ext cx="436494" cy="120940"/>
              </a:xfrm>
              <a:prstGeom prst="rect">
                <a:avLst/>
              </a:prstGeom>
            </p:spPr>
            <p:txBody>
              <a:bodyPr lIns="50800" tIns="50800" rIns="50800" bIns="50800" rtlCol="0" anchor="ctr"/>
              <a:lstStyle/>
              <a:p>
                <a:pPr algn="ctr">
                  <a:lnSpc>
                    <a:spcPts val="2940"/>
                  </a:lnSpc>
                </a:pPr>
                <a:endParaRPr/>
              </a:p>
            </p:txBody>
          </p:sp>
        </p:grpSp>
        <p:sp>
          <p:nvSpPr>
            <p:cNvPr id="13" name="Freeform 13"/>
            <p:cNvSpPr/>
            <p:nvPr/>
          </p:nvSpPr>
          <p:spPr>
            <a:xfrm>
              <a:off x="7263356" y="9008392"/>
              <a:ext cx="2891822" cy="1973669"/>
            </a:xfrm>
            <a:custGeom>
              <a:avLst/>
              <a:gdLst/>
              <a:ahLst/>
              <a:cxnLst/>
              <a:rect l="l" t="t" r="r" b="b"/>
              <a:pathLst>
                <a:path w="2891822" h="1973669">
                  <a:moveTo>
                    <a:pt x="0" y="0"/>
                  </a:moveTo>
                  <a:lnTo>
                    <a:pt x="2891822" y="0"/>
                  </a:lnTo>
                  <a:lnTo>
                    <a:pt x="2891822" y="1973669"/>
                  </a:lnTo>
                  <a:lnTo>
                    <a:pt x="0" y="1973669"/>
                  </a:lnTo>
                  <a:lnTo>
                    <a:pt x="0" y="0"/>
                  </a:lnTo>
                  <a:close/>
                </a:path>
              </a:pathLst>
            </a:custGeom>
            <a:blipFill>
              <a:blip r:embed="rId3"/>
              <a:stretch>
                <a:fillRect/>
              </a:stretch>
            </a:blipFill>
          </p:spPr>
        </p:sp>
        <p:grpSp>
          <p:nvGrpSpPr>
            <p:cNvPr id="14" name="Group 14"/>
            <p:cNvGrpSpPr/>
            <p:nvPr/>
          </p:nvGrpSpPr>
          <p:grpSpPr>
            <a:xfrm>
              <a:off x="6754864" y="8032403"/>
              <a:ext cx="2622235" cy="606161"/>
              <a:chOff x="0" y="0"/>
              <a:chExt cx="517972" cy="119735"/>
            </a:xfrm>
          </p:grpSpPr>
          <p:sp>
            <p:nvSpPr>
              <p:cNvPr id="15" name="Freeform 15"/>
              <p:cNvSpPr/>
              <p:nvPr/>
            </p:nvSpPr>
            <p:spPr>
              <a:xfrm>
                <a:off x="0" y="0"/>
                <a:ext cx="517972" cy="119735"/>
              </a:xfrm>
              <a:custGeom>
                <a:avLst/>
                <a:gdLst/>
                <a:ahLst/>
                <a:cxnLst/>
                <a:rect l="l" t="t" r="r" b="b"/>
                <a:pathLst>
                  <a:path w="517972" h="119735">
                    <a:moveTo>
                      <a:pt x="0" y="0"/>
                    </a:moveTo>
                    <a:lnTo>
                      <a:pt x="517972" y="0"/>
                    </a:lnTo>
                    <a:lnTo>
                      <a:pt x="517972" y="119735"/>
                    </a:lnTo>
                    <a:lnTo>
                      <a:pt x="0" y="119735"/>
                    </a:lnTo>
                    <a:close/>
                  </a:path>
                </a:pathLst>
              </a:custGeom>
              <a:solidFill>
                <a:srgbClr val="305681"/>
              </a:solidFill>
            </p:spPr>
          </p:sp>
          <p:sp>
            <p:nvSpPr>
              <p:cNvPr id="16" name="TextBox 16"/>
              <p:cNvSpPr txBox="1"/>
              <p:nvPr/>
            </p:nvSpPr>
            <p:spPr>
              <a:xfrm>
                <a:off x="0" y="-57150"/>
                <a:ext cx="517972" cy="176885"/>
              </a:xfrm>
              <a:prstGeom prst="rect">
                <a:avLst/>
              </a:prstGeom>
            </p:spPr>
            <p:txBody>
              <a:bodyPr lIns="50800" tIns="50800" rIns="50800" bIns="50800" rtlCol="0" anchor="ctr"/>
              <a:lstStyle/>
              <a:p>
                <a:pPr algn="ctr">
                  <a:lnSpc>
                    <a:spcPts val="2940"/>
                  </a:lnSpc>
                </a:pPr>
                <a:endParaRPr/>
              </a:p>
            </p:txBody>
          </p:sp>
        </p:grpSp>
        <p:grpSp>
          <p:nvGrpSpPr>
            <p:cNvPr id="17" name="Group 17"/>
            <p:cNvGrpSpPr/>
            <p:nvPr/>
          </p:nvGrpSpPr>
          <p:grpSpPr>
            <a:xfrm>
              <a:off x="6036232" y="1428561"/>
              <a:ext cx="2622235" cy="606161"/>
              <a:chOff x="0" y="0"/>
              <a:chExt cx="517972" cy="119735"/>
            </a:xfrm>
          </p:grpSpPr>
          <p:sp>
            <p:nvSpPr>
              <p:cNvPr id="18" name="Freeform 18"/>
              <p:cNvSpPr/>
              <p:nvPr/>
            </p:nvSpPr>
            <p:spPr>
              <a:xfrm>
                <a:off x="0" y="0"/>
                <a:ext cx="517972" cy="119735"/>
              </a:xfrm>
              <a:custGeom>
                <a:avLst/>
                <a:gdLst/>
                <a:ahLst/>
                <a:cxnLst/>
                <a:rect l="l" t="t" r="r" b="b"/>
                <a:pathLst>
                  <a:path w="517972" h="119735">
                    <a:moveTo>
                      <a:pt x="0" y="0"/>
                    </a:moveTo>
                    <a:lnTo>
                      <a:pt x="517972" y="0"/>
                    </a:lnTo>
                    <a:lnTo>
                      <a:pt x="517972" y="119735"/>
                    </a:lnTo>
                    <a:lnTo>
                      <a:pt x="0" y="119735"/>
                    </a:lnTo>
                    <a:close/>
                  </a:path>
                </a:pathLst>
              </a:custGeom>
              <a:solidFill>
                <a:srgbClr val="C99E2E"/>
              </a:solidFill>
            </p:spPr>
          </p:sp>
          <p:sp>
            <p:nvSpPr>
              <p:cNvPr id="19" name="TextBox 19"/>
              <p:cNvSpPr txBox="1"/>
              <p:nvPr/>
            </p:nvSpPr>
            <p:spPr>
              <a:xfrm>
                <a:off x="0" y="-57150"/>
                <a:ext cx="517972" cy="176885"/>
              </a:xfrm>
              <a:prstGeom prst="rect">
                <a:avLst/>
              </a:prstGeom>
            </p:spPr>
            <p:txBody>
              <a:bodyPr lIns="50800" tIns="50800" rIns="50800" bIns="50800" rtlCol="0" anchor="ctr"/>
              <a:lstStyle/>
              <a:p>
                <a:pPr algn="ctr">
                  <a:lnSpc>
                    <a:spcPts val="2940"/>
                  </a:lnSpc>
                </a:pPr>
                <a:endParaRPr/>
              </a:p>
            </p:txBody>
          </p:sp>
        </p:grpSp>
        <p:grpSp>
          <p:nvGrpSpPr>
            <p:cNvPr id="20" name="Group 20"/>
            <p:cNvGrpSpPr/>
            <p:nvPr/>
          </p:nvGrpSpPr>
          <p:grpSpPr>
            <a:xfrm>
              <a:off x="5917385" y="6253088"/>
              <a:ext cx="2504279" cy="598216"/>
              <a:chOff x="0" y="0"/>
              <a:chExt cx="494672" cy="118166"/>
            </a:xfrm>
          </p:grpSpPr>
          <p:sp>
            <p:nvSpPr>
              <p:cNvPr id="21" name="Freeform 21"/>
              <p:cNvSpPr/>
              <p:nvPr/>
            </p:nvSpPr>
            <p:spPr>
              <a:xfrm>
                <a:off x="0" y="0"/>
                <a:ext cx="494672" cy="118166"/>
              </a:xfrm>
              <a:custGeom>
                <a:avLst/>
                <a:gdLst/>
                <a:ahLst/>
                <a:cxnLst/>
                <a:rect l="l" t="t" r="r" b="b"/>
                <a:pathLst>
                  <a:path w="494672" h="118166">
                    <a:moveTo>
                      <a:pt x="0" y="0"/>
                    </a:moveTo>
                    <a:lnTo>
                      <a:pt x="494672" y="0"/>
                    </a:lnTo>
                    <a:lnTo>
                      <a:pt x="494672" y="118166"/>
                    </a:lnTo>
                    <a:lnTo>
                      <a:pt x="0" y="118166"/>
                    </a:lnTo>
                    <a:close/>
                  </a:path>
                </a:pathLst>
              </a:custGeom>
              <a:solidFill>
                <a:srgbClr val="FFF9E3"/>
              </a:solidFill>
            </p:spPr>
          </p:sp>
          <p:sp>
            <p:nvSpPr>
              <p:cNvPr id="22" name="TextBox 22"/>
              <p:cNvSpPr txBox="1"/>
              <p:nvPr/>
            </p:nvSpPr>
            <p:spPr>
              <a:xfrm>
                <a:off x="0" y="-57150"/>
                <a:ext cx="494672" cy="175316"/>
              </a:xfrm>
              <a:prstGeom prst="rect">
                <a:avLst/>
              </a:prstGeom>
            </p:spPr>
            <p:txBody>
              <a:bodyPr lIns="50800" tIns="50800" rIns="50800" bIns="50800" rtlCol="0" anchor="ctr"/>
              <a:lstStyle/>
              <a:p>
                <a:pPr algn="ctr">
                  <a:lnSpc>
                    <a:spcPts val="2940"/>
                  </a:lnSpc>
                </a:pPr>
                <a:endParaRPr/>
              </a:p>
            </p:txBody>
          </p:sp>
        </p:grpSp>
        <p:sp>
          <p:nvSpPr>
            <p:cNvPr id="23" name="TextBox 23"/>
            <p:cNvSpPr txBox="1"/>
            <p:nvPr/>
          </p:nvSpPr>
          <p:spPr>
            <a:xfrm>
              <a:off x="6687718" y="6243563"/>
              <a:ext cx="912812" cy="361738"/>
            </a:xfrm>
            <a:prstGeom prst="rect">
              <a:avLst/>
            </a:prstGeom>
          </p:spPr>
          <p:txBody>
            <a:bodyPr lIns="0" tIns="0" rIns="0" bIns="0" rtlCol="0" anchor="t">
              <a:spAutoFit/>
            </a:bodyPr>
            <a:lstStyle/>
            <a:p>
              <a:pPr algn="ctr">
                <a:lnSpc>
                  <a:spcPts val="2240"/>
                </a:lnSpc>
                <a:spcBef>
                  <a:spcPct val="0"/>
                </a:spcBef>
              </a:pPr>
              <a:r>
                <a:rPr lang="en-US" sz="1600" b="1">
                  <a:solidFill>
                    <a:srgbClr val="000000"/>
                  </a:solidFill>
                  <a:latin typeface="Poppins Bold"/>
                  <a:ea typeface="Poppins Bold"/>
                  <a:cs typeface="Poppins Bold"/>
                  <a:sym typeface="Poppins Bold"/>
                </a:rPr>
                <a:t>2000s:</a:t>
              </a:r>
            </a:p>
          </p:txBody>
        </p:sp>
        <p:sp>
          <p:nvSpPr>
            <p:cNvPr id="24" name="TextBox 24"/>
            <p:cNvSpPr txBox="1"/>
            <p:nvPr/>
          </p:nvSpPr>
          <p:spPr>
            <a:xfrm>
              <a:off x="5713749" y="6557676"/>
              <a:ext cx="2860750" cy="352424"/>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Poppins"/>
                  <a:ea typeface="Poppins"/>
                  <a:cs typeface="Poppins"/>
                  <a:sym typeface="Poppins"/>
                </a:rPr>
                <a:t>MR 219, MR 297</a:t>
              </a:r>
            </a:p>
          </p:txBody>
        </p:sp>
        <p:grpSp>
          <p:nvGrpSpPr>
            <p:cNvPr id="25" name="Group 25"/>
            <p:cNvGrpSpPr/>
            <p:nvPr/>
          </p:nvGrpSpPr>
          <p:grpSpPr>
            <a:xfrm>
              <a:off x="18120959" y="1428561"/>
              <a:ext cx="2622235" cy="606161"/>
              <a:chOff x="0" y="0"/>
              <a:chExt cx="517972" cy="119735"/>
            </a:xfrm>
          </p:grpSpPr>
          <p:sp>
            <p:nvSpPr>
              <p:cNvPr id="26" name="Freeform 26"/>
              <p:cNvSpPr/>
              <p:nvPr/>
            </p:nvSpPr>
            <p:spPr>
              <a:xfrm>
                <a:off x="0" y="0"/>
                <a:ext cx="517972" cy="119735"/>
              </a:xfrm>
              <a:custGeom>
                <a:avLst/>
                <a:gdLst/>
                <a:ahLst/>
                <a:cxnLst/>
                <a:rect l="l" t="t" r="r" b="b"/>
                <a:pathLst>
                  <a:path w="517972" h="119735">
                    <a:moveTo>
                      <a:pt x="0" y="0"/>
                    </a:moveTo>
                    <a:lnTo>
                      <a:pt x="517972" y="0"/>
                    </a:lnTo>
                    <a:lnTo>
                      <a:pt x="517972" y="119735"/>
                    </a:lnTo>
                    <a:lnTo>
                      <a:pt x="0" y="119735"/>
                    </a:lnTo>
                    <a:close/>
                  </a:path>
                </a:pathLst>
              </a:custGeom>
              <a:solidFill>
                <a:srgbClr val="91BC53"/>
              </a:solidFill>
            </p:spPr>
          </p:sp>
          <p:sp>
            <p:nvSpPr>
              <p:cNvPr id="27" name="TextBox 27"/>
              <p:cNvSpPr txBox="1"/>
              <p:nvPr/>
            </p:nvSpPr>
            <p:spPr>
              <a:xfrm>
                <a:off x="0" y="-57150"/>
                <a:ext cx="517972" cy="176885"/>
              </a:xfrm>
              <a:prstGeom prst="rect">
                <a:avLst/>
              </a:prstGeom>
            </p:spPr>
            <p:txBody>
              <a:bodyPr lIns="50800" tIns="50800" rIns="50800" bIns="50800" rtlCol="0" anchor="ctr"/>
              <a:lstStyle/>
              <a:p>
                <a:pPr algn="ctr">
                  <a:lnSpc>
                    <a:spcPts val="2940"/>
                  </a:lnSpc>
                </a:pPr>
                <a:endParaRPr/>
              </a:p>
            </p:txBody>
          </p:sp>
        </p:grpSp>
        <p:grpSp>
          <p:nvGrpSpPr>
            <p:cNvPr id="28" name="Group 28"/>
            <p:cNvGrpSpPr/>
            <p:nvPr/>
          </p:nvGrpSpPr>
          <p:grpSpPr>
            <a:xfrm>
              <a:off x="19432077" y="4043391"/>
              <a:ext cx="3062972" cy="896477"/>
              <a:chOff x="0" y="0"/>
              <a:chExt cx="605032" cy="177082"/>
            </a:xfrm>
          </p:grpSpPr>
          <p:sp>
            <p:nvSpPr>
              <p:cNvPr id="29" name="Freeform 29"/>
              <p:cNvSpPr/>
              <p:nvPr/>
            </p:nvSpPr>
            <p:spPr>
              <a:xfrm>
                <a:off x="0" y="0"/>
                <a:ext cx="605032" cy="177082"/>
              </a:xfrm>
              <a:custGeom>
                <a:avLst/>
                <a:gdLst/>
                <a:ahLst/>
                <a:cxnLst/>
                <a:rect l="l" t="t" r="r" b="b"/>
                <a:pathLst>
                  <a:path w="605032" h="177082">
                    <a:moveTo>
                      <a:pt x="0" y="0"/>
                    </a:moveTo>
                    <a:lnTo>
                      <a:pt x="605032" y="0"/>
                    </a:lnTo>
                    <a:lnTo>
                      <a:pt x="605032" y="177082"/>
                    </a:lnTo>
                    <a:lnTo>
                      <a:pt x="0" y="177082"/>
                    </a:lnTo>
                    <a:close/>
                  </a:path>
                </a:pathLst>
              </a:custGeom>
              <a:solidFill>
                <a:srgbClr val="F0FDE4"/>
              </a:solidFill>
            </p:spPr>
          </p:sp>
          <p:sp>
            <p:nvSpPr>
              <p:cNvPr id="30" name="TextBox 30"/>
              <p:cNvSpPr txBox="1"/>
              <p:nvPr/>
            </p:nvSpPr>
            <p:spPr>
              <a:xfrm>
                <a:off x="0" y="-57150"/>
                <a:ext cx="605032" cy="234232"/>
              </a:xfrm>
              <a:prstGeom prst="rect">
                <a:avLst/>
              </a:prstGeom>
            </p:spPr>
            <p:txBody>
              <a:bodyPr lIns="50800" tIns="50800" rIns="50800" bIns="50800" rtlCol="0" anchor="ctr"/>
              <a:lstStyle/>
              <a:p>
                <a:pPr algn="ctr">
                  <a:lnSpc>
                    <a:spcPts val="2940"/>
                  </a:lnSpc>
                </a:pPr>
                <a:endParaRPr/>
              </a:p>
            </p:txBody>
          </p:sp>
        </p:grpSp>
        <p:sp>
          <p:nvSpPr>
            <p:cNvPr id="31" name="Freeform 31"/>
            <p:cNvSpPr/>
            <p:nvPr/>
          </p:nvSpPr>
          <p:spPr>
            <a:xfrm>
              <a:off x="19278816" y="4348190"/>
              <a:ext cx="1253940" cy="958192"/>
            </a:xfrm>
            <a:custGeom>
              <a:avLst/>
              <a:gdLst/>
              <a:ahLst/>
              <a:cxnLst/>
              <a:rect l="l" t="t" r="r" b="b"/>
              <a:pathLst>
                <a:path w="1253940" h="958192">
                  <a:moveTo>
                    <a:pt x="0" y="0"/>
                  </a:moveTo>
                  <a:lnTo>
                    <a:pt x="1253939" y="0"/>
                  </a:lnTo>
                  <a:lnTo>
                    <a:pt x="1253939" y="958192"/>
                  </a:lnTo>
                  <a:lnTo>
                    <a:pt x="0" y="958192"/>
                  </a:lnTo>
                  <a:lnTo>
                    <a:pt x="0" y="0"/>
                  </a:lnTo>
                  <a:close/>
                </a:path>
              </a:pathLst>
            </a:custGeom>
            <a:blipFill>
              <a:blip r:embed="rId2"/>
              <a:stretch>
                <a:fillRect l="-1536894" t="-425239" r="-234308" b="-840959"/>
              </a:stretch>
            </a:blipFill>
          </p:spPr>
        </p:sp>
        <p:sp>
          <p:nvSpPr>
            <p:cNvPr id="32" name="TextBox 32"/>
            <p:cNvSpPr txBox="1"/>
            <p:nvPr/>
          </p:nvSpPr>
          <p:spPr>
            <a:xfrm>
              <a:off x="18953212" y="3995766"/>
              <a:ext cx="2997154" cy="352424"/>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Poppins"/>
                  <a:ea typeface="Poppins"/>
                  <a:cs typeface="Poppins"/>
                  <a:sym typeface="Poppins"/>
                </a:rPr>
                <a:t>MRQ 103 (low GI)</a:t>
              </a:r>
            </a:p>
          </p:txBody>
        </p:sp>
        <p:grpSp>
          <p:nvGrpSpPr>
            <p:cNvPr id="33" name="Group 33"/>
            <p:cNvGrpSpPr/>
            <p:nvPr/>
          </p:nvGrpSpPr>
          <p:grpSpPr>
            <a:xfrm>
              <a:off x="19432077" y="6291188"/>
              <a:ext cx="3294689" cy="722701"/>
              <a:chOff x="0" y="0"/>
              <a:chExt cx="650803" cy="142756"/>
            </a:xfrm>
          </p:grpSpPr>
          <p:sp>
            <p:nvSpPr>
              <p:cNvPr id="34" name="Freeform 34"/>
              <p:cNvSpPr/>
              <p:nvPr/>
            </p:nvSpPr>
            <p:spPr>
              <a:xfrm>
                <a:off x="0" y="0"/>
                <a:ext cx="650803" cy="142756"/>
              </a:xfrm>
              <a:custGeom>
                <a:avLst/>
                <a:gdLst/>
                <a:ahLst/>
                <a:cxnLst/>
                <a:rect l="l" t="t" r="r" b="b"/>
                <a:pathLst>
                  <a:path w="650803" h="142756">
                    <a:moveTo>
                      <a:pt x="0" y="0"/>
                    </a:moveTo>
                    <a:lnTo>
                      <a:pt x="650803" y="0"/>
                    </a:lnTo>
                    <a:lnTo>
                      <a:pt x="650803" y="142756"/>
                    </a:lnTo>
                    <a:lnTo>
                      <a:pt x="0" y="142756"/>
                    </a:lnTo>
                    <a:close/>
                  </a:path>
                </a:pathLst>
              </a:custGeom>
              <a:solidFill>
                <a:srgbClr val="F0FDE4"/>
              </a:solidFill>
            </p:spPr>
          </p:sp>
          <p:sp>
            <p:nvSpPr>
              <p:cNvPr id="35" name="TextBox 35"/>
              <p:cNvSpPr txBox="1"/>
              <p:nvPr/>
            </p:nvSpPr>
            <p:spPr>
              <a:xfrm>
                <a:off x="0" y="-57150"/>
                <a:ext cx="650803" cy="199906"/>
              </a:xfrm>
              <a:prstGeom prst="rect">
                <a:avLst/>
              </a:prstGeom>
            </p:spPr>
            <p:txBody>
              <a:bodyPr lIns="50800" tIns="50800" rIns="50800" bIns="50800" rtlCol="0" anchor="ctr"/>
              <a:lstStyle/>
              <a:p>
                <a:pPr algn="ctr">
                  <a:lnSpc>
                    <a:spcPts val="2940"/>
                  </a:lnSpc>
                </a:pPr>
                <a:endParaRPr/>
              </a:p>
            </p:txBody>
          </p:sp>
        </p:grpSp>
        <p:grpSp>
          <p:nvGrpSpPr>
            <p:cNvPr id="36" name="Group 36"/>
            <p:cNvGrpSpPr/>
            <p:nvPr/>
          </p:nvGrpSpPr>
          <p:grpSpPr>
            <a:xfrm>
              <a:off x="15875171" y="6316530"/>
              <a:ext cx="2765796" cy="672017"/>
              <a:chOff x="0" y="0"/>
              <a:chExt cx="546330" cy="132744"/>
            </a:xfrm>
          </p:grpSpPr>
          <p:sp>
            <p:nvSpPr>
              <p:cNvPr id="37" name="Freeform 37"/>
              <p:cNvSpPr/>
              <p:nvPr/>
            </p:nvSpPr>
            <p:spPr>
              <a:xfrm>
                <a:off x="0" y="0"/>
                <a:ext cx="546330" cy="132744"/>
              </a:xfrm>
              <a:custGeom>
                <a:avLst/>
                <a:gdLst/>
                <a:ahLst/>
                <a:cxnLst/>
                <a:rect l="l" t="t" r="r" b="b"/>
                <a:pathLst>
                  <a:path w="546330" h="132744">
                    <a:moveTo>
                      <a:pt x="0" y="0"/>
                    </a:moveTo>
                    <a:lnTo>
                      <a:pt x="546330" y="0"/>
                    </a:lnTo>
                    <a:lnTo>
                      <a:pt x="546330" y="132744"/>
                    </a:lnTo>
                    <a:lnTo>
                      <a:pt x="0" y="132744"/>
                    </a:lnTo>
                    <a:close/>
                  </a:path>
                </a:pathLst>
              </a:custGeom>
              <a:solidFill>
                <a:srgbClr val="F0FDE4"/>
              </a:solidFill>
            </p:spPr>
          </p:sp>
          <p:sp>
            <p:nvSpPr>
              <p:cNvPr id="38" name="TextBox 38"/>
              <p:cNvSpPr txBox="1"/>
              <p:nvPr/>
            </p:nvSpPr>
            <p:spPr>
              <a:xfrm>
                <a:off x="0" y="-57150"/>
                <a:ext cx="546330" cy="189894"/>
              </a:xfrm>
              <a:prstGeom prst="rect">
                <a:avLst/>
              </a:prstGeom>
            </p:spPr>
            <p:txBody>
              <a:bodyPr lIns="50800" tIns="50800" rIns="50800" bIns="50800" rtlCol="0" anchor="ctr"/>
              <a:lstStyle/>
              <a:p>
                <a:pPr algn="ctr">
                  <a:lnSpc>
                    <a:spcPts val="2940"/>
                  </a:lnSpc>
                </a:pPr>
                <a:endParaRPr/>
              </a:p>
            </p:txBody>
          </p:sp>
        </p:grpSp>
        <p:sp>
          <p:nvSpPr>
            <p:cNvPr id="39" name="TextBox 39"/>
            <p:cNvSpPr txBox="1"/>
            <p:nvPr/>
          </p:nvSpPr>
          <p:spPr>
            <a:xfrm>
              <a:off x="19580845" y="6353489"/>
              <a:ext cx="2997154" cy="561340"/>
            </a:xfrm>
            <a:prstGeom prst="rect">
              <a:avLst/>
            </a:prstGeom>
          </p:spPr>
          <p:txBody>
            <a:bodyPr lIns="0" tIns="0" rIns="0" bIns="0" rtlCol="0" anchor="t">
              <a:spAutoFit/>
            </a:bodyPr>
            <a:lstStyle/>
            <a:p>
              <a:pPr algn="l">
                <a:lnSpc>
                  <a:spcPts val="1635"/>
                </a:lnSpc>
              </a:pPr>
              <a:r>
                <a:rPr lang="en-US" sz="1500">
                  <a:solidFill>
                    <a:srgbClr val="000000"/>
                  </a:solidFill>
                  <a:latin typeface="Poppins"/>
                  <a:ea typeface="Poppins"/>
                  <a:cs typeface="Poppins"/>
                  <a:sym typeface="Poppins"/>
                </a:rPr>
                <a:t>MRQ 103, MRQ 104, MRQ 107 &amp; MRQ 111</a:t>
              </a:r>
            </a:p>
          </p:txBody>
        </p:sp>
        <p:sp>
          <p:nvSpPr>
            <p:cNvPr id="40" name="TextBox 40"/>
            <p:cNvSpPr txBox="1"/>
            <p:nvPr/>
          </p:nvSpPr>
          <p:spPr>
            <a:xfrm>
              <a:off x="16029625" y="6371868"/>
              <a:ext cx="2456889" cy="561340"/>
            </a:xfrm>
            <a:prstGeom prst="rect">
              <a:avLst/>
            </a:prstGeom>
          </p:spPr>
          <p:txBody>
            <a:bodyPr lIns="0" tIns="0" rIns="0" bIns="0" rtlCol="0" anchor="t">
              <a:spAutoFit/>
            </a:bodyPr>
            <a:lstStyle/>
            <a:p>
              <a:pPr algn="l">
                <a:lnSpc>
                  <a:spcPts val="1635"/>
                </a:lnSpc>
              </a:pPr>
              <a:r>
                <a:rPr lang="en-US" sz="1500">
                  <a:solidFill>
                    <a:srgbClr val="000000"/>
                  </a:solidFill>
                  <a:latin typeface="Poppins"/>
                  <a:ea typeface="Poppins"/>
                  <a:cs typeface="Poppins"/>
                  <a:sym typeface="Poppins"/>
                </a:rPr>
                <a:t>MRQ 74, MRQ 76 &amp; MRQ 88</a:t>
              </a:r>
            </a:p>
          </p:txBody>
        </p:sp>
        <p:grpSp>
          <p:nvGrpSpPr>
            <p:cNvPr id="41" name="Group 41"/>
            <p:cNvGrpSpPr/>
            <p:nvPr/>
          </p:nvGrpSpPr>
          <p:grpSpPr>
            <a:xfrm>
              <a:off x="16815049" y="5926160"/>
              <a:ext cx="1305911" cy="427329"/>
              <a:chOff x="0" y="0"/>
              <a:chExt cx="257958" cy="84411"/>
            </a:xfrm>
          </p:grpSpPr>
          <p:sp>
            <p:nvSpPr>
              <p:cNvPr id="42" name="Freeform 42"/>
              <p:cNvSpPr/>
              <p:nvPr/>
            </p:nvSpPr>
            <p:spPr>
              <a:xfrm>
                <a:off x="0" y="0"/>
                <a:ext cx="257958" cy="84411"/>
              </a:xfrm>
              <a:custGeom>
                <a:avLst/>
                <a:gdLst/>
                <a:ahLst/>
                <a:cxnLst/>
                <a:rect l="l" t="t" r="r" b="b"/>
                <a:pathLst>
                  <a:path w="257958" h="84411">
                    <a:moveTo>
                      <a:pt x="0" y="0"/>
                    </a:moveTo>
                    <a:lnTo>
                      <a:pt x="257958" y="0"/>
                    </a:lnTo>
                    <a:lnTo>
                      <a:pt x="257958" y="84411"/>
                    </a:lnTo>
                    <a:lnTo>
                      <a:pt x="0" y="84411"/>
                    </a:lnTo>
                    <a:close/>
                  </a:path>
                </a:pathLst>
              </a:custGeom>
              <a:solidFill>
                <a:srgbClr val="F0FDE4"/>
              </a:solidFill>
            </p:spPr>
          </p:sp>
          <p:sp>
            <p:nvSpPr>
              <p:cNvPr id="43" name="TextBox 43"/>
              <p:cNvSpPr txBox="1"/>
              <p:nvPr/>
            </p:nvSpPr>
            <p:spPr>
              <a:xfrm>
                <a:off x="0" y="-57150"/>
                <a:ext cx="257958" cy="141561"/>
              </a:xfrm>
              <a:prstGeom prst="rect">
                <a:avLst/>
              </a:prstGeom>
            </p:spPr>
            <p:txBody>
              <a:bodyPr lIns="50800" tIns="50800" rIns="50800" bIns="50800" rtlCol="0" anchor="ctr"/>
              <a:lstStyle/>
              <a:p>
                <a:pPr algn="ctr">
                  <a:lnSpc>
                    <a:spcPts val="2940"/>
                  </a:lnSpc>
                </a:pPr>
                <a:endParaRPr/>
              </a:p>
            </p:txBody>
          </p:sp>
        </p:grpSp>
        <p:grpSp>
          <p:nvGrpSpPr>
            <p:cNvPr id="44" name="Group 44"/>
            <p:cNvGrpSpPr/>
            <p:nvPr/>
          </p:nvGrpSpPr>
          <p:grpSpPr>
            <a:xfrm>
              <a:off x="17967698" y="8055289"/>
              <a:ext cx="2622235" cy="606161"/>
              <a:chOff x="0" y="0"/>
              <a:chExt cx="517972" cy="119735"/>
            </a:xfrm>
          </p:grpSpPr>
          <p:sp>
            <p:nvSpPr>
              <p:cNvPr id="45" name="Freeform 45"/>
              <p:cNvSpPr/>
              <p:nvPr/>
            </p:nvSpPr>
            <p:spPr>
              <a:xfrm>
                <a:off x="0" y="0"/>
                <a:ext cx="517972" cy="119735"/>
              </a:xfrm>
              <a:custGeom>
                <a:avLst/>
                <a:gdLst/>
                <a:ahLst/>
                <a:cxnLst/>
                <a:rect l="l" t="t" r="r" b="b"/>
                <a:pathLst>
                  <a:path w="517972" h="119735">
                    <a:moveTo>
                      <a:pt x="0" y="0"/>
                    </a:moveTo>
                    <a:lnTo>
                      <a:pt x="517972" y="0"/>
                    </a:lnTo>
                    <a:lnTo>
                      <a:pt x="517972" y="119735"/>
                    </a:lnTo>
                    <a:lnTo>
                      <a:pt x="0" y="119735"/>
                    </a:lnTo>
                    <a:close/>
                  </a:path>
                </a:pathLst>
              </a:custGeom>
              <a:solidFill>
                <a:srgbClr val="A71E43"/>
              </a:solidFill>
            </p:spPr>
          </p:sp>
          <p:sp>
            <p:nvSpPr>
              <p:cNvPr id="46" name="TextBox 46"/>
              <p:cNvSpPr txBox="1"/>
              <p:nvPr/>
            </p:nvSpPr>
            <p:spPr>
              <a:xfrm>
                <a:off x="0" y="-57150"/>
                <a:ext cx="517972" cy="176885"/>
              </a:xfrm>
              <a:prstGeom prst="rect">
                <a:avLst/>
              </a:prstGeom>
            </p:spPr>
            <p:txBody>
              <a:bodyPr lIns="50800" tIns="50800" rIns="50800" bIns="50800" rtlCol="0" anchor="ctr"/>
              <a:lstStyle/>
              <a:p>
                <a:pPr algn="ctr">
                  <a:lnSpc>
                    <a:spcPts val="2940"/>
                  </a:lnSpc>
                </a:pPr>
                <a:endParaRPr/>
              </a:p>
            </p:txBody>
          </p:sp>
        </p:grpSp>
        <p:grpSp>
          <p:nvGrpSpPr>
            <p:cNvPr id="47" name="Group 47"/>
            <p:cNvGrpSpPr/>
            <p:nvPr/>
          </p:nvGrpSpPr>
          <p:grpSpPr>
            <a:xfrm>
              <a:off x="19140671" y="8850075"/>
              <a:ext cx="3002540" cy="585033"/>
              <a:chOff x="0" y="0"/>
              <a:chExt cx="593094" cy="115562"/>
            </a:xfrm>
          </p:grpSpPr>
          <p:sp>
            <p:nvSpPr>
              <p:cNvPr id="48" name="Freeform 48"/>
              <p:cNvSpPr/>
              <p:nvPr/>
            </p:nvSpPr>
            <p:spPr>
              <a:xfrm>
                <a:off x="0" y="0"/>
                <a:ext cx="593094" cy="115562"/>
              </a:xfrm>
              <a:custGeom>
                <a:avLst/>
                <a:gdLst/>
                <a:ahLst/>
                <a:cxnLst/>
                <a:rect l="l" t="t" r="r" b="b"/>
                <a:pathLst>
                  <a:path w="593094" h="115562">
                    <a:moveTo>
                      <a:pt x="0" y="0"/>
                    </a:moveTo>
                    <a:lnTo>
                      <a:pt x="593094" y="0"/>
                    </a:lnTo>
                    <a:lnTo>
                      <a:pt x="593094" y="115562"/>
                    </a:lnTo>
                    <a:lnTo>
                      <a:pt x="0" y="115562"/>
                    </a:lnTo>
                    <a:close/>
                  </a:path>
                </a:pathLst>
              </a:custGeom>
              <a:solidFill>
                <a:srgbClr val="FDE7EA"/>
              </a:solidFill>
            </p:spPr>
          </p:sp>
          <p:sp>
            <p:nvSpPr>
              <p:cNvPr id="49" name="TextBox 49"/>
              <p:cNvSpPr txBox="1"/>
              <p:nvPr/>
            </p:nvSpPr>
            <p:spPr>
              <a:xfrm>
                <a:off x="0" y="-57150"/>
                <a:ext cx="593094" cy="172712"/>
              </a:xfrm>
              <a:prstGeom prst="rect">
                <a:avLst/>
              </a:prstGeom>
            </p:spPr>
            <p:txBody>
              <a:bodyPr lIns="50800" tIns="50800" rIns="50800" bIns="50800" rtlCol="0" anchor="ctr"/>
              <a:lstStyle/>
              <a:p>
                <a:pPr algn="ctr">
                  <a:lnSpc>
                    <a:spcPts val="2940"/>
                  </a:lnSpc>
                </a:pPr>
                <a:endParaRPr/>
              </a:p>
            </p:txBody>
          </p:sp>
        </p:grpSp>
        <p:grpSp>
          <p:nvGrpSpPr>
            <p:cNvPr id="50" name="Group 50"/>
            <p:cNvGrpSpPr/>
            <p:nvPr/>
          </p:nvGrpSpPr>
          <p:grpSpPr>
            <a:xfrm>
              <a:off x="12493988" y="2492960"/>
              <a:ext cx="569859" cy="685196"/>
              <a:chOff x="0" y="0"/>
              <a:chExt cx="112565" cy="135347"/>
            </a:xfrm>
          </p:grpSpPr>
          <p:sp>
            <p:nvSpPr>
              <p:cNvPr id="51" name="Freeform 51"/>
              <p:cNvSpPr/>
              <p:nvPr/>
            </p:nvSpPr>
            <p:spPr>
              <a:xfrm>
                <a:off x="0" y="0"/>
                <a:ext cx="112565" cy="135347"/>
              </a:xfrm>
              <a:custGeom>
                <a:avLst/>
                <a:gdLst/>
                <a:ahLst/>
                <a:cxnLst/>
                <a:rect l="l" t="t" r="r" b="b"/>
                <a:pathLst>
                  <a:path w="112565" h="135347">
                    <a:moveTo>
                      <a:pt x="0" y="0"/>
                    </a:moveTo>
                    <a:lnTo>
                      <a:pt x="112565" y="0"/>
                    </a:lnTo>
                    <a:lnTo>
                      <a:pt x="112565" y="135347"/>
                    </a:lnTo>
                    <a:lnTo>
                      <a:pt x="0" y="135347"/>
                    </a:lnTo>
                    <a:close/>
                  </a:path>
                </a:pathLst>
              </a:custGeom>
              <a:solidFill>
                <a:srgbClr val="F0FDE4"/>
              </a:solidFill>
            </p:spPr>
          </p:sp>
          <p:sp>
            <p:nvSpPr>
              <p:cNvPr id="52" name="TextBox 52"/>
              <p:cNvSpPr txBox="1"/>
              <p:nvPr/>
            </p:nvSpPr>
            <p:spPr>
              <a:xfrm>
                <a:off x="0" y="-57150"/>
                <a:ext cx="112565" cy="192497"/>
              </a:xfrm>
              <a:prstGeom prst="rect">
                <a:avLst/>
              </a:prstGeom>
            </p:spPr>
            <p:txBody>
              <a:bodyPr lIns="50800" tIns="50800" rIns="50800" bIns="50800" rtlCol="0" anchor="ctr"/>
              <a:lstStyle/>
              <a:p>
                <a:pPr algn="ctr">
                  <a:lnSpc>
                    <a:spcPts val="2940"/>
                  </a:lnSpc>
                </a:pPr>
                <a:endParaRPr/>
              </a:p>
            </p:txBody>
          </p:sp>
        </p:grpSp>
        <p:sp>
          <p:nvSpPr>
            <p:cNvPr id="53" name="TextBox 53"/>
            <p:cNvSpPr txBox="1"/>
            <p:nvPr/>
          </p:nvSpPr>
          <p:spPr>
            <a:xfrm>
              <a:off x="12326180" y="2480079"/>
              <a:ext cx="905475" cy="698077"/>
            </a:xfrm>
            <a:prstGeom prst="rect">
              <a:avLst/>
            </a:prstGeom>
          </p:spPr>
          <p:txBody>
            <a:bodyPr lIns="0" tIns="0" rIns="0" bIns="0" rtlCol="0" anchor="t">
              <a:spAutoFit/>
            </a:bodyPr>
            <a:lstStyle/>
            <a:p>
              <a:pPr algn="ctr">
                <a:lnSpc>
                  <a:spcPts val="4479"/>
                </a:lnSpc>
                <a:spcBef>
                  <a:spcPct val="0"/>
                </a:spcBef>
              </a:pPr>
              <a:r>
                <a:rPr lang="en-US" sz="3199">
                  <a:solidFill>
                    <a:srgbClr val="000000"/>
                  </a:solidFill>
                  <a:latin typeface="League Spartan"/>
                  <a:ea typeface="League Spartan"/>
                  <a:cs typeface="League Spartan"/>
                  <a:sym typeface="League Spartan"/>
                </a:rPr>
                <a:t>8</a:t>
              </a:r>
            </a:p>
          </p:txBody>
        </p:sp>
        <p:sp>
          <p:nvSpPr>
            <p:cNvPr id="54" name="TextBox 54"/>
            <p:cNvSpPr txBox="1"/>
            <p:nvPr/>
          </p:nvSpPr>
          <p:spPr>
            <a:xfrm>
              <a:off x="6687718" y="-95250"/>
              <a:ext cx="9665723" cy="1085005"/>
            </a:xfrm>
            <a:prstGeom prst="rect">
              <a:avLst/>
            </a:prstGeom>
          </p:spPr>
          <p:txBody>
            <a:bodyPr lIns="0" tIns="0" rIns="0" bIns="0" rtlCol="0" anchor="t">
              <a:spAutoFit/>
            </a:bodyPr>
            <a:lstStyle/>
            <a:p>
              <a:pPr algn="ctr">
                <a:lnSpc>
                  <a:spcPts val="6859"/>
                </a:lnSpc>
                <a:spcBef>
                  <a:spcPct val="0"/>
                </a:spcBef>
              </a:pPr>
              <a:r>
                <a:rPr lang="en-US" sz="4899" b="1">
                  <a:solidFill>
                    <a:srgbClr val="000000"/>
                  </a:solidFill>
                  <a:latin typeface="Inter Bold"/>
                  <a:ea typeface="Inter Bold"/>
                  <a:cs typeface="Inter Bold"/>
                  <a:sym typeface="Inter Bold"/>
                </a:rPr>
                <a:t>RICE BREEDING FOCUS</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6812" y="117390"/>
            <a:ext cx="16371202" cy="9938214"/>
            <a:chOff x="0" y="-28575"/>
            <a:chExt cx="21828269" cy="13250952"/>
          </a:xfrm>
        </p:grpSpPr>
        <p:sp>
          <p:nvSpPr>
            <p:cNvPr id="3" name="Freeform 3"/>
            <p:cNvSpPr/>
            <p:nvPr/>
          </p:nvSpPr>
          <p:spPr>
            <a:xfrm>
              <a:off x="0" y="1044022"/>
              <a:ext cx="21828269" cy="12178355"/>
            </a:xfrm>
            <a:custGeom>
              <a:avLst/>
              <a:gdLst/>
              <a:ahLst/>
              <a:cxnLst/>
              <a:rect l="l" t="t" r="r" b="b"/>
              <a:pathLst>
                <a:path w="21828269" h="12178355">
                  <a:moveTo>
                    <a:pt x="0" y="0"/>
                  </a:moveTo>
                  <a:lnTo>
                    <a:pt x="21828269" y="0"/>
                  </a:lnTo>
                  <a:lnTo>
                    <a:pt x="21828269" y="12178355"/>
                  </a:lnTo>
                  <a:lnTo>
                    <a:pt x="0" y="12178355"/>
                  </a:lnTo>
                  <a:lnTo>
                    <a:pt x="0" y="0"/>
                  </a:lnTo>
                  <a:close/>
                </a:path>
              </a:pathLst>
            </a:custGeom>
            <a:blipFill>
              <a:blip r:embed="rId3"/>
              <a:stretch>
                <a:fillRect/>
              </a:stretch>
            </a:blipFill>
          </p:spPr>
        </p:sp>
        <p:grpSp>
          <p:nvGrpSpPr>
            <p:cNvPr id="4" name="Group 4"/>
            <p:cNvGrpSpPr/>
            <p:nvPr/>
          </p:nvGrpSpPr>
          <p:grpSpPr>
            <a:xfrm>
              <a:off x="953439" y="4606306"/>
              <a:ext cx="1515765" cy="849346"/>
              <a:chOff x="0" y="0"/>
              <a:chExt cx="299410" cy="167772"/>
            </a:xfrm>
          </p:grpSpPr>
          <p:sp>
            <p:nvSpPr>
              <p:cNvPr id="5" name="Freeform 5"/>
              <p:cNvSpPr/>
              <p:nvPr/>
            </p:nvSpPr>
            <p:spPr>
              <a:xfrm>
                <a:off x="0" y="0"/>
                <a:ext cx="299410" cy="167772"/>
              </a:xfrm>
              <a:custGeom>
                <a:avLst/>
                <a:gdLst/>
                <a:ahLst/>
                <a:cxnLst/>
                <a:rect l="l" t="t" r="r" b="b"/>
                <a:pathLst>
                  <a:path w="299410" h="167772">
                    <a:moveTo>
                      <a:pt x="0" y="0"/>
                    </a:moveTo>
                    <a:lnTo>
                      <a:pt x="299410" y="0"/>
                    </a:lnTo>
                    <a:lnTo>
                      <a:pt x="299410" y="167772"/>
                    </a:lnTo>
                    <a:lnTo>
                      <a:pt x="0" y="167772"/>
                    </a:lnTo>
                    <a:close/>
                  </a:path>
                </a:pathLst>
              </a:custGeom>
              <a:solidFill>
                <a:srgbClr val="296543"/>
              </a:solidFill>
            </p:spPr>
          </p:sp>
          <p:sp>
            <p:nvSpPr>
              <p:cNvPr id="6" name="TextBox 6"/>
              <p:cNvSpPr txBox="1"/>
              <p:nvPr/>
            </p:nvSpPr>
            <p:spPr>
              <a:xfrm>
                <a:off x="0" y="-57150"/>
                <a:ext cx="299410" cy="224922"/>
              </a:xfrm>
              <a:prstGeom prst="rect">
                <a:avLst/>
              </a:prstGeom>
            </p:spPr>
            <p:txBody>
              <a:bodyPr lIns="50800" tIns="50800" rIns="50800" bIns="50800" rtlCol="0" anchor="ctr"/>
              <a:lstStyle/>
              <a:p>
                <a:pPr algn="ctr">
                  <a:lnSpc>
                    <a:spcPts val="2940"/>
                  </a:lnSpc>
                </a:pPr>
                <a:endParaRPr/>
              </a:p>
            </p:txBody>
          </p:sp>
        </p:grpSp>
        <p:grpSp>
          <p:nvGrpSpPr>
            <p:cNvPr id="7" name="Group 7"/>
            <p:cNvGrpSpPr/>
            <p:nvPr/>
          </p:nvGrpSpPr>
          <p:grpSpPr>
            <a:xfrm>
              <a:off x="2789366" y="6105749"/>
              <a:ext cx="3181813" cy="882667"/>
              <a:chOff x="0" y="0"/>
              <a:chExt cx="628506" cy="174354"/>
            </a:xfrm>
          </p:grpSpPr>
          <p:sp>
            <p:nvSpPr>
              <p:cNvPr id="8" name="Freeform 8"/>
              <p:cNvSpPr/>
              <p:nvPr/>
            </p:nvSpPr>
            <p:spPr>
              <a:xfrm>
                <a:off x="0" y="0"/>
                <a:ext cx="628506" cy="174354"/>
              </a:xfrm>
              <a:custGeom>
                <a:avLst/>
                <a:gdLst/>
                <a:ahLst/>
                <a:cxnLst/>
                <a:rect l="l" t="t" r="r" b="b"/>
                <a:pathLst>
                  <a:path w="628506" h="174354">
                    <a:moveTo>
                      <a:pt x="0" y="0"/>
                    </a:moveTo>
                    <a:lnTo>
                      <a:pt x="628506" y="0"/>
                    </a:lnTo>
                    <a:lnTo>
                      <a:pt x="628506" y="174354"/>
                    </a:lnTo>
                    <a:lnTo>
                      <a:pt x="0" y="174354"/>
                    </a:lnTo>
                    <a:close/>
                  </a:path>
                </a:pathLst>
              </a:custGeom>
              <a:solidFill>
                <a:srgbClr val="628E4F"/>
              </a:solidFill>
            </p:spPr>
          </p:sp>
          <p:sp>
            <p:nvSpPr>
              <p:cNvPr id="9" name="TextBox 9"/>
              <p:cNvSpPr txBox="1"/>
              <p:nvPr/>
            </p:nvSpPr>
            <p:spPr>
              <a:xfrm>
                <a:off x="0" y="-57150"/>
                <a:ext cx="628506" cy="231504"/>
              </a:xfrm>
              <a:prstGeom prst="rect">
                <a:avLst/>
              </a:prstGeom>
            </p:spPr>
            <p:txBody>
              <a:bodyPr lIns="50800" tIns="50800" rIns="50800" bIns="50800" rtlCol="0" anchor="ctr"/>
              <a:lstStyle/>
              <a:p>
                <a:pPr algn="ctr">
                  <a:lnSpc>
                    <a:spcPts val="2940"/>
                  </a:lnSpc>
                </a:pPr>
                <a:endParaRPr/>
              </a:p>
            </p:txBody>
          </p:sp>
        </p:grpSp>
        <p:grpSp>
          <p:nvGrpSpPr>
            <p:cNvPr id="10" name="Group 10"/>
            <p:cNvGrpSpPr/>
            <p:nvPr/>
          </p:nvGrpSpPr>
          <p:grpSpPr>
            <a:xfrm>
              <a:off x="14418381" y="7408541"/>
              <a:ext cx="915988" cy="2148863"/>
              <a:chOff x="0" y="0"/>
              <a:chExt cx="180936" cy="424467"/>
            </a:xfrm>
          </p:grpSpPr>
          <p:sp>
            <p:nvSpPr>
              <p:cNvPr id="11" name="Freeform 11"/>
              <p:cNvSpPr/>
              <p:nvPr/>
            </p:nvSpPr>
            <p:spPr>
              <a:xfrm>
                <a:off x="0" y="0"/>
                <a:ext cx="180936" cy="424467"/>
              </a:xfrm>
              <a:custGeom>
                <a:avLst/>
                <a:gdLst/>
                <a:ahLst/>
                <a:cxnLst/>
                <a:rect l="l" t="t" r="r" b="b"/>
                <a:pathLst>
                  <a:path w="180936" h="424467">
                    <a:moveTo>
                      <a:pt x="0" y="0"/>
                    </a:moveTo>
                    <a:lnTo>
                      <a:pt x="180936" y="0"/>
                    </a:lnTo>
                    <a:lnTo>
                      <a:pt x="180936" y="424467"/>
                    </a:lnTo>
                    <a:lnTo>
                      <a:pt x="0" y="424467"/>
                    </a:lnTo>
                    <a:close/>
                  </a:path>
                </a:pathLst>
              </a:custGeom>
              <a:solidFill>
                <a:srgbClr val="FCDC3B"/>
              </a:solidFill>
            </p:spPr>
          </p:sp>
          <p:sp>
            <p:nvSpPr>
              <p:cNvPr id="12" name="TextBox 12"/>
              <p:cNvSpPr txBox="1"/>
              <p:nvPr/>
            </p:nvSpPr>
            <p:spPr>
              <a:xfrm>
                <a:off x="0" y="-57150"/>
                <a:ext cx="180936" cy="481617"/>
              </a:xfrm>
              <a:prstGeom prst="rect">
                <a:avLst/>
              </a:prstGeom>
            </p:spPr>
            <p:txBody>
              <a:bodyPr lIns="50800" tIns="50800" rIns="50800" bIns="50800" rtlCol="0" anchor="ctr"/>
              <a:lstStyle/>
              <a:p>
                <a:pPr algn="ctr">
                  <a:lnSpc>
                    <a:spcPts val="2940"/>
                  </a:lnSpc>
                </a:pPr>
                <a:endParaRPr/>
              </a:p>
            </p:txBody>
          </p:sp>
        </p:grpSp>
        <p:grpSp>
          <p:nvGrpSpPr>
            <p:cNvPr id="13" name="Group 13"/>
            <p:cNvGrpSpPr/>
            <p:nvPr/>
          </p:nvGrpSpPr>
          <p:grpSpPr>
            <a:xfrm>
              <a:off x="15470678" y="9544704"/>
              <a:ext cx="2048001" cy="1415802"/>
              <a:chOff x="0" y="0"/>
              <a:chExt cx="404543" cy="279665"/>
            </a:xfrm>
          </p:grpSpPr>
          <p:sp>
            <p:nvSpPr>
              <p:cNvPr id="14" name="Freeform 14"/>
              <p:cNvSpPr/>
              <p:nvPr/>
            </p:nvSpPr>
            <p:spPr>
              <a:xfrm>
                <a:off x="0" y="0"/>
                <a:ext cx="404543" cy="279665"/>
              </a:xfrm>
              <a:custGeom>
                <a:avLst/>
                <a:gdLst/>
                <a:ahLst/>
                <a:cxnLst/>
                <a:rect l="l" t="t" r="r" b="b"/>
                <a:pathLst>
                  <a:path w="404543" h="279665">
                    <a:moveTo>
                      <a:pt x="0" y="0"/>
                    </a:moveTo>
                    <a:lnTo>
                      <a:pt x="404543" y="0"/>
                    </a:lnTo>
                    <a:lnTo>
                      <a:pt x="404543" y="279665"/>
                    </a:lnTo>
                    <a:lnTo>
                      <a:pt x="0" y="279665"/>
                    </a:lnTo>
                    <a:close/>
                  </a:path>
                </a:pathLst>
              </a:custGeom>
              <a:solidFill>
                <a:srgbClr val="E3BC36"/>
              </a:solidFill>
            </p:spPr>
          </p:sp>
          <p:sp>
            <p:nvSpPr>
              <p:cNvPr id="15" name="TextBox 15"/>
              <p:cNvSpPr txBox="1"/>
              <p:nvPr/>
            </p:nvSpPr>
            <p:spPr>
              <a:xfrm>
                <a:off x="0" y="-57150"/>
                <a:ext cx="404543" cy="336815"/>
              </a:xfrm>
              <a:prstGeom prst="rect">
                <a:avLst/>
              </a:prstGeom>
            </p:spPr>
            <p:txBody>
              <a:bodyPr lIns="50800" tIns="50800" rIns="50800" bIns="50800" rtlCol="0" anchor="ctr"/>
              <a:lstStyle/>
              <a:p>
                <a:pPr algn="ctr">
                  <a:lnSpc>
                    <a:spcPts val="2940"/>
                  </a:lnSpc>
                </a:pPr>
                <a:endParaRPr/>
              </a:p>
            </p:txBody>
          </p:sp>
        </p:grpSp>
        <p:grpSp>
          <p:nvGrpSpPr>
            <p:cNvPr id="16" name="Group 16"/>
            <p:cNvGrpSpPr/>
            <p:nvPr/>
          </p:nvGrpSpPr>
          <p:grpSpPr>
            <a:xfrm>
              <a:off x="17783797" y="11592149"/>
              <a:ext cx="2948566" cy="915988"/>
              <a:chOff x="0" y="0"/>
              <a:chExt cx="582433" cy="180936"/>
            </a:xfrm>
          </p:grpSpPr>
          <p:sp>
            <p:nvSpPr>
              <p:cNvPr id="17" name="Freeform 17"/>
              <p:cNvSpPr/>
              <p:nvPr/>
            </p:nvSpPr>
            <p:spPr>
              <a:xfrm>
                <a:off x="0" y="0"/>
                <a:ext cx="582433" cy="180936"/>
              </a:xfrm>
              <a:custGeom>
                <a:avLst/>
                <a:gdLst/>
                <a:ahLst/>
                <a:cxnLst/>
                <a:rect l="l" t="t" r="r" b="b"/>
                <a:pathLst>
                  <a:path w="582433" h="180936">
                    <a:moveTo>
                      <a:pt x="0" y="0"/>
                    </a:moveTo>
                    <a:lnTo>
                      <a:pt x="582433" y="0"/>
                    </a:lnTo>
                    <a:lnTo>
                      <a:pt x="582433" y="180936"/>
                    </a:lnTo>
                    <a:lnTo>
                      <a:pt x="0" y="180936"/>
                    </a:lnTo>
                    <a:close/>
                  </a:path>
                </a:pathLst>
              </a:custGeom>
              <a:solidFill>
                <a:srgbClr val="B99422"/>
              </a:solidFill>
            </p:spPr>
          </p:sp>
          <p:sp>
            <p:nvSpPr>
              <p:cNvPr id="18" name="TextBox 18"/>
              <p:cNvSpPr txBox="1"/>
              <p:nvPr/>
            </p:nvSpPr>
            <p:spPr>
              <a:xfrm>
                <a:off x="0" y="-57150"/>
                <a:ext cx="582433" cy="238086"/>
              </a:xfrm>
              <a:prstGeom prst="rect">
                <a:avLst/>
              </a:prstGeom>
            </p:spPr>
            <p:txBody>
              <a:bodyPr lIns="50800" tIns="50800" rIns="50800" bIns="50800" rtlCol="0" anchor="ctr"/>
              <a:lstStyle/>
              <a:p>
                <a:pPr algn="ctr">
                  <a:lnSpc>
                    <a:spcPts val="2940"/>
                  </a:lnSpc>
                </a:pPr>
                <a:endParaRPr/>
              </a:p>
            </p:txBody>
          </p:sp>
        </p:grpSp>
        <p:sp>
          <p:nvSpPr>
            <p:cNvPr id="19" name="TextBox 19"/>
            <p:cNvSpPr txBox="1"/>
            <p:nvPr/>
          </p:nvSpPr>
          <p:spPr>
            <a:xfrm>
              <a:off x="1026729" y="4780788"/>
              <a:ext cx="1442475" cy="423963"/>
            </a:xfrm>
            <a:prstGeom prst="rect">
              <a:avLst/>
            </a:prstGeom>
          </p:spPr>
          <p:txBody>
            <a:bodyPr wrap="square" lIns="0" tIns="0" rIns="0" bIns="0" rtlCol="0" anchor="t">
              <a:spAutoFit/>
            </a:bodyPr>
            <a:lstStyle/>
            <a:p>
              <a:pPr algn="ctr">
                <a:lnSpc>
                  <a:spcPts val="2660"/>
                </a:lnSpc>
                <a:spcBef>
                  <a:spcPct val="0"/>
                </a:spcBef>
              </a:pPr>
              <a:r>
                <a:rPr lang="en-US" sz="1900" b="1" dirty="0">
                  <a:solidFill>
                    <a:srgbClr val="FFFFFF"/>
                  </a:solidFill>
                  <a:latin typeface="Inter Bold"/>
                  <a:ea typeface="Inter Bold"/>
                  <a:cs typeface="Inter Bold"/>
                  <a:sym typeface="Inter Bold"/>
                </a:rPr>
                <a:t>Crossing</a:t>
              </a:r>
            </a:p>
          </p:txBody>
        </p:sp>
        <p:sp>
          <p:nvSpPr>
            <p:cNvPr id="20" name="TextBox 20"/>
            <p:cNvSpPr txBox="1"/>
            <p:nvPr/>
          </p:nvSpPr>
          <p:spPr>
            <a:xfrm>
              <a:off x="4689190" y="6302246"/>
              <a:ext cx="3104753" cy="418253"/>
            </a:xfrm>
            <a:prstGeom prst="rect">
              <a:avLst/>
            </a:prstGeom>
          </p:spPr>
          <p:txBody>
            <a:bodyPr lIns="0" tIns="0" rIns="0" bIns="0" rtlCol="0" anchor="t">
              <a:spAutoFit/>
            </a:bodyPr>
            <a:lstStyle/>
            <a:p>
              <a:pPr algn="ctr">
                <a:lnSpc>
                  <a:spcPts val="2660"/>
                </a:lnSpc>
                <a:spcBef>
                  <a:spcPct val="0"/>
                </a:spcBef>
              </a:pPr>
              <a:r>
                <a:rPr lang="en-US" sz="1900" b="1">
                  <a:solidFill>
                    <a:srgbClr val="FFFFFF"/>
                  </a:solidFill>
                  <a:latin typeface="Inter Bold"/>
                  <a:ea typeface="Inter Bold"/>
                  <a:cs typeface="Inter Bold"/>
                  <a:sym typeface="Inter Bold"/>
                </a:rPr>
                <a:t>Selection and MET 1</a:t>
              </a:r>
            </a:p>
          </p:txBody>
        </p:sp>
        <p:sp>
          <p:nvSpPr>
            <p:cNvPr id="21" name="TextBox 21"/>
            <p:cNvSpPr txBox="1"/>
            <p:nvPr/>
          </p:nvSpPr>
          <p:spPr>
            <a:xfrm>
              <a:off x="14418381" y="8254796"/>
              <a:ext cx="915988" cy="418253"/>
            </a:xfrm>
            <a:prstGeom prst="rect">
              <a:avLst/>
            </a:prstGeom>
          </p:spPr>
          <p:txBody>
            <a:bodyPr lIns="0" tIns="0" rIns="0" bIns="0" rtlCol="0" anchor="t">
              <a:spAutoFit/>
            </a:bodyPr>
            <a:lstStyle/>
            <a:p>
              <a:pPr algn="ctr">
                <a:lnSpc>
                  <a:spcPts val="2660"/>
                </a:lnSpc>
                <a:spcBef>
                  <a:spcPct val="0"/>
                </a:spcBef>
              </a:pPr>
              <a:r>
                <a:rPr lang="en-US" sz="1900" b="1">
                  <a:solidFill>
                    <a:srgbClr val="000000"/>
                  </a:solidFill>
                  <a:latin typeface="Inter Bold"/>
                  <a:ea typeface="Inter Bold"/>
                  <a:cs typeface="Inter Bold"/>
                  <a:sym typeface="Inter Bold"/>
                </a:rPr>
                <a:t>LVT</a:t>
              </a:r>
            </a:p>
          </p:txBody>
        </p:sp>
        <p:sp>
          <p:nvSpPr>
            <p:cNvPr id="22" name="TextBox 22"/>
            <p:cNvSpPr txBox="1"/>
            <p:nvPr/>
          </p:nvSpPr>
          <p:spPr>
            <a:xfrm>
              <a:off x="15470678" y="9834352"/>
              <a:ext cx="2048001" cy="418253"/>
            </a:xfrm>
            <a:prstGeom prst="rect">
              <a:avLst/>
            </a:prstGeom>
          </p:spPr>
          <p:txBody>
            <a:bodyPr lIns="0" tIns="0" rIns="0" bIns="0" rtlCol="0" anchor="t">
              <a:spAutoFit/>
            </a:bodyPr>
            <a:lstStyle/>
            <a:p>
              <a:pPr algn="ctr">
                <a:lnSpc>
                  <a:spcPts val="2660"/>
                </a:lnSpc>
                <a:spcBef>
                  <a:spcPct val="0"/>
                </a:spcBef>
              </a:pPr>
              <a:r>
                <a:rPr lang="en-US" sz="1900" b="1">
                  <a:solidFill>
                    <a:srgbClr val="000000"/>
                  </a:solidFill>
                  <a:latin typeface="Inter Bold"/>
                  <a:ea typeface="Inter Bold"/>
                  <a:cs typeface="Inter Bold"/>
                  <a:sym typeface="Inter Bold"/>
                </a:rPr>
                <a:t>Up-scaling</a:t>
              </a:r>
            </a:p>
          </p:txBody>
        </p:sp>
        <p:grpSp>
          <p:nvGrpSpPr>
            <p:cNvPr id="23" name="Group 23"/>
            <p:cNvGrpSpPr/>
            <p:nvPr/>
          </p:nvGrpSpPr>
          <p:grpSpPr>
            <a:xfrm>
              <a:off x="2789366" y="4606306"/>
              <a:ext cx="3934694" cy="1100606"/>
              <a:chOff x="0" y="0"/>
              <a:chExt cx="777223" cy="217404"/>
            </a:xfrm>
          </p:grpSpPr>
          <p:sp>
            <p:nvSpPr>
              <p:cNvPr id="24" name="Freeform 24"/>
              <p:cNvSpPr/>
              <p:nvPr/>
            </p:nvSpPr>
            <p:spPr>
              <a:xfrm>
                <a:off x="0" y="0"/>
                <a:ext cx="777223" cy="217404"/>
              </a:xfrm>
              <a:custGeom>
                <a:avLst/>
                <a:gdLst/>
                <a:ahLst/>
                <a:cxnLst/>
                <a:rect l="l" t="t" r="r" b="b"/>
                <a:pathLst>
                  <a:path w="777223" h="217404">
                    <a:moveTo>
                      <a:pt x="0" y="0"/>
                    </a:moveTo>
                    <a:lnTo>
                      <a:pt x="777223" y="0"/>
                    </a:lnTo>
                    <a:lnTo>
                      <a:pt x="777223" y="217404"/>
                    </a:lnTo>
                    <a:lnTo>
                      <a:pt x="0" y="217404"/>
                    </a:lnTo>
                    <a:close/>
                  </a:path>
                </a:pathLst>
              </a:custGeom>
              <a:solidFill>
                <a:srgbClr val="F6FAF9"/>
              </a:solidFill>
            </p:spPr>
          </p:sp>
          <p:sp>
            <p:nvSpPr>
              <p:cNvPr id="25" name="TextBox 25"/>
              <p:cNvSpPr txBox="1"/>
              <p:nvPr/>
            </p:nvSpPr>
            <p:spPr>
              <a:xfrm>
                <a:off x="0" y="-57150"/>
                <a:ext cx="777223" cy="274554"/>
              </a:xfrm>
              <a:prstGeom prst="rect">
                <a:avLst/>
              </a:prstGeom>
            </p:spPr>
            <p:txBody>
              <a:bodyPr lIns="50800" tIns="50800" rIns="50800" bIns="50800" rtlCol="0" anchor="ctr"/>
              <a:lstStyle/>
              <a:p>
                <a:pPr algn="ctr">
                  <a:lnSpc>
                    <a:spcPts val="2940"/>
                  </a:lnSpc>
                </a:pPr>
                <a:endParaRPr/>
              </a:p>
            </p:txBody>
          </p:sp>
        </p:grpSp>
        <p:grpSp>
          <p:nvGrpSpPr>
            <p:cNvPr id="26" name="Group 26"/>
            <p:cNvGrpSpPr/>
            <p:nvPr/>
          </p:nvGrpSpPr>
          <p:grpSpPr>
            <a:xfrm>
              <a:off x="12940724" y="5706912"/>
              <a:ext cx="4681251" cy="1541733"/>
              <a:chOff x="0" y="0"/>
              <a:chExt cx="924692" cy="304540"/>
            </a:xfrm>
          </p:grpSpPr>
          <p:sp>
            <p:nvSpPr>
              <p:cNvPr id="27" name="Freeform 27"/>
              <p:cNvSpPr/>
              <p:nvPr/>
            </p:nvSpPr>
            <p:spPr>
              <a:xfrm>
                <a:off x="0" y="0"/>
                <a:ext cx="924692" cy="304540"/>
              </a:xfrm>
              <a:custGeom>
                <a:avLst/>
                <a:gdLst/>
                <a:ahLst/>
                <a:cxnLst/>
                <a:rect l="l" t="t" r="r" b="b"/>
                <a:pathLst>
                  <a:path w="924692" h="304540">
                    <a:moveTo>
                      <a:pt x="0" y="0"/>
                    </a:moveTo>
                    <a:lnTo>
                      <a:pt x="924692" y="0"/>
                    </a:lnTo>
                    <a:lnTo>
                      <a:pt x="924692" y="304540"/>
                    </a:lnTo>
                    <a:lnTo>
                      <a:pt x="0" y="304540"/>
                    </a:lnTo>
                    <a:close/>
                  </a:path>
                </a:pathLst>
              </a:custGeom>
              <a:solidFill>
                <a:srgbClr val="F1FBFA"/>
              </a:solidFill>
            </p:spPr>
          </p:sp>
          <p:sp>
            <p:nvSpPr>
              <p:cNvPr id="28" name="TextBox 28"/>
              <p:cNvSpPr txBox="1"/>
              <p:nvPr/>
            </p:nvSpPr>
            <p:spPr>
              <a:xfrm>
                <a:off x="0" y="-57150"/>
                <a:ext cx="924692" cy="361690"/>
              </a:xfrm>
              <a:prstGeom prst="rect">
                <a:avLst/>
              </a:prstGeom>
            </p:spPr>
            <p:txBody>
              <a:bodyPr lIns="50800" tIns="50800" rIns="50800" bIns="50800" rtlCol="0" anchor="ctr"/>
              <a:lstStyle/>
              <a:p>
                <a:pPr algn="ctr">
                  <a:lnSpc>
                    <a:spcPts val="2940"/>
                  </a:lnSpc>
                </a:pPr>
                <a:endParaRPr/>
              </a:p>
            </p:txBody>
          </p:sp>
        </p:grpSp>
        <p:grpSp>
          <p:nvGrpSpPr>
            <p:cNvPr id="29" name="Group 29"/>
            <p:cNvGrpSpPr/>
            <p:nvPr/>
          </p:nvGrpSpPr>
          <p:grpSpPr>
            <a:xfrm>
              <a:off x="12940724" y="9418774"/>
              <a:ext cx="1187239" cy="1541733"/>
              <a:chOff x="0" y="0"/>
              <a:chExt cx="234516" cy="304540"/>
            </a:xfrm>
          </p:grpSpPr>
          <p:sp>
            <p:nvSpPr>
              <p:cNvPr id="30" name="Freeform 30"/>
              <p:cNvSpPr/>
              <p:nvPr/>
            </p:nvSpPr>
            <p:spPr>
              <a:xfrm>
                <a:off x="0" y="0"/>
                <a:ext cx="234516" cy="304540"/>
              </a:xfrm>
              <a:custGeom>
                <a:avLst/>
                <a:gdLst/>
                <a:ahLst/>
                <a:cxnLst/>
                <a:rect l="l" t="t" r="r" b="b"/>
                <a:pathLst>
                  <a:path w="234516" h="304540">
                    <a:moveTo>
                      <a:pt x="0" y="0"/>
                    </a:moveTo>
                    <a:lnTo>
                      <a:pt x="234516" y="0"/>
                    </a:lnTo>
                    <a:lnTo>
                      <a:pt x="234516" y="304540"/>
                    </a:lnTo>
                    <a:lnTo>
                      <a:pt x="0" y="304540"/>
                    </a:lnTo>
                    <a:close/>
                  </a:path>
                </a:pathLst>
              </a:custGeom>
              <a:solidFill>
                <a:srgbClr val="F1FBFA"/>
              </a:solidFill>
            </p:spPr>
          </p:sp>
          <p:sp>
            <p:nvSpPr>
              <p:cNvPr id="31" name="TextBox 31"/>
              <p:cNvSpPr txBox="1"/>
              <p:nvPr/>
            </p:nvSpPr>
            <p:spPr>
              <a:xfrm>
                <a:off x="0" y="-57150"/>
                <a:ext cx="234516" cy="361690"/>
              </a:xfrm>
              <a:prstGeom prst="rect">
                <a:avLst/>
              </a:prstGeom>
            </p:spPr>
            <p:txBody>
              <a:bodyPr lIns="50800" tIns="50800" rIns="50800" bIns="50800" rtlCol="0" anchor="ctr"/>
              <a:lstStyle/>
              <a:p>
                <a:pPr algn="ctr">
                  <a:lnSpc>
                    <a:spcPts val="2940"/>
                  </a:lnSpc>
                </a:pPr>
                <a:endParaRPr/>
              </a:p>
            </p:txBody>
          </p:sp>
        </p:grpSp>
        <p:grpSp>
          <p:nvGrpSpPr>
            <p:cNvPr id="32" name="Group 32"/>
            <p:cNvGrpSpPr/>
            <p:nvPr/>
          </p:nvGrpSpPr>
          <p:grpSpPr>
            <a:xfrm>
              <a:off x="6872280" y="12050143"/>
              <a:ext cx="3235924" cy="833832"/>
              <a:chOff x="0" y="0"/>
              <a:chExt cx="639195" cy="164707"/>
            </a:xfrm>
          </p:grpSpPr>
          <p:sp>
            <p:nvSpPr>
              <p:cNvPr id="33" name="Freeform 33"/>
              <p:cNvSpPr/>
              <p:nvPr/>
            </p:nvSpPr>
            <p:spPr>
              <a:xfrm>
                <a:off x="0" y="0"/>
                <a:ext cx="639195" cy="164707"/>
              </a:xfrm>
              <a:custGeom>
                <a:avLst/>
                <a:gdLst/>
                <a:ahLst/>
                <a:cxnLst/>
                <a:rect l="l" t="t" r="r" b="b"/>
                <a:pathLst>
                  <a:path w="639195" h="164707">
                    <a:moveTo>
                      <a:pt x="0" y="0"/>
                    </a:moveTo>
                    <a:lnTo>
                      <a:pt x="639195" y="0"/>
                    </a:lnTo>
                    <a:lnTo>
                      <a:pt x="639195" y="164707"/>
                    </a:lnTo>
                    <a:lnTo>
                      <a:pt x="0" y="164707"/>
                    </a:lnTo>
                    <a:close/>
                  </a:path>
                </a:pathLst>
              </a:custGeom>
              <a:solidFill>
                <a:srgbClr val="F1FBFA"/>
              </a:solidFill>
            </p:spPr>
          </p:sp>
          <p:sp>
            <p:nvSpPr>
              <p:cNvPr id="34" name="TextBox 34"/>
              <p:cNvSpPr txBox="1"/>
              <p:nvPr/>
            </p:nvSpPr>
            <p:spPr>
              <a:xfrm>
                <a:off x="0" y="-57150"/>
                <a:ext cx="639195" cy="221857"/>
              </a:xfrm>
              <a:prstGeom prst="rect">
                <a:avLst/>
              </a:prstGeom>
            </p:spPr>
            <p:txBody>
              <a:bodyPr lIns="50800" tIns="50800" rIns="50800" bIns="50800" rtlCol="0" anchor="ctr"/>
              <a:lstStyle/>
              <a:p>
                <a:pPr algn="ctr">
                  <a:lnSpc>
                    <a:spcPts val="2940"/>
                  </a:lnSpc>
                </a:pPr>
                <a:endParaRPr/>
              </a:p>
            </p:txBody>
          </p:sp>
        </p:grpSp>
        <p:grpSp>
          <p:nvGrpSpPr>
            <p:cNvPr id="35" name="Group 35"/>
            <p:cNvGrpSpPr/>
            <p:nvPr/>
          </p:nvGrpSpPr>
          <p:grpSpPr>
            <a:xfrm>
              <a:off x="12562133" y="11278006"/>
              <a:ext cx="3549665" cy="738816"/>
              <a:chOff x="0" y="0"/>
              <a:chExt cx="701168" cy="145939"/>
            </a:xfrm>
          </p:grpSpPr>
          <p:sp>
            <p:nvSpPr>
              <p:cNvPr id="36" name="Freeform 36"/>
              <p:cNvSpPr/>
              <p:nvPr/>
            </p:nvSpPr>
            <p:spPr>
              <a:xfrm>
                <a:off x="0" y="0"/>
                <a:ext cx="701168" cy="145939"/>
              </a:xfrm>
              <a:custGeom>
                <a:avLst/>
                <a:gdLst/>
                <a:ahLst/>
                <a:cxnLst/>
                <a:rect l="l" t="t" r="r" b="b"/>
                <a:pathLst>
                  <a:path w="701168" h="145939">
                    <a:moveTo>
                      <a:pt x="0" y="0"/>
                    </a:moveTo>
                    <a:lnTo>
                      <a:pt x="701168" y="0"/>
                    </a:lnTo>
                    <a:lnTo>
                      <a:pt x="701168" y="145939"/>
                    </a:lnTo>
                    <a:lnTo>
                      <a:pt x="0" y="145939"/>
                    </a:lnTo>
                    <a:close/>
                  </a:path>
                </a:pathLst>
              </a:custGeom>
              <a:solidFill>
                <a:srgbClr val="F1FBFA"/>
              </a:solidFill>
            </p:spPr>
          </p:sp>
          <p:sp>
            <p:nvSpPr>
              <p:cNvPr id="37" name="TextBox 37"/>
              <p:cNvSpPr txBox="1"/>
              <p:nvPr/>
            </p:nvSpPr>
            <p:spPr>
              <a:xfrm>
                <a:off x="0" y="-57150"/>
                <a:ext cx="701168" cy="203089"/>
              </a:xfrm>
              <a:prstGeom prst="rect">
                <a:avLst/>
              </a:prstGeom>
            </p:spPr>
            <p:txBody>
              <a:bodyPr lIns="50800" tIns="50800" rIns="50800" bIns="50800" rtlCol="0" anchor="ctr"/>
              <a:lstStyle/>
              <a:p>
                <a:pPr algn="ctr">
                  <a:lnSpc>
                    <a:spcPts val="2940"/>
                  </a:lnSpc>
                </a:pPr>
                <a:endParaRPr/>
              </a:p>
            </p:txBody>
          </p:sp>
        </p:grpSp>
        <p:sp>
          <p:nvSpPr>
            <p:cNvPr id="38" name="Freeform 38"/>
            <p:cNvSpPr/>
            <p:nvPr/>
          </p:nvSpPr>
          <p:spPr>
            <a:xfrm>
              <a:off x="12549596" y="11354028"/>
              <a:ext cx="3737569" cy="662794"/>
            </a:xfrm>
            <a:custGeom>
              <a:avLst/>
              <a:gdLst/>
              <a:ahLst/>
              <a:cxnLst/>
              <a:rect l="l" t="t" r="r" b="b"/>
              <a:pathLst>
                <a:path w="3737569" h="662794">
                  <a:moveTo>
                    <a:pt x="0" y="0"/>
                  </a:moveTo>
                  <a:lnTo>
                    <a:pt x="3737569" y="0"/>
                  </a:lnTo>
                  <a:lnTo>
                    <a:pt x="3737569" y="662794"/>
                  </a:lnTo>
                  <a:lnTo>
                    <a:pt x="0" y="662794"/>
                  </a:lnTo>
                  <a:lnTo>
                    <a:pt x="0" y="0"/>
                  </a:lnTo>
                  <a:close/>
                </a:path>
              </a:pathLst>
            </a:custGeom>
            <a:blipFill>
              <a:blip r:embed="rId4"/>
              <a:stretch>
                <a:fillRect l="-473129" t="-1193373" r="-10893" b="-544052"/>
              </a:stretch>
            </a:blipFill>
          </p:spPr>
        </p:sp>
        <p:grpSp>
          <p:nvGrpSpPr>
            <p:cNvPr id="39" name="Group 39"/>
            <p:cNvGrpSpPr/>
            <p:nvPr/>
          </p:nvGrpSpPr>
          <p:grpSpPr>
            <a:xfrm>
              <a:off x="17783797" y="8992953"/>
              <a:ext cx="3144806" cy="879499"/>
              <a:chOff x="0" y="0"/>
              <a:chExt cx="621196" cy="173728"/>
            </a:xfrm>
          </p:grpSpPr>
          <p:sp>
            <p:nvSpPr>
              <p:cNvPr id="40" name="Freeform 40"/>
              <p:cNvSpPr/>
              <p:nvPr/>
            </p:nvSpPr>
            <p:spPr>
              <a:xfrm>
                <a:off x="0" y="0"/>
                <a:ext cx="621196" cy="173728"/>
              </a:xfrm>
              <a:custGeom>
                <a:avLst/>
                <a:gdLst/>
                <a:ahLst/>
                <a:cxnLst/>
                <a:rect l="l" t="t" r="r" b="b"/>
                <a:pathLst>
                  <a:path w="621196" h="173728">
                    <a:moveTo>
                      <a:pt x="0" y="0"/>
                    </a:moveTo>
                    <a:lnTo>
                      <a:pt x="621196" y="0"/>
                    </a:lnTo>
                    <a:lnTo>
                      <a:pt x="621196" y="173728"/>
                    </a:lnTo>
                    <a:lnTo>
                      <a:pt x="0" y="173728"/>
                    </a:lnTo>
                    <a:close/>
                  </a:path>
                </a:pathLst>
              </a:custGeom>
              <a:solidFill>
                <a:srgbClr val="F1FBFA"/>
              </a:solidFill>
            </p:spPr>
          </p:sp>
          <p:sp>
            <p:nvSpPr>
              <p:cNvPr id="41" name="TextBox 41"/>
              <p:cNvSpPr txBox="1"/>
              <p:nvPr/>
            </p:nvSpPr>
            <p:spPr>
              <a:xfrm>
                <a:off x="0" y="-57150"/>
                <a:ext cx="621196" cy="230878"/>
              </a:xfrm>
              <a:prstGeom prst="rect">
                <a:avLst/>
              </a:prstGeom>
            </p:spPr>
            <p:txBody>
              <a:bodyPr lIns="50800" tIns="50800" rIns="50800" bIns="50800" rtlCol="0" anchor="ctr"/>
              <a:lstStyle/>
              <a:p>
                <a:pPr algn="ctr">
                  <a:lnSpc>
                    <a:spcPts val="2940"/>
                  </a:lnSpc>
                </a:pPr>
                <a:endParaRPr/>
              </a:p>
            </p:txBody>
          </p:sp>
        </p:grpSp>
        <p:sp>
          <p:nvSpPr>
            <p:cNvPr id="42" name="Freeform 42"/>
            <p:cNvSpPr/>
            <p:nvPr/>
          </p:nvSpPr>
          <p:spPr>
            <a:xfrm>
              <a:off x="17783797" y="9480737"/>
              <a:ext cx="2715026" cy="581791"/>
            </a:xfrm>
            <a:custGeom>
              <a:avLst/>
              <a:gdLst/>
              <a:ahLst/>
              <a:cxnLst/>
              <a:rect l="l" t="t" r="r" b="b"/>
              <a:pathLst>
                <a:path w="2715026" h="581791">
                  <a:moveTo>
                    <a:pt x="0" y="0"/>
                  </a:moveTo>
                  <a:lnTo>
                    <a:pt x="2715027" y="0"/>
                  </a:lnTo>
                  <a:lnTo>
                    <a:pt x="2715027" y="581792"/>
                  </a:lnTo>
                  <a:lnTo>
                    <a:pt x="0" y="581792"/>
                  </a:lnTo>
                  <a:lnTo>
                    <a:pt x="0" y="0"/>
                  </a:lnTo>
                  <a:close/>
                </a:path>
              </a:pathLst>
            </a:custGeom>
            <a:blipFill>
              <a:blip r:embed="rId4"/>
              <a:stretch>
                <a:fillRect l="-616304" t="-1130606" r="-87675" b="-862644"/>
              </a:stretch>
            </a:blipFill>
          </p:spPr>
        </p:sp>
        <p:sp>
          <p:nvSpPr>
            <p:cNvPr id="43" name="TextBox 43"/>
            <p:cNvSpPr txBox="1"/>
            <p:nvPr/>
          </p:nvSpPr>
          <p:spPr>
            <a:xfrm>
              <a:off x="18117310" y="11566396"/>
              <a:ext cx="2048001" cy="862753"/>
            </a:xfrm>
            <a:prstGeom prst="rect">
              <a:avLst/>
            </a:prstGeom>
          </p:spPr>
          <p:txBody>
            <a:bodyPr lIns="0" tIns="0" rIns="0" bIns="0" rtlCol="0" anchor="t">
              <a:spAutoFit/>
            </a:bodyPr>
            <a:lstStyle/>
            <a:p>
              <a:pPr algn="ctr">
                <a:lnSpc>
                  <a:spcPts val="2660"/>
                </a:lnSpc>
                <a:spcBef>
                  <a:spcPct val="0"/>
                </a:spcBef>
              </a:pPr>
              <a:r>
                <a:rPr lang="en-US" sz="1900" b="1">
                  <a:solidFill>
                    <a:srgbClr val="000000"/>
                  </a:solidFill>
                  <a:latin typeface="Inter Bold"/>
                  <a:ea typeface="Inter Bold"/>
                  <a:cs typeface="Inter Bold"/>
                  <a:sym typeface="Inter Bold"/>
                </a:rPr>
                <a:t>Seed Production</a:t>
              </a:r>
            </a:p>
          </p:txBody>
        </p:sp>
        <p:sp>
          <p:nvSpPr>
            <p:cNvPr id="44" name="Freeform 44"/>
            <p:cNvSpPr/>
            <p:nvPr/>
          </p:nvSpPr>
          <p:spPr>
            <a:xfrm>
              <a:off x="14336965" y="6768020"/>
              <a:ext cx="3402598" cy="246821"/>
            </a:xfrm>
            <a:custGeom>
              <a:avLst/>
              <a:gdLst/>
              <a:ahLst/>
              <a:cxnLst/>
              <a:rect l="l" t="t" r="r" b="b"/>
              <a:pathLst>
                <a:path w="3402598" h="246821">
                  <a:moveTo>
                    <a:pt x="0" y="0"/>
                  </a:moveTo>
                  <a:lnTo>
                    <a:pt x="3402598" y="0"/>
                  </a:lnTo>
                  <a:lnTo>
                    <a:pt x="3402598" y="246821"/>
                  </a:lnTo>
                  <a:lnTo>
                    <a:pt x="0" y="246821"/>
                  </a:lnTo>
                  <a:lnTo>
                    <a:pt x="0" y="0"/>
                  </a:lnTo>
                  <a:close/>
                </a:path>
              </a:pathLst>
            </a:custGeom>
            <a:blipFill>
              <a:blip r:embed="rId4"/>
              <a:stretch>
                <a:fillRect l="-370084" t="-4339283" r="-171433" b="-494809"/>
              </a:stretch>
            </a:blipFill>
          </p:spPr>
        </p:sp>
        <p:grpSp>
          <p:nvGrpSpPr>
            <p:cNvPr id="45" name="Group 45"/>
            <p:cNvGrpSpPr/>
            <p:nvPr/>
          </p:nvGrpSpPr>
          <p:grpSpPr>
            <a:xfrm>
              <a:off x="16783229" y="8199139"/>
              <a:ext cx="3214694" cy="567666"/>
              <a:chOff x="0" y="0"/>
              <a:chExt cx="635001" cy="112132"/>
            </a:xfrm>
          </p:grpSpPr>
          <p:sp>
            <p:nvSpPr>
              <p:cNvPr id="46" name="Freeform 46"/>
              <p:cNvSpPr/>
              <p:nvPr/>
            </p:nvSpPr>
            <p:spPr>
              <a:xfrm>
                <a:off x="0" y="0"/>
                <a:ext cx="635001" cy="112132"/>
              </a:xfrm>
              <a:custGeom>
                <a:avLst/>
                <a:gdLst/>
                <a:ahLst/>
                <a:cxnLst/>
                <a:rect l="l" t="t" r="r" b="b"/>
                <a:pathLst>
                  <a:path w="635001" h="112132">
                    <a:moveTo>
                      <a:pt x="0" y="0"/>
                    </a:moveTo>
                    <a:lnTo>
                      <a:pt x="635001" y="0"/>
                    </a:lnTo>
                    <a:lnTo>
                      <a:pt x="635001" y="112132"/>
                    </a:lnTo>
                    <a:lnTo>
                      <a:pt x="0" y="112132"/>
                    </a:lnTo>
                    <a:close/>
                  </a:path>
                </a:pathLst>
              </a:custGeom>
              <a:solidFill>
                <a:srgbClr val="F1FBFA"/>
              </a:solidFill>
            </p:spPr>
          </p:sp>
          <p:sp>
            <p:nvSpPr>
              <p:cNvPr id="47" name="TextBox 47"/>
              <p:cNvSpPr txBox="1"/>
              <p:nvPr/>
            </p:nvSpPr>
            <p:spPr>
              <a:xfrm>
                <a:off x="0" y="-57150"/>
                <a:ext cx="635001" cy="169282"/>
              </a:xfrm>
              <a:prstGeom prst="rect">
                <a:avLst/>
              </a:prstGeom>
            </p:spPr>
            <p:txBody>
              <a:bodyPr lIns="50800" tIns="50800" rIns="50800" bIns="50800" rtlCol="0" anchor="ctr"/>
              <a:lstStyle/>
              <a:p>
                <a:pPr algn="ctr">
                  <a:lnSpc>
                    <a:spcPts val="2940"/>
                  </a:lnSpc>
                </a:pPr>
                <a:endParaRPr/>
              </a:p>
            </p:txBody>
          </p:sp>
        </p:grpSp>
        <p:sp>
          <p:nvSpPr>
            <p:cNvPr id="48" name="Freeform 48"/>
            <p:cNvSpPr/>
            <p:nvPr/>
          </p:nvSpPr>
          <p:spPr>
            <a:xfrm>
              <a:off x="14336965" y="6362529"/>
              <a:ext cx="2609246" cy="405491"/>
            </a:xfrm>
            <a:custGeom>
              <a:avLst/>
              <a:gdLst/>
              <a:ahLst/>
              <a:cxnLst/>
              <a:rect l="l" t="t" r="r" b="b"/>
              <a:pathLst>
                <a:path w="2609246" h="405491">
                  <a:moveTo>
                    <a:pt x="0" y="0"/>
                  </a:moveTo>
                  <a:lnTo>
                    <a:pt x="2609246" y="0"/>
                  </a:lnTo>
                  <a:lnTo>
                    <a:pt x="2609246" y="405491"/>
                  </a:lnTo>
                  <a:lnTo>
                    <a:pt x="0" y="405491"/>
                  </a:lnTo>
                  <a:lnTo>
                    <a:pt x="0" y="0"/>
                  </a:lnTo>
                  <a:close/>
                </a:path>
              </a:pathLst>
            </a:custGeom>
            <a:blipFill>
              <a:blip r:embed="rId4"/>
              <a:stretch>
                <a:fillRect l="-464861" t="-819573" r="-271711" b="-2083787"/>
              </a:stretch>
            </a:blipFill>
          </p:spPr>
        </p:sp>
        <p:grpSp>
          <p:nvGrpSpPr>
            <p:cNvPr id="49" name="Group 49"/>
            <p:cNvGrpSpPr/>
            <p:nvPr/>
          </p:nvGrpSpPr>
          <p:grpSpPr>
            <a:xfrm>
              <a:off x="7730903" y="9200199"/>
              <a:ext cx="4857202" cy="1687657"/>
              <a:chOff x="0" y="0"/>
              <a:chExt cx="959447" cy="333364"/>
            </a:xfrm>
          </p:grpSpPr>
          <p:sp>
            <p:nvSpPr>
              <p:cNvPr id="50" name="Freeform 50"/>
              <p:cNvSpPr/>
              <p:nvPr/>
            </p:nvSpPr>
            <p:spPr>
              <a:xfrm>
                <a:off x="0" y="0"/>
                <a:ext cx="959447" cy="333364"/>
              </a:xfrm>
              <a:custGeom>
                <a:avLst/>
                <a:gdLst/>
                <a:ahLst/>
                <a:cxnLst/>
                <a:rect l="l" t="t" r="r" b="b"/>
                <a:pathLst>
                  <a:path w="959447" h="333364">
                    <a:moveTo>
                      <a:pt x="0" y="0"/>
                    </a:moveTo>
                    <a:lnTo>
                      <a:pt x="959447" y="0"/>
                    </a:lnTo>
                    <a:lnTo>
                      <a:pt x="959447" y="333364"/>
                    </a:lnTo>
                    <a:lnTo>
                      <a:pt x="0" y="333364"/>
                    </a:lnTo>
                    <a:close/>
                  </a:path>
                </a:pathLst>
              </a:custGeom>
              <a:solidFill>
                <a:srgbClr val="F2FBFA"/>
              </a:solidFill>
            </p:spPr>
          </p:sp>
          <p:sp>
            <p:nvSpPr>
              <p:cNvPr id="51" name="TextBox 51"/>
              <p:cNvSpPr txBox="1"/>
              <p:nvPr/>
            </p:nvSpPr>
            <p:spPr>
              <a:xfrm>
                <a:off x="0" y="-57150"/>
                <a:ext cx="959447" cy="390514"/>
              </a:xfrm>
              <a:prstGeom prst="rect">
                <a:avLst/>
              </a:prstGeom>
            </p:spPr>
            <p:txBody>
              <a:bodyPr lIns="50800" tIns="50800" rIns="50800" bIns="50800" rtlCol="0" anchor="ctr"/>
              <a:lstStyle/>
              <a:p>
                <a:pPr algn="ctr">
                  <a:lnSpc>
                    <a:spcPts val="2940"/>
                  </a:lnSpc>
                </a:pPr>
                <a:endParaRPr/>
              </a:p>
            </p:txBody>
          </p:sp>
        </p:grpSp>
        <p:sp>
          <p:nvSpPr>
            <p:cNvPr id="52" name="Freeform 52"/>
            <p:cNvSpPr/>
            <p:nvPr/>
          </p:nvSpPr>
          <p:spPr>
            <a:xfrm>
              <a:off x="9278780" y="9200199"/>
              <a:ext cx="4864133" cy="1593423"/>
            </a:xfrm>
            <a:custGeom>
              <a:avLst/>
              <a:gdLst/>
              <a:ahLst/>
              <a:cxnLst/>
              <a:rect l="l" t="t" r="r" b="b"/>
              <a:pathLst>
                <a:path w="4864133" h="1593423">
                  <a:moveTo>
                    <a:pt x="0" y="0"/>
                  </a:moveTo>
                  <a:lnTo>
                    <a:pt x="4864132" y="0"/>
                  </a:lnTo>
                  <a:lnTo>
                    <a:pt x="4864132" y="1593423"/>
                  </a:lnTo>
                  <a:lnTo>
                    <a:pt x="0" y="1593423"/>
                  </a:lnTo>
                  <a:lnTo>
                    <a:pt x="0" y="0"/>
                  </a:lnTo>
                  <a:close/>
                </a:path>
              </a:pathLst>
            </a:custGeom>
            <a:blipFill>
              <a:blip r:embed="rId4"/>
              <a:stretch>
                <a:fillRect l="-164502" t="-516659" r="-184257" b="-147629"/>
              </a:stretch>
            </a:blipFill>
          </p:spPr>
        </p:sp>
        <p:grpSp>
          <p:nvGrpSpPr>
            <p:cNvPr id="53" name="Group 53"/>
            <p:cNvGrpSpPr/>
            <p:nvPr/>
          </p:nvGrpSpPr>
          <p:grpSpPr>
            <a:xfrm>
              <a:off x="10575830" y="4245440"/>
              <a:ext cx="5192659" cy="1352199"/>
              <a:chOff x="0" y="0"/>
              <a:chExt cx="1025710" cy="267101"/>
            </a:xfrm>
          </p:grpSpPr>
          <p:sp>
            <p:nvSpPr>
              <p:cNvPr id="54" name="Freeform 54"/>
              <p:cNvSpPr/>
              <p:nvPr/>
            </p:nvSpPr>
            <p:spPr>
              <a:xfrm>
                <a:off x="0" y="0"/>
                <a:ext cx="1025710" cy="267101"/>
              </a:xfrm>
              <a:custGeom>
                <a:avLst/>
                <a:gdLst/>
                <a:ahLst/>
                <a:cxnLst/>
                <a:rect l="l" t="t" r="r" b="b"/>
                <a:pathLst>
                  <a:path w="1025710" h="267101">
                    <a:moveTo>
                      <a:pt x="0" y="0"/>
                    </a:moveTo>
                    <a:lnTo>
                      <a:pt x="1025710" y="0"/>
                    </a:lnTo>
                    <a:lnTo>
                      <a:pt x="1025710" y="267101"/>
                    </a:lnTo>
                    <a:lnTo>
                      <a:pt x="0" y="267101"/>
                    </a:lnTo>
                    <a:close/>
                  </a:path>
                </a:pathLst>
              </a:custGeom>
              <a:solidFill>
                <a:srgbClr val="F2FBFA"/>
              </a:solidFill>
            </p:spPr>
          </p:sp>
          <p:sp>
            <p:nvSpPr>
              <p:cNvPr id="55" name="TextBox 55"/>
              <p:cNvSpPr txBox="1"/>
              <p:nvPr/>
            </p:nvSpPr>
            <p:spPr>
              <a:xfrm>
                <a:off x="0" y="-57150"/>
                <a:ext cx="1025710" cy="324251"/>
              </a:xfrm>
              <a:prstGeom prst="rect">
                <a:avLst/>
              </a:prstGeom>
            </p:spPr>
            <p:txBody>
              <a:bodyPr lIns="50800" tIns="50800" rIns="50800" bIns="50800" rtlCol="0" anchor="ctr"/>
              <a:lstStyle/>
              <a:p>
                <a:pPr algn="ctr">
                  <a:lnSpc>
                    <a:spcPts val="2940"/>
                  </a:lnSpc>
                </a:pPr>
                <a:endParaRPr/>
              </a:p>
            </p:txBody>
          </p:sp>
        </p:grpSp>
        <p:sp>
          <p:nvSpPr>
            <p:cNvPr id="56" name="Freeform 56"/>
            <p:cNvSpPr/>
            <p:nvPr/>
          </p:nvSpPr>
          <p:spPr>
            <a:xfrm>
              <a:off x="7730903" y="4088081"/>
              <a:ext cx="5535048" cy="1509558"/>
            </a:xfrm>
            <a:custGeom>
              <a:avLst/>
              <a:gdLst/>
              <a:ahLst/>
              <a:cxnLst/>
              <a:rect l="l" t="t" r="r" b="b"/>
              <a:pathLst>
                <a:path w="5535048" h="1509558">
                  <a:moveTo>
                    <a:pt x="0" y="0"/>
                  </a:moveTo>
                  <a:lnTo>
                    <a:pt x="5535047" y="0"/>
                  </a:lnTo>
                  <a:lnTo>
                    <a:pt x="5535047" y="1509558"/>
                  </a:lnTo>
                  <a:lnTo>
                    <a:pt x="0" y="1509558"/>
                  </a:lnTo>
                  <a:lnTo>
                    <a:pt x="0" y="0"/>
                  </a:lnTo>
                  <a:close/>
                </a:path>
              </a:pathLst>
            </a:custGeom>
            <a:blipFill>
              <a:blip r:embed="rId4"/>
              <a:stretch>
                <a:fillRect l="-186685" t="-203800" r="-107678" b="-502948"/>
              </a:stretch>
            </a:blipFill>
          </p:spPr>
        </p:sp>
        <p:sp>
          <p:nvSpPr>
            <p:cNvPr id="57" name="Freeform 57"/>
            <p:cNvSpPr/>
            <p:nvPr/>
          </p:nvSpPr>
          <p:spPr>
            <a:xfrm>
              <a:off x="14310181" y="4842860"/>
              <a:ext cx="2916616" cy="1330706"/>
            </a:xfrm>
            <a:custGeom>
              <a:avLst/>
              <a:gdLst/>
              <a:ahLst/>
              <a:cxnLst/>
              <a:rect l="l" t="t" r="r" b="b"/>
              <a:pathLst>
                <a:path w="2916616" h="1330706">
                  <a:moveTo>
                    <a:pt x="0" y="0"/>
                  </a:moveTo>
                  <a:lnTo>
                    <a:pt x="2916616" y="0"/>
                  </a:lnTo>
                  <a:lnTo>
                    <a:pt x="2916616" y="1330706"/>
                  </a:lnTo>
                  <a:lnTo>
                    <a:pt x="0" y="1330706"/>
                  </a:lnTo>
                  <a:lnTo>
                    <a:pt x="0" y="0"/>
                  </a:lnTo>
                  <a:close/>
                </a:path>
              </a:pathLst>
            </a:custGeom>
            <a:blipFill>
              <a:blip r:embed="rId5"/>
              <a:stretch>
                <a:fillRect/>
              </a:stretch>
            </a:blipFill>
          </p:spPr>
        </p:sp>
        <p:sp>
          <p:nvSpPr>
            <p:cNvPr id="58" name="TextBox 58"/>
            <p:cNvSpPr txBox="1"/>
            <p:nvPr/>
          </p:nvSpPr>
          <p:spPr>
            <a:xfrm>
              <a:off x="1754359" y="-28575"/>
              <a:ext cx="18319551" cy="1021797"/>
            </a:xfrm>
            <a:prstGeom prst="rect">
              <a:avLst/>
            </a:prstGeom>
          </p:spPr>
          <p:txBody>
            <a:bodyPr lIns="0" tIns="0" rIns="0" bIns="0" rtlCol="0" anchor="t">
              <a:spAutoFit/>
            </a:bodyPr>
            <a:lstStyle/>
            <a:p>
              <a:pPr algn="ctr">
                <a:lnSpc>
                  <a:spcPts val="6164"/>
                </a:lnSpc>
              </a:pPr>
              <a:r>
                <a:rPr lang="en-US" sz="4899" b="1">
                  <a:solidFill>
                    <a:srgbClr val="000000"/>
                  </a:solidFill>
                  <a:latin typeface="Inter Bold"/>
                  <a:ea typeface="Inter Bold"/>
                  <a:cs typeface="Inter Bold"/>
                  <a:sym typeface="Inter Bold"/>
                </a:rPr>
                <a:t>VARIETAL DEVELOPMENT TIMELINE </a:t>
              </a:r>
            </a:p>
          </p:txBody>
        </p:sp>
        <p:grpSp>
          <p:nvGrpSpPr>
            <p:cNvPr id="59" name="Group 59"/>
            <p:cNvGrpSpPr/>
            <p:nvPr/>
          </p:nvGrpSpPr>
          <p:grpSpPr>
            <a:xfrm>
              <a:off x="0" y="10755877"/>
              <a:ext cx="9352558" cy="2466500"/>
              <a:chOff x="0" y="0"/>
              <a:chExt cx="1847419" cy="487210"/>
            </a:xfrm>
          </p:grpSpPr>
          <p:sp>
            <p:nvSpPr>
              <p:cNvPr id="60" name="Freeform 60"/>
              <p:cNvSpPr/>
              <p:nvPr/>
            </p:nvSpPr>
            <p:spPr>
              <a:xfrm>
                <a:off x="0" y="0"/>
                <a:ext cx="1847419" cy="487210"/>
              </a:xfrm>
              <a:custGeom>
                <a:avLst/>
                <a:gdLst/>
                <a:ahLst/>
                <a:cxnLst/>
                <a:rect l="l" t="t" r="r" b="b"/>
                <a:pathLst>
                  <a:path w="1847419" h="487210">
                    <a:moveTo>
                      <a:pt x="0" y="0"/>
                    </a:moveTo>
                    <a:lnTo>
                      <a:pt x="1847419" y="0"/>
                    </a:lnTo>
                    <a:lnTo>
                      <a:pt x="1847419" y="487210"/>
                    </a:lnTo>
                    <a:lnTo>
                      <a:pt x="0" y="487210"/>
                    </a:lnTo>
                    <a:close/>
                  </a:path>
                </a:pathLst>
              </a:custGeom>
              <a:solidFill>
                <a:srgbClr val="FCDC3B">
                  <a:alpha val="62745"/>
                </a:srgbClr>
              </a:solidFill>
            </p:spPr>
          </p:sp>
          <p:sp>
            <p:nvSpPr>
              <p:cNvPr id="61" name="TextBox 61"/>
              <p:cNvSpPr txBox="1"/>
              <p:nvPr/>
            </p:nvSpPr>
            <p:spPr>
              <a:xfrm>
                <a:off x="0" y="-57150"/>
                <a:ext cx="1847419" cy="544360"/>
              </a:xfrm>
              <a:prstGeom prst="rect">
                <a:avLst/>
              </a:prstGeom>
            </p:spPr>
            <p:txBody>
              <a:bodyPr lIns="50800" tIns="50800" rIns="50800" bIns="50800" rtlCol="0" anchor="ctr"/>
              <a:lstStyle/>
              <a:p>
                <a:pPr algn="ctr">
                  <a:lnSpc>
                    <a:spcPts val="2940"/>
                  </a:lnSpc>
                </a:pPr>
                <a:endParaRPr/>
              </a:p>
            </p:txBody>
          </p:sp>
        </p:grpSp>
        <p:sp>
          <p:nvSpPr>
            <p:cNvPr id="62" name="TextBox 62"/>
            <p:cNvSpPr txBox="1"/>
            <p:nvPr/>
          </p:nvSpPr>
          <p:spPr>
            <a:xfrm>
              <a:off x="311639" y="10842317"/>
              <a:ext cx="9040919" cy="2236469"/>
            </a:xfrm>
            <a:prstGeom prst="rect">
              <a:avLst/>
            </a:prstGeom>
          </p:spPr>
          <p:txBody>
            <a:bodyPr lIns="0" tIns="0" rIns="0" bIns="0" rtlCol="0" anchor="t">
              <a:spAutoFit/>
            </a:bodyPr>
            <a:lstStyle/>
            <a:p>
              <a:pPr algn="l">
                <a:lnSpc>
                  <a:spcPts val="2380"/>
                </a:lnSpc>
              </a:pPr>
              <a:r>
                <a:rPr lang="en-US" sz="1700" b="1">
                  <a:solidFill>
                    <a:srgbClr val="000000"/>
                  </a:solidFill>
                  <a:latin typeface="Poppins Bold"/>
                  <a:ea typeface="Poppins Bold"/>
                  <a:cs typeface="Poppins Bold"/>
                  <a:sym typeface="Poppins Bold"/>
                </a:rPr>
                <a:t>Main breeding objectives:</a:t>
              </a:r>
            </a:p>
            <a:p>
              <a:pPr marL="345444" lvl="1" indent="-172722" algn="l">
                <a:lnSpc>
                  <a:spcPts val="2240"/>
                </a:lnSpc>
                <a:buFont typeface="Arial"/>
                <a:buChar char="•"/>
              </a:pPr>
              <a:r>
                <a:rPr lang="en-US" sz="1600">
                  <a:solidFill>
                    <a:srgbClr val="000000"/>
                  </a:solidFill>
                  <a:latin typeface="Poppins"/>
                  <a:ea typeface="Poppins"/>
                  <a:cs typeface="Poppins"/>
                  <a:sym typeface="Poppins"/>
                </a:rPr>
                <a:t>High yield</a:t>
              </a:r>
            </a:p>
            <a:p>
              <a:pPr marL="345444" lvl="1" indent="-172722" algn="l">
                <a:lnSpc>
                  <a:spcPts val="2240"/>
                </a:lnSpc>
                <a:buFont typeface="Arial"/>
                <a:buChar char="•"/>
              </a:pPr>
              <a:r>
                <a:rPr lang="en-US" sz="1600">
                  <a:solidFill>
                    <a:srgbClr val="000000"/>
                  </a:solidFill>
                  <a:latin typeface="Poppins"/>
                  <a:ea typeface="Poppins"/>
                  <a:cs typeface="Poppins"/>
                  <a:sym typeface="Poppins"/>
                </a:rPr>
                <a:t>Improved grain quality and consumer acceptability</a:t>
              </a:r>
            </a:p>
            <a:p>
              <a:pPr marL="345444" lvl="1" indent="-172722" algn="l">
                <a:lnSpc>
                  <a:spcPts val="2240"/>
                </a:lnSpc>
                <a:buFont typeface="Arial"/>
                <a:buChar char="•"/>
              </a:pPr>
              <a:r>
                <a:rPr lang="en-US" sz="1600">
                  <a:solidFill>
                    <a:srgbClr val="000000"/>
                  </a:solidFill>
                  <a:latin typeface="Poppins"/>
                  <a:ea typeface="Poppins"/>
                  <a:cs typeface="Poppins"/>
                  <a:sym typeface="Poppins"/>
                </a:rPr>
                <a:t>Broad adaptation across Malaysian rice-growing environments</a:t>
              </a:r>
            </a:p>
            <a:p>
              <a:pPr marL="345444" lvl="1" indent="-172722" algn="l">
                <a:lnSpc>
                  <a:spcPts val="2240"/>
                </a:lnSpc>
                <a:buFont typeface="Arial"/>
                <a:buChar char="•"/>
              </a:pPr>
              <a:r>
                <a:rPr lang="en-US" sz="1600">
                  <a:solidFill>
                    <a:srgbClr val="000000"/>
                  </a:solidFill>
                  <a:latin typeface="Poppins"/>
                  <a:ea typeface="Poppins"/>
                  <a:cs typeface="Poppins"/>
                  <a:sym typeface="Poppins"/>
                </a:rPr>
                <a:t>Enhanced resistance to major pests and diseases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68327" y="5370295"/>
            <a:ext cx="4905094" cy="1708248"/>
            <a:chOff x="0" y="0"/>
            <a:chExt cx="6540125" cy="2277664"/>
          </a:xfrm>
        </p:grpSpPr>
        <p:sp>
          <p:nvSpPr>
            <p:cNvPr id="3" name="Freeform 3"/>
            <p:cNvSpPr/>
            <p:nvPr/>
          </p:nvSpPr>
          <p:spPr>
            <a:xfrm>
              <a:off x="6785" y="2341"/>
              <a:ext cx="6526515" cy="2273000"/>
            </a:xfrm>
            <a:custGeom>
              <a:avLst/>
              <a:gdLst/>
              <a:ahLst/>
              <a:cxnLst/>
              <a:rect l="l" t="t" r="r" b="b"/>
              <a:pathLst>
                <a:path w="6526515" h="2273000">
                  <a:moveTo>
                    <a:pt x="0" y="58533"/>
                  </a:moveTo>
                  <a:cubicBezTo>
                    <a:pt x="0" y="26223"/>
                    <a:pt x="75992" y="0"/>
                    <a:pt x="169626" y="0"/>
                  </a:cubicBezTo>
                  <a:lnTo>
                    <a:pt x="6356889" y="0"/>
                  </a:lnTo>
                  <a:cubicBezTo>
                    <a:pt x="6450522" y="0"/>
                    <a:pt x="6526515" y="26223"/>
                    <a:pt x="6526515" y="58533"/>
                  </a:cubicBezTo>
                  <a:lnTo>
                    <a:pt x="6526515" y="2214467"/>
                  </a:lnTo>
                  <a:cubicBezTo>
                    <a:pt x="6526515" y="2246777"/>
                    <a:pt x="6450522" y="2273000"/>
                    <a:pt x="6356889" y="2273000"/>
                  </a:cubicBezTo>
                  <a:lnTo>
                    <a:pt x="169626" y="2273000"/>
                  </a:lnTo>
                  <a:cubicBezTo>
                    <a:pt x="75992" y="2273000"/>
                    <a:pt x="0" y="2246777"/>
                    <a:pt x="0" y="2214467"/>
                  </a:cubicBezTo>
                  <a:close/>
                </a:path>
              </a:pathLst>
            </a:custGeom>
            <a:gradFill rotWithShape="1">
              <a:gsLst>
                <a:gs pos="0">
                  <a:srgbClr val="004AAD">
                    <a:alpha val="30000"/>
                  </a:srgbClr>
                </a:gs>
                <a:gs pos="100000">
                  <a:srgbClr val="CB6CE6">
                    <a:alpha val="30000"/>
                  </a:srgbClr>
                </a:gs>
              </a:gsLst>
              <a:lin ang="0"/>
            </a:gradFill>
          </p:spPr>
        </p:sp>
        <p:sp>
          <p:nvSpPr>
            <p:cNvPr id="4" name="Freeform 4"/>
            <p:cNvSpPr/>
            <p:nvPr/>
          </p:nvSpPr>
          <p:spPr>
            <a:xfrm>
              <a:off x="0" y="0"/>
              <a:ext cx="6540085" cy="2277714"/>
            </a:xfrm>
            <a:custGeom>
              <a:avLst/>
              <a:gdLst/>
              <a:ahLst/>
              <a:cxnLst/>
              <a:rect l="l" t="t" r="r" b="b"/>
              <a:pathLst>
                <a:path w="6540085" h="2277714">
                  <a:moveTo>
                    <a:pt x="0" y="60874"/>
                  </a:moveTo>
                  <a:cubicBezTo>
                    <a:pt x="0" y="27253"/>
                    <a:pt x="78978" y="0"/>
                    <a:pt x="176411" y="0"/>
                  </a:cubicBezTo>
                  <a:lnTo>
                    <a:pt x="6363674" y="0"/>
                  </a:lnTo>
                  <a:lnTo>
                    <a:pt x="6363674" y="2341"/>
                  </a:lnTo>
                  <a:lnTo>
                    <a:pt x="6363674" y="0"/>
                  </a:lnTo>
                  <a:cubicBezTo>
                    <a:pt x="6461106" y="0"/>
                    <a:pt x="6540085" y="27253"/>
                    <a:pt x="6540085" y="60874"/>
                  </a:cubicBezTo>
                  <a:lnTo>
                    <a:pt x="6533300" y="60874"/>
                  </a:lnTo>
                  <a:lnTo>
                    <a:pt x="6540085" y="60874"/>
                  </a:lnTo>
                  <a:lnTo>
                    <a:pt x="6540085" y="2216808"/>
                  </a:lnTo>
                  <a:lnTo>
                    <a:pt x="6533300" y="2216808"/>
                  </a:lnTo>
                  <a:lnTo>
                    <a:pt x="6540085" y="2216808"/>
                  </a:lnTo>
                  <a:cubicBezTo>
                    <a:pt x="6540085" y="2250429"/>
                    <a:pt x="6461106" y="2277714"/>
                    <a:pt x="6363674" y="2277714"/>
                  </a:cubicBezTo>
                  <a:lnTo>
                    <a:pt x="6363674" y="2275341"/>
                  </a:lnTo>
                  <a:lnTo>
                    <a:pt x="6363674" y="2277714"/>
                  </a:lnTo>
                  <a:lnTo>
                    <a:pt x="176411" y="2277714"/>
                  </a:lnTo>
                  <a:lnTo>
                    <a:pt x="176411" y="2275341"/>
                  </a:lnTo>
                  <a:lnTo>
                    <a:pt x="176411" y="2277714"/>
                  </a:lnTo>
                  <a:cubicBezTo>
                    <a:pt x="78978" y="2277714"/>
                    <a:pt x="0" y="2250429"/>
                    <a:pt x="0" y="2216808"/>
                  </a:cubicBezTo>
                  <a:lnTo>
                    <a:pt x="0" y="60874"/>
                  </a:lnTo>
                  <a:lnTo>
                    <a:pt x="6785" y="60874"/>
                  </a:lnTo>
                  <a:lnTo>
                    <a:pt x="0" y="60874"/>
                  </a:lnTo>
                  <a:moveTo>
                    <a:pt x="13570" y="60874"/>
                  </a:moveTo>
                  <a:lnTo>
                    <a:pt x="13570" y="2216808"/>
                  </a:lnTo>
                  <a:lnTo>
                    <a:pt x="6785" y="2216808"/>
                  </a:lnTo>
                  <a:lnTo>
                    <a:pt x="13570" y="2216808"/>
                  </a:lnTo>
                  <a:cubicBezTo>
                    <a:pt x="13570" y="2247854"/>
                    <a:pt x="86441" y="2273000"/>
                    <a:pt x="176411" y="2273000"/>
                  </a:cubicBezTo>
                  <a:lnTo>
                    <a:pt x="6363674" y="2273000"/>
                  </a:lnTo>
                  <a:cubicBezTo>
                    <a:pt x="6453643" y="2273000"/>
                    <a:pt x="6526514" y="2247854"/>
                    <a:pt x="6526514" y="2216808"/>
                  </a:cubicBezTo>
                  <a:lnTo>
                    <a:pt x="6526514" y="60874"/>
                  </a:lnTo>
                  <a:cubicBezTo>
                    <a:pt x="6526514" y="29828"/>
                    <a:pt x="6453643" y="4683"/>
                    <a:pt x="6363674" y="4683"/>
                  </a:cubicBezTo>
                  <a:lnTo>
                    <a:pt x="176411" y="4683"/>
                  </a:lnTo>
                  <a:lnTo>
                    <a:pt x="176411" y="2341"/>
                  </a:lnTo>
                  <a:lnTo>
                    <a:pt x="176411" y="4683"/>
                  </a:lnTo>
                  <a:cubicBezTo>
                    <a:pt x="86441" y="4683"/>
                    <a:pt x="13570" y="29828"/>
                    <a:pt x="13570" y="60874"/>
                  </a:cubicBezTo>
                  <a:close/>
                </a:path>
              </a:pathLst>
            </a:custGeom>
            <a:solidFill>
              <a:srgbClr val="B2D4E5">
                <a:alpha val="29804"/>
              </a:srgbClr>
            </a:solidFill>
          </p:spPr>
        </p:sp>
      </p:grpSp>
      <p:grpSp>
        <p:nvGrpSpPr>
          <p:cNvPr id="5" name="Group 5"/>
          <p:cNvGrpSpPr/>
          <p:nvPr/>
        </p:nvGrpSpPr>
        <p:grpSpPr>
          <a:xfrm>
            <a:off x="6315781" y="3235830"/>
            <a:ext cx="4905094" cy="1708248"/>
            <a:chOff x="0" y="0"/>
            <a:chExt cx="6540125" cy="2277664"/>
          </a:xfrm>
        </p:grpSpPr>
        <p:sp>
          <p:nvSpPr>
            <p:cNvPr id="6" name="Freeform 6"/>
            <p:cNvSpPr/>
            <p:nvPr/>
          </p:nvSpPr>
          <p:spPr>
            <a:xfrm>
              <a:off x="6785" y="2341"/>
              <a:ext cx="6526515" cy="2273000"/>
            </a:xfrm>
            <a:custGeom>
              <a:avLst/>
              <a:gdLst/>
              <a:ahLst/>
              <a:cxnLst/>
              <a:rect l="l" t="t" r="r" b="b"/>
              <a:pathLst>
                <a:path w="6526515" h="2273000">
                  <a:moveTo>
                    <a:pt x="0" y="58533"/>
                  </a:moveTo>
                  <a:cubicBezTo>
                    <a:pt x="0" y="26223"/>
                    <a:pt x="75992" y="0"/>
                    <a:pt x="169626" y="0"/>
                  </a:cubicBezTo>
                  <a:lnTo>
                    <a:pt x="6356889" y="0"/>
                  </a:lnTo>
                  <a:cubicBezTo>
                    <a:pt x="6450522" y="0"/>
                    <a:pt x="6526515" y="26223"/>
                    <a:pt x="6526515" y="58533"/>
                  </a:cubicBezTo>
                  <a:lnTo>
                    <a:pt x="6526515" y="2214467"/>
                  </a:lnTo>
                  <a:cubicBezTo>
                    <a:pt x="6526515" y="2246777"/>
                    <a:pt x="6450522" y="2273000"/>
                    <a:pt x="6356889" y="2273000"/>
                  </a:cubicBezTo>
                  <a:lnTo>
                    <a:pt x="169626" y="2273000"/>
                  </a:lnTo>
                  <a:cubicBezTo>
                    <a:pt x="75992" y="2273000"/>
                    <a:pt x="0" y="2246777"/>
                    <a:pt x="0" y="2214467"/>
                  </a:cubicBezTo>
                  <a:close/>
                </a:path>
              </a:pathLst>
            </a:custGeom>
            <a:gradFill rotWithShape="1">
              <a:gsLst>
                <a:gs pos="0">
                  <a:srgbClr val="004AAD">
                    <a:alpha val="30000"/>
                  </a:srgbClr>
                </a:gs>
                <a:gs pos="100000">
                  <a:srgbClr val="CB6CE6">
                    <a:alpha val="30000"/>
                  </a:srgbClr>
                </a:gs>
              </a:gsLst>
              <a:lin ang="0"/>
            </a:gradFill>
          </p:spPr>
        </p:sp>
        <p:sp>
          <p:nvSpPr>
            <p:cNvPr id="7" name="Freeform 7"/>
            <p:cNvSpPr/>
            <p:nvPr/>
          </p:nvSpPr>
          <p:spPr>
            <a:xfrm>
              <a:off x="0" y="0"/>
              <a:ext cx="6540085" cy="2277714"/>
            </a:xfrm>
            <a:custGeom>
              <a:avLst/>
              <a:gdLst/>
              <a:ahLst/>
              <a:cxnLst/>
              <a:rect l="l" t="t" r="r" b="b"/>
              <a:pathLst>
                <a:path w="6540085" h="2277714">
                  <a:moveTo>
                    <a:pt x="0" y="60874"/>
                  </a:moveTo>
                  <a:cubicBezTo>
                    <a:pt x="0" y="27253"/>
                    <a:pt x="78978" y="0"/>
                    <a:pt x="176411" y="0"/>
                  </a:cubicBezTo>
                  <a:lnTo>
                    <a:pt x="6363674" y="0"/>
                  </a:lnTo>
                  <a:lnTo>
                    <a:pt x="6363674" y="2341"/>
                  </a:lnTo>
                  <a:lnTo>
                    <a:pt x="6363674" y="0"/>
                  </a:lnTo>
                  <a:cubicBezTo>
                    <a:pt x="6461106" y="0"/>
                    <a:pt x="6540085" y="27253"/>
                    <a:pt x="6540085" y="60874"/>
                  </a:cubicBezTo>
                  <a:lnTo>
                    <a:pt x="6533300" y="60874"/>
                  </a:lnTo>
                  <a:lnTo>
                    <a:pt x="6540085" y="60874"/>
                  </a:lnTo>
                  <a:lnTo>
                    <a:pt x="6540085" y="2216808"/>
                  </a:lnTo>
                  <a:lnTo>
                    <a:pt x="6533300" y="2216808"/>
                  </a:lnTo>
                  <a:lnTo>
                    <a:pt x="6540085" y="2216808"/>
                  </a:lnTo>
                  <a:cubicBezTo>
                    <a:pt x="6540085" y="2250429"/>
                    <a:pt x="6461106" y="2277714"/>
                    <a:pt x="6363674" y="2277714"/>
                  </a:cubicBezTo>
                  <a:lnTo>
                    <a:pt x="6363674" y="2275341"/>
                  </a:lnTo>
                  <a:lnTo>
                    <a:pt x="6363674" y="2277714"/>
                  </a:lnTo>
                  <a:lnTo>
                    <a:pt x="176411" y="2277714"/>
                  </a:lnTo>
                  <a:lnTo>
                    <a:pt x="176411" y="2275341"/>
                  </a:lnTo>
                  <a:lnTo>
                    <a:pt x="176411" y="2277714"/>
                  </a:lnTo>
                  <a:cubicBezTo>
                    <a:pt x="78978" y="2277714"/>
                    <a:pt x="0" y="2250429"/>
                    <a:pt x="0" y="2216808"/>
                  </a:cubicBezTo>
                  <a:lnTo>
                    <a:pt x="0" y="60874"/>
                  </a:lnTo>
                  <a:lnTo>
                    <a:pt x="6785" y="60874"/>
                  </a:lnTo>
                  <a:lnTo>
                    <a:pt x="0" y="60874"/>
                  </a:lnTo>
                  <a:moveTo>
                    <a:pt x="13570" y="60874"/>
                  </a:moveTo>
                  <a:lnTo>
                    <a:pt x="13570" y="2216808"/>
                  </a:lnTo>
                  <a:lnTo>
                    <a:pt x="6785" y="2216808"/>
                  </a:lnTo>
                  <a:lnTo>
                    <a:pt x="13570" y="2216808"/>
                  </a:lnTo>
                  <a:cubicBezTo>
                    <a:pt x="13570" y="2247854"/>
                    <a:pt x="86441" y="2273000"/>
                    <a:pt x="176411" y="2273000"/>
                  </a:cubicBezTo>
                  <a:lnTo>
                    <a:pt x="6363674" y="2273000"/>
                  </a:lnTo>
                  <a:cubicBezTo>
                    <a:pt x="6453643" y="2273000"/>
                    <a:pt x="6526514" y="2247854"/>
                    <a:pt x="6526514" y="2216808"/>
                  </a:cubicBezTo>
                  <a:lnTo>
                    <a:pt x="6526514" y="60874"/>
                  </a:lnTo>
                  <a:cubicBezTo>
                    <a:pt x="6526514" y="29828"/>
                    <a:pt x="6453643" y="4683"/>
                    <a:pt x="6363674" y="4683"/>
                  </a:cubicBezTo>
                  <a:lnTo>
                    <a:pt x="176411" y="4683"/>
                  </a:lnTo>
                  <a:lnTo>
                    <a:pt x="176411" y="2341"/>
                  </a:lnTo>
                  <a:lnTo>
                    <a:pt x="176411" y="4683"/>
                  </a:lnTo>
                  <a:cubicBezTo>
                    <a:pt x="86441" y="4683"/>
                    <a:pt x="13570" y="29828"/>
                    <a:pt x="13570" y="60874"/>
                  </a:cubicBezTo>
                  <a:close/>
                </a:path>
              </a:pathLst>
            </a:custGeom>
            <a:solidFill>
              <a:srgbClr val="B2D4E5">
                <a:alpha val="29804"/>
              </a:srgbClr>
            </a:solidFill>
          </p:spPr>
        </p:sp>
      </p:grpSp>
      <p:grpSp>
        <p:nvGrpSpPr>
          <p:cNvPr id="8" name="Group 8"/>
          <p:cNvGrpSpPr/>
          <p:nvPr/>
        </p:nvGrpSpPr>
        <p:grpSpPr>
          <a:xfrm>
            <a:off x="11625839" y="3235830"/>
            <a:ext cx="4905094" cy="1708248"/>
            <a:chOff x="0" y="0"/>
            <a:chExt cx="6540125" cy="2277664"/>
          </a:xfrm>
        </p:grpSpPr>
        <p:sp>
          <p:nvSpPr>
            <p:cNvPr id="9" name="Freeform 9"/>
            <p:cNvSpPr/>
            <p:nvPr/>
          </p:nvSpPr>
          <p:spPr>
            <a:xfrm>
              <a:off x="6785" y="2341"/>
              <a:ext cx="6526515" cy="2273000"/>
            </a:xfrm>
            <a:custGeom>
              <a:avLst/>
              <a:gdLst/>
              <a:ahLst/>
              <a:cxnLst/>
              <a:rect l="l" t="t" r="r" b="b"/>
              <a:pathLst>
                <a:path w="6526515" h="2273000">
                  <a:moveTo>
                    <a:pt x="0" y="58533"/>
                  </a:moveTo>
                  <a:cubicBezTo>
                    <a:pt x="0" y="26223"/>
                    <a:pt x="75992" y="0"/>
                    <a:pt x="169626" y="0"/>
                  </a:cubicBezTo>
                  <a:lnTo>
                    <a:pt x="6356889" y="0"/>
                  </a:lnTo>
                  <a:cubicBezTo>
                    <a:pt x="6450522" y="0"/>
                    <a:pt x="6526515" y="26223"/>
                    <a:pt x="6526515" y="58533"/>
                  </a:cubicBezTo>
                  <a:lnTo>
                    <a:pt x="6526515" y="2214467"/>
                  </a:lnTo>
                  <a:cubicBezTo>
                    <a:pt x="6526515" y="2246777"/>
                    <a:pt x="6450522" y="2273000"/>
                    <a:pt x="6356889" y="2273000"/>
                  </a:cubicBezTo>
                  <a:lnTo>
                    <a:pt x="169626" y="2273000"/>
                  </a:lnTo>
                  <a:cubicBezTo>
                    <a:pt x="75992" y="2273000"/>
                    <a:pt x="0" y="2246777"/>
                    <a:pt x="0" y="2214467"/>
                  </a:cubicBezTo>
                  <a:close/>
                </a:path>
              </a:pathLst>
            </a:custGeom>
            <a:gradFill rotWithShape="1">
              <a:gsLst>
                <a:gs pos="0">
                  <a:srgbClr val="004AAD">
                    <a:alpha val="30000"/>
                  </a:srgbClr>
                </a:gs>
                <a:gs pos="100000">
                  <a:srgbClr val="CB6CE6">
                    <a:alpha val="30000"/>
                  </a:srgbClr>
                </a:gs>
              </a:gsLst>
              <a:lin ang="0"/>
            </a:gradFill>
          </p:spPr>
        </p:sp>
        <p:sp>
          <p:nvSpPr>
            <p:cNvPr id="10" name="Freeform 10"/>
            <p:cNvSpPr/>
            <p:nvPr/>
          </p:nvSpPr>
          <p:spPr>
            <a:xfrm>
              <a:off x="0" y="0"/>
              <a:ext cx="6540085" cy="2277714"/>
            </a:xfrm>
            <a:custGeom>
              <a:avLst/>
              <a:gdLst/>
              <a:ahLst/>
              <a:cxnLst/>
              <a:rect l="l" t="t" r="r" b="b"/>
              <a:pathLst>
                <a:path w="6540085" h="2277714">
                  <a:moveTo>
                    <a:pt x="0" y="60874"/>
                  </a:moveTo>
                  <a:cubicBezTo>
                    <a:pt x="0" y="27253"/>
                    <a:pt x="78978" y="0"/>
                    <a:pt x="176411" y="0"/>
                  </a:cubicBezTo>
                  <a:lnTo>
                    <a:pt x="6363674" y="0"/>
                  </a:lnTo>
                  <a:lnTo>
                    <a:pt x="6363674" y="2341"/>
                  </a:lnTo>
                  <a:lnTo>
                    <a:pt x="6363674" y="0"/>
                  </a:lnTo>
                  <a:cubicBezTo>
                    <a:pt x="6461106" y="0"/>
                    <a:pt x="6540085" y="27253"/>
                    <a:pt x="6540085" y="60874"/>
                  </a:cubicBezTo>
                  <a:lnTo>
                    <a:pt x="6533300" y="60874"/>
                  </a:lnTo>
                  <a:lnTo>
                    <a:pt x="6540085" y="60874"/>
                  </a:lnTo>
                  <a:lnTo>
                    <a:pt x="6540085" y="2216808"/>
                  </a:lnTo>
                  <a:lnTo>
                    <a:pt x="6533300" y="2216808"/>
                  </a:lnTo>
                  <a:lnTo>
                    <a:pt x="6540085" y="2216808"/>
                  </a:lnTo>
                  <a:cubicBezTo>
                    <a:pt x="6540085" y="2250429"/>
                    <a:pt x="6461106" y="2277714"/>
                    <a:pt x="6363674" y="2277714"/>
                  </a:cubicBezTo>
                  <a:lnTo>
                    <a:pt x="6363674" y="2275341"/>
                  </a:lnTo>
                  <a:lnTo>
                    <a:pt x="6363674" y="2277714"/>
                  </a:lnTo>
                  <a:lnTo>
                    <a:pt x="176411" y="2277714"/>
                  </a:lnTo>
                  <a:lnTo>
                    <a:pt x="176411" y="2275341"/>
                  </a:lnTo>
                  <a:lnTo>
                    <a:pt x="176411" y="2277714"/>
                  </a:lnTo>
                  <a:cubicBezTo>
                    <a:pt x="78978" y="2277714"/>
                    <a:pt x="0" y="2250429"/>
                    <a:pt x="0" y="2216808"/>
                  </a:cubicBezTo>
                  <a:lnTo>
                    <a:pt x="0" y="60874"/>
                  </a:lnTo>
                  <a:lnTo>
                    <a:pt x="6785" y="60874"/>
                  </a:lnTo>
                  <a:lnTo>
                    <a:pt x="0" y="60874"/>
                  </a:lnTo>
                  <a:moveTo>
                    <a:pt x="13570" y="60874"/>
                  </a:moveTo>
                  <a:lnTo>
                    <a:pt x="13570" y="2216808"/>
                  </a:lnTo>
                  <a:lnTo>
                    <a:pt x="6785" y="2216808"/>
                  </a:lnTo>
                  <a:lnTo>
                    <a:pt x="13570" y="2216808"/>
                  </a:lnTo>
                  <a:cubicBezTo>
                    <a:pt x="13570" y="2247854"/>
                    <a:pt x="86441" y="2273000"/>
                    <a:pt x="176411" y="2273000"/>
                  </a:cubicBezTo>
                  <a:lnTo>
                    <a:pt x="6363674" y="2273000"/>
                  </a:lnTo>
                  <a:cubicBezTo>
                    <a:pt x="6453643" y="2273000"/>
                    <a:pt x="6526514" y="2247854"/>
                    <a:pt x="6526514" y="2216808"/>
                  </a:cubicBezTo>
                  <a:lnTo>
                    <a:pt x="6526514" y="60874"/>
                  </a:lnTo>
                  <a:cubicBezTo>
                    <a:pt x="6526514" y="29828"/>
                    <a:pt x="6453643" y="4683"/>
                    <a:pt x="6363674" y="4683"/>
                  </a:cubicBezTo>
                  <a:lnTo>
                    <a:pt x="176411" y="4683"/>
                  </a:lnTo>
                  <a:lnTo>
                    <a:pt x="176411" y="2341"/>
                  </a:lnTo>
                  <a:lnTo>
                    <a:pt x="176411" y="4683"/>
                  </a:lnTo>
                  <a:cubicBezTo>
                    <a:pt x="86441" y="4683"/>
                    <a:pt x="13570" y="29828"/>
                    <a:pt x="13570" y="60874"/>
                  </a:cubicBezTo>
                  <a:close/>
                </a:path>
              </a:pathLst>
            </a:custGeom>
            <a:solidFill>
              <a:srgbClr val="B2D4E5">
                <a:alpha val="29804"/>
              </a:srgbClr>
            </a:solidFill>
          </p:spPr>
        </p:sp>
      </p:grpSp>
      <p:grpSp>
        <p:nvGrpSpPr>
          <p:cNvPr id="11" name="Group 11"/>
          <p:cNvGrpSpPr/>
          <p:nvPr/>
        </p:nvGrpSpPr>
        <p:grpSpPr>
          <a:xfrm>
            <a:off x="-2473414" y="-2754970"/>
            <a:ext cx="22177598" cy="14685270"/>
            <a:chOff x="0" y="0"/>
            <a:chExt cx="29570130" cy="19580361"/>
          </a:xfrm>
        </p:grpSpPr>
        <p:sp>
          <p:nvSpPr>
            <p:cNvPr id="12" name="Freeform 12"/>
            <p:cNvSpPr/>
            <p:nvPr/>
          </p:nvSpPr>
          <p:spPr>
            <a:xfrm>
              <a:off x="21696311" y="9844571"/>
              <a:ext cx="7873820" cy="9735790"/>
            </a:xfrm>
            <a:custGeom>
              <a:avLst/>
              <a:gdLst/>
              <a:ahLst/>
              <a:cxnLst/>
              <a:rect l="l" t="t" r="r" b="b"/>
              <a:pathLst>
                <a:path w="7873820" h="9735790">
                  <a:moveTo>
                    <a:pt x="0" y="0"/>
                  </a:moveTo>
                  <a:lnTo>
                    <a:pt x="7873819" y="0"/>
                  </a:lnTo>
                  <a:lnTo>
                    <a:pt x="7873819" y="9735790"/>
                  </a:lnTo>
                  <a:lnTo>
                    <a:pt x="0" y="9735790"/>
                  </a:lnTo>
                  <a:lnTo>
                    <a:pt x="0" y="0"/>
                  </a:lnTo>
                  <a:close/>
                </a:path>
              </a:pathLst>
            </a:custGeom>
            <a:blipFill>
              <a:blip r:embed="rId2">
                <a:alphaModFix amt="21999"/>
                <a:extLst>
                  <a:ext uri="{96DAC541-7B7A-43D3-8B79-37D633B846F1}">
                    <asvg:svgBlip xmlns:asvg="http://schemas.microsoft.com/office/drawing/2016/SVG/main" r:embed="rId3"/>
                  </a:ext>
                </a:extLst>
              </a:blip>
              <a:stretch>
                <a:fillRect/>
              </a:stretch>
            </a:blipFill>
          </p:spPr>
        </p:sp>
        <p:grpSp>
          <p:nvGrpSpPr>
            <p:cNvPr id="13" name="Group 13"/>
            <p:cNvGrpSpPr/>
            <p:nvPr/>
          </p:nvGrpSpPr>
          <p:grpSpPr>
            <a:xfrm>
              <a:off x="2150581" y="16184652"/>
              <a:ext cx="26459967" cy="1520253"/>
              <a:chOff x="0" y="0"/>
              <a:chExt cx="5226660" cy="300297"/>
            </a:xfrm>
          </p:grpSpPr>
          <p:sp>
            <p:nvSpPr>
              <p:cNvPr id="14" name="Freeform 14"/>
              <p:cNvSpPr/>
              <p:nvPr/>
            </p:nvSpPr>
            <p:spPr>
              <a:xfrm>
                <a:off x="0" y="0"/>
                <a:ext cx="5226660" cy="300297"/>
              </a:xfrm>
              <a:custGeom>
                <a:avLst/>
                <a:gdLst/>
                <a:ahLst/>
                <a:cxnLst/>
                <a:rect l="l" t="t" r="r" b="b"/>
                <a:pathLst>
                  <a:path w="5226660" h="300297">
                    <a:moveTo>
                      <a:pt x="0" y="0"/>
                    </a:moveTo>
                    <a:lnTo>
                      <a:pt x="5226660" y="0"/>
                    </a:lnTo>
                    <a:lnTo>
                      <a:pt x="5226660" y="300297"/>
                    </a:lnTo>
                    <a:lnTo>
                      <a:pt x="0" y="300297"/>
                    </a:lnTo>
                    <a:close/>
                  </a:path>
                </a:pathLst>
              </a:custGeom>
              <a:gradFill rotWithShape="1">
                <a:gsLst>
                  <a:gs pos="0">
                    <a:srgbClr val="004AAD">
                      <a:alpha val="100000"/>
                    </a:srgbClr>
                  </a:gs>
                  <a:gs pos="100000">
                    <a:srgbClr val="CB6CE6">
                      <a:alpha val="100000"/>
                    </a:srgbClr>
                  </a:gs>
                </a:gsLst>
                <a:lin ang="0"/>
              </a:gradFill>
            </p:spPr>
          </p:sp>
          <p:sp>
            <p:nvSpPr>
              <p:cNvPr id="15" name="TextBox 15"/>
              <p:cNvSpPr txBox="1"/>
              <p:nvPr/>
            </p:nvSpPr>
            <p:spPr>
              <a:xfrm>
                <a:off x="0" y="-57150"/>
                <a:ext cx="5226660" cy="357447"/>
              </a:xfrm>
              <a:prstGeom prst="rect">
                <a:avLst/>
              </a:prstGeom>
            </p:spPr>
            <p:txBody>
              <a:bodyPr lIns="50800" tIns="50800" rIns="50800" bIns="50800" rtlCol="0" anchor="ctr"/>
              <a:lstStyle/>
              <a:p>
                <a:pPr algn="ctr">
                  <a:lnSpc>
                    <a:spcPts val="2940"/>
                  </a:lnSpc>
                </a:pPr>
                <a:endParaRPr/>
              </a:p>
            </p:txBody>
          </p:sp>
        </p:grpSp>
        <p:sp>
          <p:nvSpPr>
            <p:cNvPr id="16" name="Freeform 16"/>
            <p:cNvSpPr/>
            <p:nvPr/>
          </p:nvSpPr>
          <p:spPr>
            <a:xfrm>
              <a:off x="25836830" y="4467034"/>
              <a:ext cx="946910" cy="883857"/>
            </a:xfrm>
            <a:custGeom>
              <a:avLst/>
              <a:gdLst/>
              <a:ahLst/>
              <a:cxnLst/>
              <a:rect l="l" t="t" r="r" b="b"/>
              <a:pathLst>
                <a:path w="946910" h="883857">
                  <a:moveTo>
                    <a:pt x="0" y="0"/>
                  </a:moveTo>
                  <a:lnTo>
                    <a:pt x="946911" y="0"/>
                  </a:lnTo>
                  <a:lnTo>
                    <a:pt x="946911" y="883858"/>
                  </a:lnTo>
                  <a:lnTo>
                    <a:pt x="0" y="8838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10800000">
              <a:off x="0" y="0"/>
              <a:ext cx="10078260" cy="9309793"/>
            </a:xfrm>
            <a:custGeom>
              <a:avLst/>
              <a:gdLst/>
              <a:ahLst/>
              <a:cxnLst/>
              <a:rect l="l" t="t" r="r" b="b"/>
              <a:pathLst>
                <a:path w="10078260" h="9309793">
                  <a:moveTo>
                    <a:pt x="0" y="0"/>
                  </a:moveTo>
                  <a:lnTo>
                    <a:pt x="10078260" y="0"/>
                  </a:lnTo>
                  <a:lnTo>
                    <a:pt x="10078260" y="9309793"/>
                  </a:lnTo>
                  <a:lnTo>
                    <a:pt x="0" y="9309793"/>
                  </a:lnTo>
                  <a:lnTo>
                    <a:pt x="0" y="0"/>
                  </a:lnTo>
                  <a:close/>
                </a:path>
              </a:pathLst>
            </a:custGeom>
            <a:blipFill>
              <a:blip r:embed="rId6">
                <a:alphaModFix amt="21999"/>
                <a:extLst>
                  <a:ext uri="{96DAC541-7B7A-43D3-8B79-37D633B846F1}">
                    <asvg:svgBlip xmlns:asvg="http://schemas.microsoft.com/office/drawing/2016/SVG/main" r:embed="rId7"/>
                  </a:ext>
                </a:extLst>
              </a:blip>
              <a:stretch>
                <a:fillRect/>
              </a:stretch>
            </a:blipFill>
          </p:spPr>
        </p:sp>
        <p:sp>
          <p:nvSpPr>
            <p:cNvPr id="18" name="AutoShape 18"/>
            <p:cNvSpPr/>
            <p:nvPr/>
          </p:nvSpPr>
          <p:spPr>
            <a:xfrm>
              <a:off x="12470056" y="10563456"/>
              <a:ext cx="5340006" cy="0"/>
            </a:xfrm>
            <a:prstGeom prst="line">
              <a:avLst/>
            </a:prstGeom>
            <a:ln w="50800" cap="flat">
              <a:solidFill>
                <a:srgbClr val="3F435E"/>
              </a:solidFill>
              <a:prstDash val="solid"/>
              <a:headEnd type="none" w="sm" len="sm"/>
              <a:tailEnd type="none" w="sm" len="sm"/>
            </a:ln>
          </p:spPr>
        </p:sp>
        <p:sp>
          <p:nvSpPr>
            <p:cNvPr id="19" name="AutoShape 19"/>
            <p:cNvSpPr/>
            <p:nvPr/>
          </p:nvSpPr>
          <p:spPr>
            <a:xfrm>
              <a:off x="19657781" y="10563456"/>
              <a:ext cx="5340006" cy="0"/>
            </a:xfrm>
            <a:prstGeom prst="line">
              <a:avLst/>
            </a:prstGeom>
            <a:ln w="50800" cap="flat">
              <a:solidFill>
                <a:srgbClr val="3F435E"/>
              </a:solidFill>
              <a:prstDash val="solid"/>
              <a:headEnd type="none" w="sm" len="sm"/>
              <a:tailEnd type="none" w="sm" len="sm"/>
            </a:ln>
          </p:spPr>
        </p:sp>
        <p:grpSp>
          <p:nvGrpSpPr>
            <p:cNvPr id="20" name="Group 20"/>
            <p:cNvGrpSpPr/>
            <p:nvPr/>
          </p:nvGrpSpPr>
          <p:grpSpPr>
            <a:xfrm>
              <a:off x="3798167" y="4654896"/>
              <a:ext cx="7146319" cy="10898610"/>
              <a:chOff x="0" y="0"/>
              <a:chExt cx="532960" cy="812800"/>
            </a:xfrm>
          </p:grpSpPr>
          <p:sp>
            <p:nvSpPr>
              <p:cNvPr id="21" name="Freeform 21"/>
              <p:cNvSpPr/>
              <p:nvPr/>
            </p:nvSpPr>
            <p:spPr>
              <a:xfrm>
                <a:off x="0" y="0"/>
                <a:ext cx="532960" cy="812800"/>
              </a:xfrm>
              <a:custGeom>
                <a:avLst/>
                <a:gdLst/>
                <a:ahLst/>
                <a:cxnLst/>
                <a:rect l="l" t="t" r="r" b="b"/>
                <a:pathLst>
                  <a:path w="532960" h="812800">
                    <a:moveTo>
                      <a:pt x="532960" y="0"/>
                    </a:moveTo>
                    <a:lnTo>
                      <a:pt x="532960" y="698500"/>
                    </a:lnTo>
                    <a:lnTo>
                      <a:pt x="266480" y="812800"/>
                    </a:lnTo>
                    <a:lnTo>
                      <a:pt x="0" y="698500"/>
                    </a:lnTo>
                    <a:lnTo>
                      <a:pt x="0" y="0"/>
                    </a:lnTo>
                    <a:lnTo>
                      <a:pt x="532960" y="0"/>
                    </a:lnTo>
                    <a:close/>
                  </a:path>
                </a:pathLst>
              </a:custGeom>
              <a:blipFill>
                <a:blip r:embed="rId8"/>
                <a:stretch>
                  <a:fillRect l="-51671" r="-51671"/>
                </a:stretch>
              </a:blipFill>
            </p:spPr>
          </p:sp>
        </p:grpSp>
        <p:sp>
          <p:nvSpPr>
            <p:cNvPr id="22" name="TextBox 22"/>
            <p:cNvSpPr txBox="1"/>
            <p:nvPr/>
          </p:nvSpPr>
          <p:spPr>
            <a:xfrm>
              <a:off x="11957106" y="5952350"/>
              <a:ext cx="13879724" cy="863112"/>
            </a:xfrm>
            <a:prstGeom prst="rect">
              <a:avLst/>
            </a:prstGeom>
          </p:spPr>
          <p:txBody>
            <a:bodyPr lIns="0" tIns="0" rIns="0" bIns="0" rtlCol="0" anchor="t">
              <a:spAutoFit/>
            </a:bodyPr>
            <a:lstStyle/>
            <a:p>
              <a:pPr marL="0" lvl="0" indent="0" algn="l">
                <a:lnSpc>
                  <a:spcPts val="4918"/>
                </a:lnSpc>
              </a:pPr>
              <a:r>
                <a:rPr lang="en-US" sz="4471">
                  <a:solidFill>
                    <a:srgbClr val="140E0E"/>
                  </a:solidFill>
                  <a:latin typeface="League Spartan"/>
                  <a:ea typeface="League Spartan"/>
                  <a:cs typeface="League Spartan"/>
                  <a:sym typeface="League Spartan"/>
                </a:rPr>
                <a:t>CU</a:t>
              </a:r>
              <a:r>
                <a:rPr lang="en-US" sz="4471" u="none" strike="noStrike">
                  <a:solidFill>
                    <a:srgbClr val="140E0E"/>
                  </a:solidFill>
                  <a:latin typeface="League Spartan"/>
                  <a:ea typeface="League Spartan"/>
                  <a:cs typeface="League Spartan"/>
                  <a:sym typeface="League Spartan"/>
                </a:rPr>
                <a:t>RRENT BREEDING APPROACHES</a:t>
              </a:r>
            </a:p>
          </p:txBody>
        </p:sp>
        <p:sp>
          <p:nvSpPr>
            <p:cNvPr id="23" name="TextBox 23"/>
            <p:cNvSpPr txBox="1"/>
            <p:nvPr/>
          </p:nvSpPr>
          <p:spPr>
            <a:xfrm>
              <a:off x="11261986" y="8473291"/>
              <a:ext cx="6866009" cy="466090"/>
            </a:xfrm>
            <a:prstGeom prst="rect">
              <a:avLst/>
            </a:prstGeom>
          </p:spPr>
          <p:txBody>
            <a:bodyPr lIns="0" tIns="0" rIns="0" bIns="0" rtlCol="0" anchor="t">
              <a:spAutoFit/>
            </a:bodyPr>
            <a:lstStyle/>
            <a:p>
              <a:pPr marL="0" lvl="0" indent="0" algn="ctr">
                <a:lnSpc>
                  <a:spcPts val="2639"/>
                </a:lnSpc>
              </a:pPr>
              <a:r>
                <a:rPr lang="en-US" sz="2399">
                  <a:solidFill>
                    <a:srgbClr val="140E0E"/>
                  </a:solidFill>
                  <a:latin typeface="League Spartan"/>
                  <a:ea typeface="League Spartan"/>
                  <a:cs typeface="League Spartan"/>
                  <a:sym typeface="League Spartan"/>
                </a:rPr>
                <a:t>CONVENTI</a:t>
              </a:r>
              <a:r>
                <a:rPr lang="en-US" sz="2399" u="none" strike="noStrike">
                  <a:solidFill>
                    <a:srgbClr val="140E0E"/>
                  </a:solidFill>
                  <a:latin typeface="League Spartan"/>
                  <a:ea typeface="League Spartan"/>
                  <a:cs typeface="League Spartan"/>
                  <a:sym typeface="League Spartan"/>
                </a:rPr>
                <a:t>ONAL BREEDING</a:t>
              </a:r>
            </a:p>
          </p:txBody>
        </p:sp>
        <p:sp>
          <p:nvSpPr>
            <p:cNvPr id="24" name="TextBox 24"/>
            <p:cNvSpPr txBox="1"/>
            <p:nvPr/>
          </p:nvSpPr>
          <p:spPr>
            <a:xfrm>
              <a:off x="18445495" y="8473291"/>
              <a:ext cx="6866009" cy="466090"/>
            </a:xfrm>
            <a:prstGeom prst="rect">
              <a:avLst/>
            </a:prstGeom>
          </p:spPr>
          <p:txBody>
            <a:bodyPr lIns="0" tIns="0" rIns="0" bIns="0" rtlCol="0" anchor="t">
              <a:spAutoFit/>
            </a:bodyPr>
            <a:lstStyle/>
            <a:p>
              <a:pPr algn="ctr">
                <a:lnSpc>
                  <a:spcPts val="2639"/>
                </a:lnSpc>
              </a:pPr>
              <a:r>
                <a:rPr lang="en-US" sz="2399">
                  <a:solidFill>
                    <a:srgbClr val="140E0E"/>
                  </a:solidFill>
                  <a:latin typeface="League Spartan"/>
                  <a:ea typeface="League Spartan"/>
                  <a:cs typeface="League Spartan"/>
                  <a:sym typeface="League Spartan"/>
                </a:rPr>
                <a:t>MOLECULAR BREEDING</a:t>
              </a:r>
            </a:p>
          </p:txBody>
        </p:sp>
        <p:sp>
          <p:nvSpPr>
            <p:cNvPr id="25" name="TextBox 25"/>
            <p:cNvSpPr txBox="1"/>
            <p:nvPr/>
          </p:nvSpPr>
          <p:spPr>
            <a:xfrm>
              <a:off x="15012490" y="11128606"/>
              <a:ext cx="6866009" cy="466090"/>
            </a:xfrm>
            <a:prstGeom prst="rect">
              <a:avLst/>
            </a:prstGeom>
          </p:spPr>
          <p:txBody>
            <a:bodyPr lIns="0" tIns="0" rIns="0" bIns="0" rtlCol="0" anchor="t">
              <a:spAutoFit/>
            </a:bodyPr>
            <a:lstStyle/>
            <a:p>
              <a:pPr marL="0" lvl="0" indent="0" algn="ctr">
                <a:lnSpc>
                  <a:spcPts val="2639"/>
                </a:lnSpc>
              </a:pPr>
              <a:r>
                <a:rPr lang="en-US" sz="2399">
                  <a:solidFill>
                    <a:srgbClr val="140E0E"/>
                  </a:solidFill>
                  <a:latin typeface="League Spartan"/>
                  <a:ea typeface="League Spartan"/>
                  <a:cs typeface="League Spartan"/>
                  <a:sym typeface="League Spartan"/>
                </a:rPr>
                <a:t>HYBRID</a:t>
              </a:r>
              <a:r>
                <a:rPr lang="en-US" sz="2399" u="none" strike="noStrike">
                  <a:solidFill>
                    <a:srgbClr val="140E0E"/>
                  </a:solidFill>
                  <a:latin typeface="League Spartan"/>
                  <a:ea typeface="League Spartan"/>
                  <a:cs typeface="League Spartan"/>
                  <a:sym typeface="League Spartan"/>
                </a:rPr>
                <a:t> BREEDING</a:t>
              </a:r>
            </a:p>
          </p:txBody>
        </p:sp>
        <p:sp>
          <p:nvSpPr>
            <p:cNvPr id="26" name="TextBox 26"/>
            <p:cNvSpPr txBox="1"/>
            <p:nvPr/>
          </p:nvSpPr>
          <p:spPr>
            <a:xfrm>
              <a:off x="12214919" y="8984042"/>
              <a:ext cx="5595143" cy="1036532"/>
            </a:xfrm>
            <a:prstGeom prst="rect">
              <a:avLst/>
            </a:prstGeom>
          </p:spPr>
          <p:txBody>
            <a:bodyPr lIns="0" tIns="0" rIns="0" bIns="0" rtlCol="0" anchor="t">
              <a:spAutoFit/>
            </a:bodyPr>
            <a:lstStyle/>
            <a:p>
              <a:pPr marL="0" lvl="0" indent="0" algn="ctr">
                <a:lnSpc>
                  <a:spcPts val="3220"/>
                </a:lnSpc>
                <a:spcBef>
                  <a:spcPct val="0"/>
                </a:spcBef>
              </a:pPr>
              <a:r>
                <a:rPr lang="en-US" sz="2300">
                  <a:solidFill>
                    <a:srgbClr val="140E0E"/>
                  </a:solidFill>
                  <a:latin typeface="TT Interphases"/>
                  <a:ea typeface="TT Interphases"/>
                  <a:cs typeface="TT Interphases"/>
                  <a:sym typeface="TT Interphases"/>
                </a:rPr>
                <a:t>F</a:t>
              </a:r>
              <a:r>
                <a:rPr lang="en-US" sz="2300" u="none" strike="noStrike">
                  <a:solidFill>
                    <a:srgbClr val="140E0E"/>
                  </a:solidFill>
                  <a:latin typeface="TT Interphases"/>
                  <a:ea typeface="TT Interphases"/>
                  <a:cs typeface="TT Interphases"/>
                  <a:sym typeface="TT Interphases"/>
                </a:rPr>
                <a:t>or varietal development and pedigree selection</a:t>
              </a:r>
            </a:p>
          </p:txBody>
        </p:sp>
        <p:sp>
          <p:nvSpPr>
            <p:cNvPr id="27" name="TextBox 27"/>
            <p:cNvSpPr txBox="1"/>
            <p:nvPr/>
          </p:nvSpPr>
          <p:spPr>
            <a:xfrm>
              <a:off x="19242307" y="8984042"/>
              <a:ext cx="5915817" cy="1036532"/>
            </a:xfrm>
            <a:prstGeom prst="rect">
              <a:avLst/>
            </a:prstGeom>
          </p:spPr>
          <p:txBody>
            <a:bodyPr lIns="0" tIns="0" rIns="0" bIns="0" rtlCol="0" anchor="t">
              <a:spAutoFit/>
            </a:bodyPr>
            <a:lstStyle/>
            <a:p>
              <a:pPr marL="0" lvl="0" indent="0" algn="ctr">
                <a:lnSpc>
                  <a:spcPts val="3220"/>
                </a:lnSpc>
                <a:spcBef>
                  <a:spcPct val="0"/>
                </a:spcBef>
              </a:pPr>
              <a:r>
                <a:rPr lang="en-US" sz="2300">
                  <a:solidFill>
                    <a:srgbClr val="140E0E"/>
                  </a:solidFill>
                  <a:latin typeface="TT Interphases"/>
                  <a:ea typeface="TT Interphases"/>
                  <a:cs typeface="TT Interphases"/>
                  <a:sym typeface="TT Interphases"/>
                </a:rPr>
                <a:t>For targeted t</a:t>
              </a:r>
              <a:r>
                <a:rPr lang="en-US" sz="2300" u="none" strike="noStrike">
                  <a:solidFill>
                    <a:srgbClr val="140E0E"/>
                  </a:solidFill>
                  <a:latin typeface="TT Interphases"/>
                  <a:ea typeface="TT Interphases"/>
                  <a:cs typeface="TT Interphases"/>
                  <a:sym typeface="TT Interphases"/>
                </a:rPr>
                <a:t>rait introgression and precise selection</a:t>
              </a:r>
            </a:p>
          </p:txBody>
        </p:sp>
        <p:sp>
          <p:nvSpPr>
            <p:cNvPr id="28" name="TextBox 28"/>
            <p:cNvSpPr txBox="1"/>
            <p:nvPr/>
          </p:nvSpPr>
          <p:spPr>
            <a:xfrm>
              <a:off x="15647924" y="11619181"/>
              <a:ext cx="5595143" cy="1036532"/>
            </a:xfrm>
            <a:prstGeom prst="rect">
              <a:avLst/>
            </a:prstGeom>
          </p:spPr>
          <p:txBody>
            <a:bodyPr lIns="0" tIns="0" rIns="0" bIns="0" rtlCol="0" anchor="t">
              <a:spAutoFit/>
            </a:bodyPr>
            <a:lstStyle/>
            <a:p>
              <a:pPr marL="0" lvl="0" indent="0" algn="ctr">
                <a:lnSpc>
                  <a:spcPts val="3220"/>
                </a:lnSpc>
                <a:spcBef>
                  <a:spcPct val="0"/>
                </a:spcBef>
              </a:pPr>
              <a:r>
                <a:rPr lang="en-US" sz="2300">
                  <a:solidFill>
                    <a:srgbClr val="140E0E"/>
                  </a:solidFill>
                  <a:latin typeface="TT Interphases"/>
                  <a:ea typeface="TT Interphases"/>
                  <a:cs typeface="TT Interphases"/>
                  <a:sym typeface="TT Interphases"/>
                </a:rPr>
                <a:t>For development </a:t>
              </a:r>
              <a:r>
                <a:rPr lang="en-US" sz="2300" u="none" strike="noStrike">
                  <a:solidFill>
                    <a:srgbClr val="140E0E"/>
                  </a:solidFill>
                  <a:latin typeface="TT Interphases"/>
                  <a:ea typeface="TT Interphases"/>
                  <a:cs typeface="TT Interphases"/>
                  <a:sym typeface="TT Interphases"/>
                </a:rPr>
                <a:t>of three-lines hybrid rice systems</a:t>
              </a:r>
            </a:p>
          </p:txBody>
        </p:sp>
        <p:sp>
          <p:nvSpPr>
            <p:cNvPr id="29" name="AutoShape 29"/>
            <p:cNvSpPr/>
            <p:nvPr/>
          </p:nvSpPr>
          <p:spPr>
            <a:xfrm>
              <a:off x="15903061" y="13386527"/>
              <a:ext cx="5340006" cy="0"/>
            </a:xfrm>
            <a:prstGeom prst="line">
              <a:avLst/>
            </a:prstGeom>
            <a:ln w="50800" cap="flat">
              <a:solidFill>
                <a:srgbClr val="3F435E"/>
              </a:solidFill>
              <a:prstDash val="solid"/>
              <a:headEnd type="none" w="sm" len="sm"/>
              <a:tailEnd type="none" w="sm" len="sm"/>
            </a:ln>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1567" y="0"/>
            <a:ext cx="18046433" cy="10287000"/>
            <a:chOff x="0" y="0"/>
            <a:chExt cx="24061911" cy="13716000"/>
          </a:xfrm>
        </p:grpSpPr>
        <p:grpSp>
          <p:nvGrpSpPr>
            <p:cNvPr id="3" name="Group 3"/>
            <p:cNvGrpSpPr/>
            <p:nvPr/>
          </p:nvGrpSpPr>
          <p:grpSpPr>
            <a:xfrm>
              <a:off x="21076598" y="12915900"/>
              <a:ext cx="2871013" cy="685800"/>
              <a:chOff x="0" y="0"/>
              <a:chExt cx="2871013" cy="685800"/>
            </a:xfrm>
          </p:grpSpPr>
          <p:sp>
            <p:nvSpPr>
              <p:cNvPr id="4" name="Freeform 4" descr="preencoded.png">
                <a:hlinkClick r:id="rId2" tooltip="https://gamma.app/?utm_source=made-with-gamma"/>
              </p:cNvPr>
              <p:cNvSpPr/>
              <p:nvPr/>
            </p:nvSpPr>
            <p:spPr>
              <a:xfrm>
                <a:off x="0" y="0"/>
                <a:ext cx="2870962" cy="685800"/>
              </a:xfrm>
              <a:custGeom>
                <a:avLst/>
                <a:gdLst/>
                <a:ahLst/>
                <a:cxnLst/>
                <a:rect l="l" t="t" r="r" b="b"/>
                <a:pathLst>
                  <a:path w="2870962" h="685800">
                    <a:moveTo>
                      <a:pt x="0" y="0"/>
                    </a:moveTo>
                    <a:lnTo>
                      <a:pt x="2870962" y="0"/>
                    </a:lnTo>
                    <a:lnTo>
                      <a:pt x="2870962" y="685800"/>
                    </a:lnTo>
                    <a:lnTo>
                      <a:pt x="0" y="685800"/>
                    </a:lnTo>
                    <a:lnTo>
                      <a:pt x="0" y="0"/>
                    </a:lnTo>
                    <a:close/>
                  </a:path>
                </a:pathLst>
              </a:custGeom>
              <a:blipFill>
                <a:blip r:embed="rId3"/>
                <a:stretch>
                  <a:fillRect r="-1"/>
                </a:stretch>
              </a:blipFill>
            </p:spPr>
          </p:sp>
        </p:grpSp>
        <p:grpSp>
          <p:nvGrpSpPr>
            <p:cNvPr id="5" name="Group 5"/>
            <p:cNvGrpSpPr/>
            <p:nvPr/>
          </p:nvGrpSpPr>
          <p:grpSpPr>
            <a:xfrm>
              <a:off x="14917911" y="0"/>
              <a:ext cx="9144000" cy="13716000"/>
              <a:chOff x="0" y="0"/>
              <a:chExt cx="9144000" cy="13716000"/>
            </a:xfrm>
          </p:grpSpPr>
          <p:sp>
            <p:nvSpPr>
              <p:cNvPr id="6" name="Freeform 6" descr="preencoded.png"/>
              <p:cNvSpPr/>
              <p:nvPr/>
            </p:nvSpPr>
            <p:spPr>
              <a:xfrm>
                <a:off x="0" y="0"/>
                <a:ext cx="9144000" cy="13716000"/>
              </a:xfrm>
              <a:custGeom>
                <a:avLst/>
                <a:gdLst/>
                <a:ahLst/>
                <a:cxnLst/>
                <a:rect l="l" t="t" r="r" b="b"/>
                <a:pathLst>
                  <a:path w="9144000" h="13716000">
                    <a:moveTo>
                      <a:pt x="0" y="0"/>
                    </a:moveTo>
                    <a:lnTo>
                      <a:pt x="9144000" y="0"/>
                    </a:lnTo>
                    <a:lnTo>
                      <a:pt x="9144000" y="13716000"/>
                    </a:lnTo>
                    <a:lnTo>
                      <a:pt x="0" y="13716000"/>
                    </a:lnTo>
                    <a:lnTo>
                      <a:pt x="0" y="0"/>
                    </a:lnTo>
                    <a:close/>
                  </a:path>
                </a:pathLst>
              </a:custGeom>
              <a:blipFill>
                <a:blip r:embed="rId4"/>
                <a:stretch>
                  <a:fillRect/>
                </a:stretch>
              </a:blipFill>
            </p:spPr>
          </p:sp>
        </p:grpSp>
        <p:sp>
          <p:nvSpPr>
            <p:cNvPr id="7" name="TextBox 7"/>
            <p:cNvSpPr txBox="1"/>
            <p:nvPr/>
          </p:nvSpPr>
          <p:spPr>
            <a:xfrm>
              <a:off x="1000896" y="1044372"/>
              <a:ext cx="12365746" cy="2454275"/>
            </a:xfrm>
            <a:prstGeom prst="rect">
              <a:avLst/>
            </a:prstGeom>
          </p:spPr>
          <p:txBody>
            <a:bodyPr lIns="0" tIns="0" rIns="0" bIns="0" rtlCol="0" anchor="t">
              <a:spAutoFit/>
            </a:bodyPr>
            <a:lstStyle/>
            <a:p>
              <a:pPr algn="l">
                <a:lnSpc>
                  <a:spcPts val="7312"/>
                </a:lnSpc>
              </a:pPr>
              <a:r>
                <a:rPr lang="en-US" sz="5812" b="1">
                  <a:solidFill>
                    <a:srgbClr val="000000"/>
                  </a:solidFill>
                  <a:latin typeface="Petrona Bold"/>
                  <a:ea typeface="Petrona Bold"/>
                  <a:cs typeface="Petrona Bold"/>
                  <a:sym typeface="Petrona Bold"/>
                </a:rPr>
                <a:t>Why Malaysia Needs Speed Breeding?</a:t>
              </a:r>
            </a:p>
          </p:txBody>
        </p:sp>
        <p:sp>
          <p:nvSpPr>
            <p:cNvPr id="8" name="TextBox 8"/>
            <p:cNvSpPr txBox="1"/>
            <p:nvPr/>
          </p:nvSpPr>
          <p:spPr>
            <a:xfrm>
              <a:off x="1000896" y="4447972"/>
              <a:ext cx="4961738" cy="648691"/>
            </a:xfrm>
            <a:prstGeom prst="rect">
              <a:avLst/>
            </a:prstGeom>
          </p:spPr>
          <p:txBody>
            <a:bodyPr lIns="0" tIns="0" rIns="0" bIns="0" rtlCol="0" anchor="t">
              <a:spAutoFit/>
            </a:bodyPr>
            <a:lstStyle/>
            <a:p>
              <a:pPr algn="l">
                <a:lnSpc>
                  <a:spcPts val="3625"/>
                </a:lnSpc>
              </a:pPr>
              <a:r>
                <a:rPr lang="en-US" sz="2874" b="1">
                  <a:solidFill>
                    <a:srgbClr val="000000"/>
                  </a:solidFill>
                  <a:latin typeface="Petrona Bold"/>
                  <a:ea typeface="Petrona Bold"/>
                  <a:cs typeface="Petrona Bold"/>
                  <a:sym typeface="Petrona Bold"/>
                </a:rPr>
                <a:t>Climate Resilience</a:t>
              </a:r>
            </a:p>
          </p:txBody>
        </p:sp>
        <p:sp>
          <p:nvSpPr>
            <p:cNvPr id="9" name="TextBox 9"/>
            <p:cNvSpPr txBox="1"/>
            <p:nvPr/>
          </p:nvSpPr>
          <p:spPr>
            <a:xfrm>
              <a:off x="1000896" y="5388966"/>
              <a:ext cx="5835853" cy="2505075"/>
            </a:xfrm>
            <a:prstGeom prst="rect">
              <a:avLst/>
            </a:prstGeom>
          </p:spPr>
          <p:txBody>
            <a:bodyPr lIns="0" tIns="0" rIns="0" bIns="0" rtlCol="0" anchor="t">
              <a:spAutoFit/>
            </a:bodyPr>
            <a:lstStyle/>
            <a:p>
              <a:pPr algn="l">
                <a:lnSpc>
                  <a:spcPts val="3562"/>
                </a:lnSpc>
              </a:pPr>
              <a:r>
                <a:rPr lang="en-US" sz="2187">
                  <a:solidFill>
                    <a:srgbClr val="272525"/>
                  </a:solidFill>
                  <a:latin typeface="Inter"/>
                  <a:ea typeface="Inter"/>
                  <a:cs typeface="Inter"/>
                  <a:sym typeface="Inter"/>
                </a:rPr>
                <a:t>Respond quickly to drought, flooding, salinity, and temperature variability affecting rice production.</a:t>
              </a:r>
            </a:p>
          </p:txBody>
        </p:sp>
        <p:sp>
          <p:nvSpPr>
            <p:cNvPr id="10" name="TextBox 10"/>
            <p:cNvSpPr txBox="1"/>
            <p:nvPr/>
          </p:nvSpPr>
          <p:spPr>
            <a:xfrm>
              <a:off x="1000896" y="8863609"/>
              <a:ext cx="4961738" cy="648691"/>
            </a:xfrm>
            <a:prstGeom prst="rect">
              <a:avLst/>
            </a:prstGeom>
          </p:spPr>
          <p:txBody>
            <a:bodyPr lIns="0" tIns="0" rIns="0" bIns="0" rtlCol="0" anchor="t">
              <a:spAutoFit/>
            </a:bodyPr>
            <a:lstStyle/>
            <a:p>
              <a:pPr algn="l">
                <a:lnSpc>
                  <a:spcPts val="3625"/>
                </a:lnSpc>
              </a:pPr>
              <a:r>
                <a:rPr lang="en-US" sz="2874" b="1">
                  <a:solidFill>
                    <a:srgbClr val="000000"/>
                  </a:solidFill>
                  <a:latin typeface="Petrona Bold"/>
                  <a:ea typeface="Petrona Bold"/>
                  <a:cs typeface="Petrona Bold"/>
                  <a:sym typeface="Petrona Bold"/>
                </a:rPr>
                <a:t>Biotic Constraints</a:t>
              </a:r>
            </a:p>
          </p:txBody>
        </p:sp>
        <p:sp>
          <p:nvSpPr>
            <p:cNvPr id="11" name="TextBox 11"/>
            <p:cNvSpPr txBox="1"/>
            <p:nvPr/>
          </p:nvSpPr>
          <p:spPr>
            <a:xfrm>
              <a:off x="383117" y="9750319"/>
              <a:ext cx="5835853" cy="3508481"/>
            </a:xfrm>
            <a:prstGeom prst="rect">
              <a:avLst/>
            </a:prstGeom>
          </p:spPr>
          <p:txBody>
            <a:bodyPr lIns="0" tIns="0" rIns="0" bIns="0" rtlCol="0" anchor="t">
              <a:spAutoFit/>
            </a:bodyPr>
            <a:lstStyle/>
            <a:p>
              <a:pPr marL="472282" lvl="1" indent="-236141" algn="l">
                <a:lnSpc>
                  <a:spcPts val="3561"/>
                </a:lnSpc>
                <a:buFont typeface="Arial"/>
                <a:buChar char="•"/>
              </a:pPr>
              <a:r>
                <a:rPr lang="en-US" sz="2187">
                  <a:solidFill>
                    <a:srgbClr val="272525"/>
                  </a:solidFill>
                  <a:latin typeface="Inter"/>
                  <a:ea typeface="Inter"/>
                  <a:cs typeface="Inter"/>
                  <a:sym typeface="Inter"/>
                </a:rPr>
                <a:t>Address bacterial leaf blight, blast, sheath blight, and brown planthopper more rapidly.</a:t>
              </a:r>
            </a:p>
            <a:p>
              <a:pPr marL="472281" lvl="1" indent="-236141" algn="l">
                <a:lnSpc>
                  <a:spcPts val="3562"/>
                </a:lnSpc>
                <a:buFont typeface="Arial"/>
                <a:buChar char="•"/>
              </a:pPr>
              <a:r>
                <a:rPr lang="en-US" sz="2187">
                  <a:solidFill>
                    <a:srgbClr val="272525"/>
                  </a:solidFill>
                  <a:latin typeface="Inter"/>
                  <a:ea typeface="Inter"/>
                  <a:cs typeface="Inter"/>
                  <a:sym typeface="Inter"/>
                </a:rPr>
                <a:t>Reduce reliance on chemical pesticides</a:t>
              </a:r>
            </a:p>
          </p:txBody>
        </p:sp>
        <p:sp>
          <p:nvSpPr>
            <p:cNvPr id="12" name="TextBox 12"/>
            <p:cNvSpPr txBox="1"/>
            <p:nvPr/>
          </p:nvSpPr>
          <p:spPr>
            <a:xfrm>
              <a:off x="7959403" y="4447972"/>
              <a:ext cx="4961738" cy="648691"/>
            </a:xfrm>
            <a:prstGeom prst="rect">
              <a:avLst/>
            </a:prstGeom>
          </p:spPr>
          <p:txBody>
            <a:bodyPr lIns="0" tIns="0" rIns="0" bIns="0" rtlCol="0" anchor="t">
              <a:spAutoFit/>
            </a:bodyPr>
            <a:lstStyle/>
            <a:p>
              <a:pPr algn="l">
                <a:lnSpc>
                  <a:spcPts val="3625"/>
                </a:lnSpc>
              </a:pPr>
              <a:r>
                <a:rPr lang="en-US" sz="2874" b="1">
                  <a:solidFill>
                    <a:srgbClr val="000000"/>
                  </a:solidFill>
                  <a:latin typeface="Petrona Bold"/>
                  <a:ea typeface="Petrona Bold"/>
                  <a:cs typeface="Petrona Bold"/>
                  <a:sym typeface="Petrona Bold"/>
                </a:rPr>
                <a:t>Food Security</a:t>
              </a:r>
            </a:p>
          </p:txBody>
        </p:sp>
        <p:sp>
          <p:nvSpPr>
            <p:cNvPr id="13" name="TextBox 13"/>
            <p:cNvSpPr txBox="1"/>
            <p:nvPr/>
          </p:nvSpPr>
          <p:spPr>
            <a:xfrm>
              <a:off x="7959403" y="5388966"/>
              <a:ext cx="5835853" cy="1900237"/>
            </a:xfrm>
            <a:prstGeom prst="rect">
              <a:avLst/>
            </a:prstGeom>
          </p:spPr>
          <p:txBody>
            <a:bodyPr lIns="0" tIns="0" rIns="0" bIns="0" rtlCol="0" anchor="t">
              <a:spAutoFit/>
            </a:bodyPr>
            <a:lstStyle/>
            <a:p>
              <a:pPr algn="l">
                <a:lnSpc>
                  <a:spcPts val="3562"/>
                </a:lnSpc>
              </a:pPr>
              <a:r>
                <a:rPr lang="en-US" sz="2187">
                  <a:solidFill>
                    <a:srgbClr val="272525"/>
                  </a:solidFill>
                  <a:latin typeface="Inter"/>
                  <a:ea typeface="Inter"/>
                  <a:cs typeface="Inter"/>
                  <a:sym typeface="Inter"/>
                </a:rPr>
                <a:t>Reduce dependence on rice imports and strengthen resilience in granary areas.</a:t>
              </a:r>
            </a:p>
          </p:txBody>
        </p:sp>
        <p:sp>
          <p:nvSpPr>
            <p:cNvPr id="14" name="TextBox 14"/>
            <p:cNvSpPr txBox="1"/>
            <p:nvPr/>
          </p:nvSpPr>
          <p:spPr>
            <a:xfrm>
              <a:off x="7959403" y="8863609"/>
              <a:ext cx="4961738" cy="648691"/>
            </a:xfrm>
            <a:prstGeom prst="rect">
              <a:avLst/>
            </a:prstGeom>
          </p:spPr>
          <p:txBody>
            <a:bodyPr lIns="0" tIns="0" rIns="0" bIns="0" rtlCol="0" anchor="t">
              <a:spAutoFit/>
            </a:bodyPr>
            <a:lstStyle/>
            <a:p>
              <a:pPr algn="l">
                <a:lnSpc>
                  <a:spcPts val="3625"/>
                </a:lnSpc>
              </a:pPr>
              <a:r>
                <a:rPr lang="en-US" sz="2874" b="1">
                  <a:solidFill>
                    <a:srgbClr val="000000"/>
                  </a:solidFill>
                  <a:latin typeface="Petrona Bold"/>
                  <a:ea typeface="Petrona Bold"/>
                  <a:cs typeface="Petrona Bold"/>
                  <a:sym typeface="Petrona Bold"/>
                </a:rPr>
                <a:t>Economic Impact</a:t>
              </a:r>
            </a:p>
          </p:txBody>
        </p:sp>
        <p:sp>
          <p:nvSpPr>
            <p:cNvPr id="15" name="TextBox 15"/>
            <p:cNvSpPr txBox="1"/>
            <p:nvPr/>
          </p:nvSpPr>
          <p:spPr>
            <a:xfrm>
              <a:off x="7959403" y="9804591"/>
              <a:ext cx="5835853" cy="1900237"/>
            </a:xfrm>
            <a:prstGeom prst="rect">
              <a:avLst/>
            </a:prstGeom>
          </p:spPr>
          <p:txBody>
            <a:bodyPr lIns="0" tIns="0" rIns="0" bIns="0" rtlCol="0" anchor="t">
              <a:spAutoFit/>
            </a:bodyPr>
            <a:lstStyle/>
            <a:p>
              <a:pPr algn="l">
                <a:lnSpc>
                  <a:spcPts val="3562"/>
                </a:lnSpc>
              </a:pPr>
              <a:r>
                <a:rPr lang="en-US" sz="2187">
                  <a:solidFill>
                    <a:srgbClr val="272525"/>
                  </a:solidFill>
                  <a:latin typeface="Inter"/>
                  <a:ea typeface="Inter"/>
                  <a:cs typeface="Inter"/>
                  <a:sym typeface="Inter"/>
                </a:rPr>
                <a:t>Improve farmer profitability and ensure timely replacement of vulnerable varieties.</a:t>
              </a:r>
            </a:p>
          </p:txBody>
        </p:sp>
        <p:sp>
          <p:nvSpPr>
            <p:cNvPr id="16" name="TextBox 16"/>
            <p:cNvSpPr txBox="1"/>
            <p:nvPr/>
          </p:nvSpPr>
          <p:spPr>
            <a:xfrm>
              <a:off x="69784" y="4262906"/>
              <a:ext cx="626666" cy="833756"/>
            </a:xfrm>
            <a:prstGeom prst="rect">
              <a:avLst/>
            </a:prstGeom>
          </p:spPr>
          <p:txBody>
            <a:bodyPr lIns="0" tIns="0" rIns="0" bIns="0" rtlCol="0" anchor="t">
              <a:spAutoFit/>
            </a:bodyPr>
            <a:lstStyle/>
            <a:p>
              <a:pPr algn="ctr">
                <a:lnSpc>
                  <a:spcPts val="5039"/>
                </a:lnSpc>
                <a:spcBef>
                  <a:spcPct val="0"/>
                </a:spcBef>
              </a:pPr>
              <a:r>
                <a:rPr lang="en-US" sz="3599" b="1">
                  <a:solidFill>
                    <a:srgbClr val="000000"/>
                  </a:solidFill>
                  <a:latin typeface="Poppins Bold"/>
                  <a:ea typeface="Poppins Bold"/>
                  <a:cs typeface="Poppins Bold"/>
                  <a:sym typeface="Poppins Bold"/>
                </a:rPr>
                <a:t>01</a:t>
              </a:r>
            </a:p>
          </p:txBody>
        </p:sp>
        <p:sp>
          <p:nvSpPr>
            <p:cNvPr id="17" name="TextBox 17"/>
            <p:cNvSpPr txBox="1"/>
            <p:nvPr/>
          </p:nvSpPr>
          <p:spPr>
            <a:xfrm>
              <a:off x="6777350" y="4317339"/>
              <a:ext cx="745464" cy="833756"/>
            </a:xfrm>
            <a:prstGeom prst="rect">
              <a:avLst/>
            </a:prstGeom>
          </p:spPr>
          <p:txBody>
            <a:bodyPr lIns="0" tIns="0" rIns="0" bIns="0" rtlCol="0" anchor="t">
              <a:spAutoFit/>
            </a:bodyPr>
            <a:lstStyle/>
            <a:p>
              <a:pPr algn="ctr">
                <a:lnSpc>
                  <a:spcPts val="5039"/>
                </a:lnSpc>
                <a:spcBef>
                  <a:spcPct val="0"/>
                </a:spcBef>
              </a:pPr>
              <a:r>
                <a:rPr lang="en-US" sz="3599" b="1">
                  <a:solidFill>
                    <a:srgbClr val="000000"/>
                  </a:solidFill>
                  <a:latin typeface="Poppins Bold"/>
                  <a:ea typeface="Poppins Bold"/>
                  <a:cs typeface="Poppins Bold"/>
                  <a:sym typeface="Poppins Bold"/>
                </a:rPr>
                <a:t>02</a:t>
              </a:r>
            </a:p>
          </p:txBody>
        </p:sp>
        <p:sp>
          <p:nvSpPr>
            <p:cNvPr id="18" name="TextBox 18"/>
            <p:cNvSpPr txBox="1"/>
            <p:nvPr/>
          </p:nvSpPr>
          <p:spPr>
            <a:xfrm>
              <a:off x="0" y="8787409"/>
              <a:ext cx="766233" cy="833756"/>
            </a:xfrm>
            <a:prstGeom prst="rect">
              <a:avLst/>
            </a:prstGeom>
          </p:spPr>
          <p:txBody>
            <a:bodyPr lIns="0" tIns="0" rIns="0" bIns="0" rtlCol="0" anchor="t">
              <a:spAutoFit/>
            </a:bodyPr>
            <a:lstStyle/>
            <a:p>
              <a:pPr algn="ctr">
                <a:lnSpc>
                  <a:spcPts val="5039"/>
                </a:lnSpc>
                <a:spcBef>
                  <a:spcPct val="0"/>
                </a:spcBef>
              </a:pPr>
              <a:r>
                <a:rPr lang="en-US" sz="3599" b="1">
                  <a:solidFill>
                    <a:srgbClr val="000000"/>
                  </a:solidFill>
                  <a:latin typeface="Poppins Bold"/>
                  <a:ea typeface="Poppins Bold"/>
                  <a:cs typeface="Poppins Bold"/>
                  <a:sym typeface="Poppins Bold"/>
                </a:rPr>
                <a:t>03</a:t>
              </a:r>
            </a:p>
          </p:txBody>
        </p:sp>
        <p:sp>
          <p:nvSpPr>
            <p:cNvPr id="19" name="TextBox 19"/>
            <p:cNvSpPr txBox="1"/>
            <p:nvPr/>
          </p:nvSpPr>
          <p:spPr>
            <a:xfrm>
              <a:off x="6586711" y="8787411"/>
              <a:ext cx="958063" cy="813471"/>
            </a:xfrm>
            <a:prstGeom prst="rect">
              <a:avLst/>
            </a:prstGeom>
          </p:spPr>
          <p:txBody>
            <a:bodyPr wrap="square" lIns="0" tIns="0" rIns="0" bIns="0" rtlCol="0" anchor="t">
              <a:spAutoFit/>
            </a:bodyPr>
            <a:lstStyle/>
            <a:p>
              <a:pPr algn="ctr">
                <a:lnSpc>
                  <a:spcPts val="5039"/>
                </a:lnSpc>
                <a:spcBef>
                  <a:spcPct val="0"/>
                </a:spcBef>
              </a:pPr>
              <a:r>
                <a:rPr lang="en-US" sz="3599" b="1" dirty="0">
                  <a:solidFill>
                    <a:srgbClr val="000000"/>
                  </a:solidFill>
                  <a:latin typeface="Poppins Bold"/>
                  <a:ea typeface="Poppins Bold"/>
                  <a:cs typeface="Poppins Bold"/>
                  <a:sym typeface="Poppins Bold"/>
                </a:rPr>
                <a:t>04</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1247</Words>
  <Application>Microsoft Office PowerPoint</Application>
  <PresentationFormat>Custom</PresentationFormat>
  <Paragraphs>224</Paragraphs>
  <Slides>37</Slides>
  <Notes>10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Opportunities-and-Challenges-of-Accelerated-Breeding-in-Rice-Case-of-Malaysia_13042026.pptx</dc:title>
  <cp:lastModifiedBy>Reviewer 1</cp:lastModifiedBy>
  <cp:revision>12</cp:revision>
  <dcterms:created xsi:type="dcterms:W3CDTF">2006-08-16T00:00:00Z</dcterms:created>
  <dcterms:modified xsi:type="dcterms:W3CDTF">2026-04-14T00:07:39Z</dcterms:modified>
  <dc:identifier>DAHGtjfIEcY</dc:identifier>
</cp:coreProperties>
</file>