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1" r:id="rId2"/>
    <p:sldId id="761" r:id="rId3"/>
    <p:sldId id="767" r:id="rId4"/>
    <p:sldId id="768" r:id="rId5"/>
    <p:sldId id="770" r:id="rId6"/>
    <p:sldId id="766" r:id="rId7"/>
    <p:sldId id="745" r:id="rId8"/>
    <p:sldId id="763" r:id="rId9"/>
    <p:sldId id="764" r:id="rId10"/>
    <p:sldId id="765" r:id="rId11"/>
    <p:sldId id="7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4D7E1-7F02-E943-90D3-319B83406B08}" v="13" dt="2026-04-12T07:34:59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6" autoAdjust="0"/>
    <p:restoredTop sz="91765" autoAdjust="0"/>
  </p:normalViewPr>
  <p:slideViewPr>
    <p:cSldViewPr snapToGrid="0" showGuides="1">
      <p:cViewPr varScale="1">
        <p:scale>
          <a:sx n="91" d="100"/>
          <a:sy n="91" d="100"/>
        </p:scale>
        <p:origin x="200" y="4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, Hasan" userId="053c4abc-64cd-4d41-9c4f-1f9dd734a197" providerId="ADAL" clId="{DDD3875D-F591-5461-8451-CA1B1ACBB211}"/>
    <pc:docChg chg="undo custSel modSld">
      <pc:chgData name="Ahmed, Hasan" userId="053c4abc-64cd-4d41-9c4f-1f9dd734a197" providerId="ADAL" clId="{DDD3875D-F591-5461-8451-CA1B1ACBB211}" dt="2026-04-12T07:35:03.866" v="106" actId="207"/>
      <pc:docMkLst>
        <pc:docMk/>
      </pc:docMkLst>
      <pc:sldChg chg="modSp mod">
        <pc:chgData name="Ahmed, Hasan" userId="053c4abc-64cd-4d41-9c4f-1f9dd734a197" providerId="ADAL" clId="{DDD3875D-F591-5461-8451-CA1B1ACBB211}" dt="2026-04-12T07:24:33.799" v="31" actId="20577"/>
        <pc:sldMkLst>
          <pc:docMk/>
          <pc:sldMk cId="0" sldId="261"/>
        </pc:sldMkLst>
        <pc:spChg chg="mod">
          <ac:chgData name="Ahmed, Hasan" userId="053c4abc-64cd-4d41-9c4f-1f9dd734a197" providerId="ADAL" clId="{DDD3875D-F591-5461-8451-CA1B1ACBB211}" dt="2026-04-12T07:23:39.570" v="1" actId="1076"/>
          <ac:spMkLst>
            <pc:docMk/>
            <pc:sldMk cId="0" sldId="261"/>
            <ac:spMk id="6" creationId="{BDB02121-090F-EC71-49EE-312FF078A5A4}"/>
          </ac:spMkLst>
        </pc:spChg>
        <pc:spChg chg="mod">
          <ac:chgData name="Ahmed, Hasan" userId="053c4abc-64cd-4d41-9c4f-1f9dd734a197" providerId="ADAL" clId="{DDD3875D-F591-5461-8451-CA1B1ACBB211}" dt="2026-04-12T07:24:33.799" v="31" actId="20577"/>
          <ac:spMkLst>
            <pc:docMk/>
            <pc:sldMk cId="0" sldId="261"/>
            <ac:spMk id="5124" creationId="{00000000-0000-0000-0000-000000000000}"/>
          </ac:spMkLst>
        </pc:spChg>
      </pc:sldChg>
      <pc:sldChg chg="modSp mod">
        <pc:chgData name="Ahmed, Hasan" userId="053c4abc-64cd-4d41-9c4f-1f9dd734a197" providerId="ADAL" clId="{DDD3875D-F591-5461-8451-CA1B1ACBB211}" dt="2026-04-12T07:29:38.098" v="89" actId="1076"/>
        <pc:sldMkLst>
          <pc:docMk/>
          <pc:sldMk cId="2986521146" sldId="745"/>
        </pc:sldMkLst>
        <pc:spChg chg="mod">
          <ac:chgData name="Ahmed, Hasan" userId="053c4abc-64cd-4d41-9c4f-1f9dd734a197" providerId="ADAL" clId="{DDD3875D-F591-5461-8451-CA1B1ACBB211}" dt="2026-04-12T07:29:28.220" v="85" actId="14100"/>
          <ac:spMkLst>
            <pc:docMk/>
            <pc:sldMk cId="2986521146" sldId="745"/>
            <ac:spMk id="5" creationId="{FCC05E80-6B26-FC08-BAC9-5171E2563E5E}"/>
          </ac:spMkLst>
        </pc:spChg>
        <pc:picChg chg="mod">
          <ac:chgData name="Ahmed, Hasan" userId="053c4abc-64cd-4d41-9c4f-1f9dd734a197" providerId="ADAL" clId="{DDD3875D-F591-5461-8451-CA1B1ACBB211}" dt="2026-04-12T07:29:38.098" v="89" actId="1076"/>
          <ac:picMkLst>
            <pc:docMk/>
            <pc:sldMk cId="2986521146" sldId="745"/>
            <ac:picMk id="14" creationId="{0EB9A93C-E41D-4621-CDAC-2717C837471B}"/>
          </ac:picMkLst>
        </pc:picChg>
      </pc:sldChg>
      <pc:sldChg chg="addSp delSp modSp mod">
        <pc:chgData name="Ahmed, Hasan" userId="053c4abc-64cd-4d41-9c4f-1f9dd734a197" providerId="ADAL" clId="{DDD3875D-F591-5461-8451-CA1B1ACBB211}" dt="2026-04-12T07:26:24.788" v="47"/>
        <pc:sldMkLst>
          <pc:docMk/>
          <pc:sldMk cId="2800906109" sldId="761"/>
        </pc:sldMkLst>
        <pc:spChg chg="add del mod">
          <ac:chgData name="Ahmed, Hasan" userId="053c4abc-64cd-4d41-9c4f-1f9dd734a197" providerId="ADAL" clId="{DDD3875D-F591-5461-8451-CA1B1ACBB211}" dt="2026-04-12T07:23:49.419" v="4"/>
          <ac:spMkLst>
            <pc:docMk/>
            <pc:sldMk cId="2800906109" sldId="761"/>
            <ac:spMk id="2" creationId="{EDD963D6-3957-39F2-B1A5-FCC1772EB849}"/>
          </ac:spMkLst>
        </pc:spChg>
        <pc:spChg chg="mod">
          <ac:chgData name="Ahmed, Hasan" userId="053c4abc-64cd-4d41-9c4f-1f9dd734a197" providerId="ADAL" clId="{DDD3875D-F591-5461-8451-CA1B1ACBB211}" dt="2026-04-12T07:25:23.627" v="36" actId="20577"/>
          <ac:spMkLst>
            <pc:docMk/>
            <pc:sldMk cId="2800906109" sldId="761"/>
            <ac:spMk id="3" creationId="{76EB126C-2A41-5A4A-CB45-6484CBDD8164}"/>
          </ac:spMkLst>
        </pc:spChg>
        <pc:spChg chg="mod">
          <ac:chgData name="Ahmed, Hasan" userId="053c4abc-64cd-4d41-9c4f-1f9dd734a197" providerId="ADAL" clId="{DDD3875D-F591-5461-8451-CA1B1ACBB211}" dt="2026-04-12T07:26:24.788" v="47"/>
          <ac:spMkLst>
            <pc:docMk/>
            <pc:sldMk cId="2800906109" sldId="761"/>
            <ac:spMk id="10" creationId="{EF6304B3-2A14-3E22-90BF-19A5C6F1FC40}"/>
          </ac:spMkLst>
        </pc:spChg>
      </pc:sldChg>
      <pc:sldChg chg="addSp delSp modSp mod">
        <pc:chgData name="Ahmed, Hasan" userId="053c4abc-64cd-4d41-9c4f-1f9dd734a197" providerId="ADAL" clId="{DDD3875D-F591-5461-8451-CA1B1ACBB211}" dt="2026-04-12T07:34:30.098" v="104"/>
        <pc:sldMkLst>
          <pc:docMk/>
          <pc:sldMk cId="3209857825" sldId="763"/>
        </pc:sldMkLst>
        <pc:spChg chg="mod">
          <ac:chgData name="Ahmed, Hasan" userId="053c4abc-64cd-4d41-9c4f-1f9dd734a197" providerId="ADAL" clId="{DDD3875D-F591-5461-8451-CA1B1ACBB211}" dt="2026-04-12T07:34:30.098" v="104"/>
          <ac:spMkLst>
            <pc:docMk/>
            <pc:sldMk cId="3209857825" sldId="763"/>
            <ac:spMk id="7" creationId="{B766AD20-190D-9E13-5456-9D4DB8861DC6}"/>
          </ac:spMkLst>
        </pc:spChg>
        <pc:picChg chg="add del mod">
          <ac:chgData name="Ahmed, Hasan" userId="053c4abc-64cd-4d41-9c4f-1f9dd734a197" providerId="ADAL" clId="{DDD3875D-F591-5461-8451-CA1B1ACBB211}" dt="2026-04-12T07:33:56.566" v="99" actId="478"/>
          <ac:picMkLst>
            <pc:docMk/>
            <pc:sldMk cId="3209857825" sldId="763"/>
            <ac:picMk id="3" creationId="{289284F2-10DC-4E37-54A8-D5889A5F4425}"/>
          </ac:picMkLst>
        </pc:picChg>
        <pc:picChg chg="add mod">
          <ac:chgData name="Ahmed, Hasan" userId="053c4abc-64cd-4d41-9c4f-1f9dd734a197" providerId="ADAL" clId="{DDD3875D-F591-5461-8451-CA1B1ACBB211}" dt="2026-04-12T07:34:21.266" v="103" actId="1076"/>
          <ac:picMkLst>
            <pc:docMk/>
            <pc:sldMk cId="3209857825" sldId="763"/>
            <ac:picMk id="5" creationId="{6C4185DB-FD4F-36C6-FBF4-FC4E544213CC}"/>
          </ac:picMkLst>
        </pc:picChg>
        <pc:picChg chg="del">
          <ac:chgData name="Ahmed, Hasan" userId="053c4abc-64cd-4d41-9c4f-1f9dd734a197" providerId="ADAL" clId="{DDD3875D-F591-5461-8451-CA1B1ACBB211}" dt="2026-04-12T07:30:40.963" v="90" actId="478"/>
          <ac:picMkLst>
            <pc:docMk/>
            <pc:sldMk cId="3209857825" sldId="763"/>
            <ac:picMk id="1026" creationId="{60AA5918-32FA-882A-7953-63608898359D}"/>
          </ac:picMkLst>
        </pc:picChg>
      </pc:sldChg>
      <pc:sldChg chg="modSp mod">
        <pc:chgData name="Ahmed, Hasan" userId="053c4abc-64cd-4d41-9c4f-1f9dd734a197" providerId="ADAL" clId="{DDD3875D-F591-5461-8451-CA1B1ACBB211}" dt="2026-04-12T07:35:03.866" v="106" actId="207"/>
        <pc:sldMkLst>
          <pc:docMk/>
          <pc:sldMk cId="708924000" sldId="765"/>
        </pc:sldMkLst>
        <pc:spChg chg="mod">
          <ac:chgData name="Ahmed, Hasan" userId="053c4abc-64cd-4d41-9c4f-1f9dd734a197" providerId="ADAL" clId="{DDD3875D-F591-5461-8451-CA1B1ACBB211}" dt="2026-04-12T07:35:03.866" v="106" actId="207"/>
          <ac:spMkLst>
            <pc:docMk/>
            <pc:sldMk cId="708924000" sldId="765"/>
            <ac:spMk id="2" creationId="{6218802C-6525-5FF3-8D97-5B734C78FA42}"/>
          </ac:spMkLst>
        </pc:spChg>
      </pc:sldChg>
      <pc:sldChg chg="modSp mod">
        <pc:chgData name="Ahmed, Hasan" userId="053c4abc-64cd-4d41-9c4f-1f9dd734a197" providerId="ADAL" clId="{DDD3875D-F591-5461-8451-CA1B1ACBB211}" dt="2026-04-12T07:27:26.663" v="69" actId="20577"/>
        <pc:sldMkLst>
          <pc:docMk/>
          <pc:sldMk cId="2221888458" sldId="766"/>
        </pc:sldMkLst>
        <pc:spChg chg="mod">
          <ac:chgData name="Ahmed, Hasan" userId="053c4abc-64cd-4d41-9c4f-1f9dd734a197" providerId="ADAL" clId="{DDD3875D-F591-5461-8451-CA1B1ACBB211}" dt="2026-04-12T07:27:26.663" v="69" actId="20577"/>
          <ac:spMkLst>
            <pc:docMk/>
            <pc:sldMk cId="2221888458" sldId="766"/>
            <ac:spMk id="4" creationId="{2BF213D8-FF35-4985-F124-8E5DFBF10E05}"/>
          </ac:spMkLst>
        </pc:spChg>
      </pc:sldChg>
      <pc:sldChg chg="modSp mod">
        <pc:chgData name="Ahmed, Hasan" userId="053c4abc-64cd-4d41-9c4f-1f9dd734a197" providerId="ADAL" clId="{DDD3875D-F591-5461-8451-CA1B1ACBB211}" dt="2026-04-12T07:26:13.787" v="46" actId="14100"/>
        <pc:sldMkLst>
          <pc:docMk/>
          <pc:sldMk cId="92077179" sldId="767"/>
        </pc:sldMkLst>
        <pc:spChg chg="mod">
          <ac:chgData name="Ahmed, Hasan" userId="053c4abc-64cd-4d41-9c4f-1f9dd734a197" providerId="ADAL" clId="{DDD3875D-F591-5461-8451-CA1B1ACBB211}" dt="2026-04-12T07:26:13.787" v="46" actId="14100"/>
          <ac:spMkLst>
            <pc:docMk/>
            <pc:sldMk cId="92077179" sldId="767"/>
            <ac:spMk id="4" creationId="{2472C7D7-C71C-2E78-7F0D-5B814FE39973}"/>
          </ac:spMkLst>
        </pc:spChg>
      </pc:sldChg>
      <pc:sldChg chg="modSp mod">
        <pc:chgData name="Ahmed, Hasan" userId="053c4abc-64cd-4d41-9c4f-1f9dd734a197" providerId="ADAL" clId="{DDD3875D-F591-5461-8451-CA1B1ACBB211}" dt="2026-04-12T07:27:06.110" v="63" actId="20577"/>
        <pc:sldMkLst>
          <pc:docMk/>
          <pc:sldMk cId="3927072673" sldId="768"/>
        </pc:sldMkLst>
        <pc:spChg chg="mod">
          <ac:chgData name="Ahmed, Hasan" userId="053c4abc-64cd-4d41-9c4f-1f9dd734a197" providerId="ADAL" clId="{DDD3875D-F591-5461-8451-CA1B1ACBB211}" dt="2026-04-12T07:27:06.110" v="63" actId="20577"/>
          <ac:spMkLst>
            <pc:docMk/>
            <pc:sldMk cId="3927072673" sldId="768"/>
            <ac:spMk id="2" creationId="{D1746907-4F12-D184-A2E9-9DD7FBB3C796}"/>
          </ac:spMkLst>
        </pc:spChg>
      </pc:sldChg>
      <pc:sldChg chg="modSp mod">
        <pc:chgData name="Ahmed, Hasan" userId="053c4abc-64cd-4d41-9c4f-1f9dd734a197" providerId="ADAL" clId="{DDD3875D-F591-5461-8451-CA1B1ACBB211}" dt="2026-04-12T07:26:55.850" v="57" actId="20577"/>
        <pc:sldMkLst>
          <pc:docMk/>
          <pc:sldMk cId="1003870614" sldId="770"/>
        </pc:sldMkLst>
        <pc:spChg chg="mod">
          <ac:chgData name="Ahmed, Hasan" userId="053c4abc-64cd-4d41-9c4f-1f9dd734a197" providerId="ADAL" clId="{DDD3875D-F591-5461-8451-CA1B1ACBB211}" dt="2026-04-12T07:26:55.850" v="57" actId="20577"/>
          <ac:spMkLst>
            <pc:docMk/>
            <pc:sldMk cId="1003870614" sldId="770"/>
            <ac:spMk id="12" creationId="{268AFC50-1EE5-F784-C3BE-6C0D4DBD4F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86047-9D35-DC48-B144-110E50CB6464}" type="datetimeFigureOut">
              <a:rPr lang="en-US" smtClean="0"/>
              <a:t>4/12/26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5AF58-FF23-194E-BB17-CBED36B2F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3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9C626AC-3647-F14B-905E-844C6F117A5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err="1">
                <a:latin typeface="Times" charset="0"/>
                <a:ea typeface="ＭＳ Ｐゴシック" charset="-128"/>
              </a:rPr>
              <a:t>fdfdfdfdfdfd</a:t>
            </a:r>
            <a:endParaRPr lang="en-US" altLang="en-US"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43D37-A9C9-FEB0-877C-B46C263F5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87B2799A-B3D4-B716-D16D-65362DE6E5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98ED6A28-0D61-3F36-1366-C9BCD9F26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31421239-8EAE-3DAD-5A06-873EDEBA1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D4541-1114-D449-9286-78B0078FAC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766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17109-ABD9-3D87-E176-864B44057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A79BF4C9-946D-B124-B66C-EA52C2DA52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D275FBE2-8598-2A1F-6C60-1C1D29E19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GB" altLang="en-US" dirty="0">
                <a:latin typeface="Times" charset="0"/>
                <a:ea typeface="ＭＳ Ｐゴシック" charset="-128"/>
              </a:rPr>
              <a:t>Meghna</a:t>
            </a:r>
            <a:endParaRPr lang="en-US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DA26F214-066F-B4D4-2EC3-0630FB5317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D4541-1114-D449-9286-78B0078FAC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62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1504B-4E23-BA84-CB4D-F88997C99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C2DBE538-2DFB-5E94-5224-7AFDF966C7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502F5B4B-385B-912F-17CC-5543D52A0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CF75D67A-20A0-17E5-FCF6-0DE2C2267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D4541-1114-D449-9286-78B0078FAC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52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AB9D4-6CB8-7A07-7B64-3EAA6C00E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A154D1ED-365D-37A6-66D7-6C8C5E2FDE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24F63A9F-EB73-296B-EFE3-355E06113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BFAD5E71-74C9-7A8F-2408-B0575242E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D4541-1114-D449-9286-78B0078FAC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71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A0D9D-5F7E-6AB8-8637-77A8B0DB4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E2168B77-8C84-125F-16A5-25B67BE855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7520EFD7-96BF-6389-EE0F-B7708F84B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BC6590AE-7452-F2DD-D53E-3C73A62C0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D4541-1114-D449-9286-78B0078FAC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409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773CB-8FE1-A742-824D-3481C1777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051129D9-09B2-1D2E-588B-00EDAD60C6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554837E8-5580-28CF-FBC0-C4ACB1E9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67C0695D-711A-C9DC-DE29-04E9E4A7C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D4541-1114-D449-9286-78B0078FAC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45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1DB43-3711-9EAB-4781-F89F77CC4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9F288742-010C-B5A6-8564-7767D85F3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C5190E02-D63D-7B85-5439-49EE0B706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91B7AECC-9B65-EF61-D1BD-DEEC5F528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D4541-1114-D449-9286-78B0078FAC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44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D4541-1114-D449-9286-78B0078FAC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08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62BFF-2429-F8CF-6453-B302266B0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252E7B84-48A2-2BA1-93B2-1A6748CA72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154297E8-5A84-3C6F-82A5-D248AE0DD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E4546B55-E65F-F738-439A-12EEA5820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D4541-1114-D449-9286-78B0078FAC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215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D6152-B764-F1D4-DFF7-3426D2FBF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1412304D-E1B5-C895-8A4B-AC786EB43A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27B58D74-2B24-BA3F-C218-8B4E3C982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0137033E-6BC3-0F52-A19F-334A3B2B3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D4541-1114-D449-9286-78B0078FAC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AA94-F281-D7E8-753D-D38B82A30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F6E2C-DA19-7829-9F7F-E5F4E966C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9E8F2-49A1-4576-2A11-6F5C9E7F5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1BD9-564C-E941-BFF1-A9B94D43321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4B165-CA9E-AA07-6A46-5777A12A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5DCE4-0C00-D3B8-26D7-25E7113C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626-F976-4542-83D7-DE6980CA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5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A93E-FB49-919B-80F2-8AF6181B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2F360-CC24-6A6F-59C4-DC655CA79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99C4-52BF-A9FA-0399-B1983187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1BD9-564C-E941-BFF1-A9B94D43321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4BDC-112F-8ABB-AFB8-4045E1BE1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67921-615F-9237-3B2E-C32106FF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626-F976-4542-83D7-DE6980CA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8B501B-E717-0E9A-AA7E-D423D1BD8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73A67-C142-AA32-1391-599D18505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2108-D54D-9471-FAAF-BE732208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1BD9-564C-E941-BFF1-A9B94D43321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016B6-8484-A5C9-D1F4-95D382C9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59858-A13C-6E95-587D-61B57AF9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626-F976-4542-83D7-DE6980CA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7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A5B5-4AEA-842A-9B04-9DB58389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BB68D-6C48-7CDA-163C-77B193E7B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F7401-2AB2-2AE3-80EA-60F323D8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1BD9-564C-E941-BFF1-A9B94D43321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97FFE-FC37-8F0E-FAA6-4DAFC50C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0B903-72ED-2664-D88E-D6C4F450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626-F976-4542-83D7-DE6980CA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2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20CB-9137-CF6C-E61B-4E5344BB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4E92A-3903-EA1F-FE60-C2BBFA2C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7C697-8F32-9871-A679-C849896A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1BD9-564C-E941-BFF1-A9B94D43321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78B17-C71A-8A00-8D03-7F7ECD21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9D59D-01B1-2A4F-1536-F75F8C98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626-F976-4542-83D7-DE6980CA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1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7339-7C32-C3F5-F2DD-682D1D24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7CC90-AA28-510B-C01D-AE0FE9A2B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FBE5B-F1DF-0B3A-862A-840EC2F00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B73D9-5381-2F1F-346A-AC5E27883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1BD9-564C-E941-BFF1-A9B94D43321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091B7-8082-3D47-F2F5-E925DE8D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999C3-6D80-E328-1230-516A62C6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626-F976-4542-83D7-DE6980CA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3C5C-B135-ABB1-DE2C-880D78B6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36D53-65EB-5CDB-022C-A8683B386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DCB67-4238-926D-AB44-BF318D4B8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163BE-464D-54C0-D2F5-5BED03190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A9859C-AECC-03B9-2CBE-57E690E62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E07ED4-8FC0-BF40-A8F8-7C08F0A1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1BD9-564C-E941-BFF1-A9B94D43321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D94E1-3CDD-E263-B4C8-59891BAD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73549-C539-4163-73E2-2A082637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626-F976-4542-83D7-DE6980CA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6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F210-649D-0F09-379C-A3565A6C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523A3-9106-52B4-93D7-FDC98E50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1BD9-564C-E941-BFF1-A9B94D43321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A4E0A-09B8-2CA6-251E-B659BE605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589E1-2004-8C36-BEE9-1A1BC78B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626-F976-4542-83D7-DE6980CA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E9FE0-FAB9-9429-91A9-E16BE37E2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1BD9-564C-E941-BFF1-A9B94D43321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E333D-695C-2E81-18BB-42D52AF24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C34C-63B2-B594-90A8-56A37534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626-F976-4542-83D7-DE6980CA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6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8ED5-5E6F-3026-3773-A5EF72B7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4DA96-5C85-1A7B-62A4-0EB9B8C6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D770C-82EE-3735-A821-621978BE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7120C-79BD-AFAC-7FE0-52ECCE41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1BD9-564C-E941-BFF1-A9B94D43321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D6968-5539-61A8-B6F9-95938CD1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F8581-5508-F6FC-D218-4ACDCDE9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626-F976-4542-83D7-DE6980CA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1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3620-D4A4-FD8F-355D-91706851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C7329-2907-8127-FF8E-AD6F6FAB1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96E62-9DBD-7436-FED5-78721B1B4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868AA-A24E-09E3-B79F-A65B1A08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1BD9-564C-E941-BFF1-A9B94D43321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1A98D-9EE8-9521-AE78-C2C78DDD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83F74-AA4A-62FA-C51F-9E8BBE9C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626-F976-4542-83D7-DE6980CA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3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667426-AA40-F287-B076-731FFB12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51E61-DD67-456C-4D6B-7F096C076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0DEC3-0F8F-D973-5E43-F56245683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3D1BD9-564C-E941-BFF1-A9B94D433217}" type="datetimeFigureOut">
              <a:rPr lang="en-US" smtClean="0"/>
              <a:t>4/12/26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874DA-8226-E66D-BD25-6F391E611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3372E-8928-FED1-60B6-6D707955A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F9626-F976-4542-83D7-DE6980CA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5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-600" y="0"/>
            <a:ext cx="121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929066" y="30575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4" name="Title 1"/>
          <p:cNvSpPr>
            <a:spLocks noGrp="1"/>
          </p:cNvSpPr>
          <p:nvPr>
            <p:ph type="ctrTitle"/>
          </p:nvPr>
        </p:nvSpPr>
        <p:spPr bwMode="auto">
          <a:xfrm>
            <a:off x="609597" y="2059416"/>
            <a:ext cx="10972799" cy="24578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CA" sz="3200" b="1" dirty="0">
                <a:solidFill>
                  <a:schemeClr val="bg1"/>
                </a:solidFill>
              </a:rPr>
              <a:t>RESILIENT-ASEAN</a:t>
            </a:r>
            <a:br>
              <a:rPr lang="en-CA" sz="3200" b="1" dirty="0">
                <a:solidFill>
                  <a:schemeClr val="bg1"/>
                </a:solidFill>
              </a:rPr>
            </a:br>
            <a:br>
              <a:rPr lang="en-CA" sz="3200" dirty="0">
                <a:solidFill>
                  <a:schemeClr val="bg1"/>
                </a:solidFill>
              </a:rPr>
            </a:br>
            <a:r>
              <a:rPr lang="en-CA" sz="3400" b="1" dirty="0">
                <a:solidFill>
                  <a:schemeClr val="bg1"/>
                </a:solidFill>
              </a:rPr>
              <a:t>Rapid Enhancement of Sustainable and Inclusive Livelihoods through Equitable New Technologies in Rice and Soybean Systems in ASEAN</a:t>
            </a:r>
            <a:r>
              <a:rPr lang="en-US" sz="3400" b="1" dirty="0">
                <a:solidFill>
                  <a:schemeClr val="bg1"/>
                </a:solidFill>
                <a:ea typeface="ＭＳ Ｐゴシック" charset="-128"/>
                <a:cs typeface="Calibri" charset="0"/>
              </a:rPr>
              <a:t>.</a:t>
            </a:r>
            <a:endParaRPr lang="en-US" altLang="en-US" sz="3400" b="1" dirty="0">
              <a:solidFill>
                <a:schemeClr val="bg1"/>
              </a:solidFill>
              <a:ea typeface="ＭＳ Ｐゴシック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981F3F-EF7F-FE96-9C61-A759C13488F9}"/>
              </a:ext>
            </a:extLst>
          </p:cNvPr>
          <p:cNvCxnSpPr>
            <a:cxnSpLocks/>
          </p:cNvCxnSpPr>
          <p:nvPr/>
        </p:nvCxnSpPr>
        <p:spPr bwMode="auto">
          <a:xfrm>
            <a:off x="3238497" y="2819400"/>
            <a:ext cx="5715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DB02121-090F-EC71-49EE-312FF078A5A4}"/>
              </a:ext>
            </a:extLst>
          </p:cNvPr>
          <p:cNvSpPr txBox="1"/>
          <p:nvPr/>
        </p:nvSpPr>
        <p:spPr>
          <a:xfrm>
            <a:off x="2012925" y="4517302"/>
            <a:ext cx="8686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latin typeface="+mj-lt"/>
              </a:rPr>
              <a:t>High-Level Partners’ Meeting – Concept Consolidation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</a:rPr>
              <a:t>Presented by: 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Aptos" panose="020B0004020202020204" pitchFamily="34" charset="0"/>
              </a:rPr>
              <a:t>Dr. Bunyamin Taran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Aptos" panose="020B0004020202020204" pitchFamily="34" charset="0"/>
              </a:rPr>
              <a:t>Professor, Department of Plant Science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Aptos" panose="020B0004020202020204" pitchFamily="34" charset="0"/>
              </a:rPr>
              <a:t>University of Saskatchewan</a:t>
            </a:r>
          </a:p>
        </p:txBody>
      </p:sp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D9E923D-C4C9-E871-33FE-431BA2108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80" y="421264"/>
            <a:ext cx="3037241" cy="6814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CDE29-6213-AB83-A4AB-A4E5C61C1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32086D-ACC6-A531-BFFC-85F8B9033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695" b="7517"/>
          <a:stretch>
            <a:fillRect/>
          </a:stretch>
        </p:blipFill>
        <p:spPr>
          <a:xfrm>
            <a:off x="0" y="-19510"/>
            <a:ext cx="12192000" cy="781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841D1E-8916-E6CC-DDC1-54341A598FD7}"/>
              </a:ext>
            </a:extLst>
          </p:cNvPr>
          <p:cNvSpPr txBox="1"/>
          <p:nvPr/>
        </p:nvSpPr>
        <p:spPr>
          <a:xfrm>
            <a:off x="3156353" y="32814"/>
            <a:ext cx="628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ea typeface="MS PGothic"/>
                <a:cs typeface="Calibri"/>
              </a:rPr>
              <a:t>INVITATION TO PARTNERS</a:t>
            </a:r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5E47C2E-54BE-00DC-4AFE-486E5B0C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54814"/>
            <a:ext cx="1905000" cy="4274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18802C-6525-5FF3-8D97-5B734C78F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68" y="1575798"/>
            <a:ext cx="5460569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This partners’ meeting seeks to: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Align on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technical and geographic priorities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Confirm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co‑leadership and implementation roles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Explore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co‑financing, leveraging, and policy engagement opportunities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Strengthen a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shared regional vision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 for resilient ASEAN food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94868-3FF0-BF67-4CC0-03457B35D5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90"/>
          <a:stretch>
            <a:fillRect/>
          </a:stretch>
        </p:blipFill>
        <p:spPr>
          <a:xfrm rot="291799">
            <a:off x="7067226" y="1889934"/>
            <a:ext cx="4122549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2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9F175-0C4A-5721-1722-3AEF9EE5C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78613A-D93E-D358-E0FF-33289C7EA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695" b="7517"/>
          <a:stretch>
            <a:fillRect/>
          </a:stretch>
        </p:blipFill>
        <p:spPr>
          <a:xfrm>
            <a:off x="0" y="-19510"/>
            <a:ext cx="12192000" cy="781511"/>
          </a:xfrm>
          <a:prstGeom prst="rect">
            <a:avLst/>
          </a:prstGeom>
        </p:spPr>
      </p:pic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A746770-1623-A91E-475C-0948FD41E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54814"/>
            <a:ext cx="1905000" cy="4274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B553C1-78A7-09EF-4014-BA418AB81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760" y="887471"/>
            <a:ext cx="10274480" cy="57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4979DB-C7D4-4023-949A-0394B6621886}"/>
              </a:ext>
            </a:extLst>
          </p:cNvPr>
          <p:cNvSpPr txBox="1"/>
          <p:nvPr/>
        </p:nvSpPr>
        <p:spPr>
          <a:xfrm>
            <a:off x="3280227" y="5152571"/>
            <a:ext cx="5138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THANK YOU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7284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54A61-D155-84ED-77E8-447EC1897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F6304B3-2A14-3E22-90BF-19A5C6F1FC40}"/>
              </a:ext>
            </a:extLst>
          </p:cNvPr>
          <p:cNvSpPr txBox="1"/>
          <p:nvPr/>
        </p:nvSpPr>
        <p:spPr>
          <a:xfrm>
            <a:off x="604434" y="1203393"/>
            <a:ext cx="5703375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CA" sz="2400" b="1" dirty="0">
                <a:latin typeface="+mj-lt"/>
              </a:rPr>
              <a:t>PROPOSED PROJECT TITLE:</a:t>
            </a:r>
          </a:p>
          <a:p>
            <a:endParaRPr lang="en-CA" sz="2400" b="1" dirty="0">
              <a:latin typeface="+mj-lt"/>
            </a:endParaRPr>
          </a:p>
          <a:p>
            <a:r>
              <a:rPr lang="en-CA" sz="2400" b="1" dirty="0">
                <a:latin typeface="+mj-lt"/>
              </a:rPr>
              <a:t>RESILIENT-ASEAN</a:t>
            </a:r>
            <a:br>
              <a:rPr lang="en-CA" sz="2400" dirty="0">
                <a:latin typeface="+mj-lt"/>
              </a:rPr>
            </a:br>
            <a:r>
              <a:rPr lang="en-CA" sz="2400" i="1" dirty="0">
                <a:latin typeface="+mj-lt"/>
              </a:rPr>
              <a:t>Rapid Enhancement of Sustainable and Inclusive Livelihoods through Equitable New Technologies in Rice and Soybean Systems</a:t>
            </a:r>
          </a:p>
          <a:p>
            <a:endParaRPr lang="en-CA" sz="2400" i="1" dirty="0">
              <a:latin typeface="+mj-lt"/>
            </a:endParaRPr>
          </a:p>
          <a:p>
            <a:r>
              <a:rPr lang="en-US" altLang="en-US" sz="2400" b="1" dirty="0">
                <a:solidFill>
                  <a:srgbClr val="000000"/>
                </a:solidFill>
                <a:latin typeface="+mj-lt"/>
              </a:rPr>
              <a:t>PURPOSE:</a:t>
            </a:r>
            <a:br>
              <a:rPr lang="en-US" altLang="en-US" sz="2400" dirty="0">
                <a:solidFill>
                  <a:srgbClr val="000000"/>
                </a:solidFill>
                <a:latin typeface="+mj-lt"/>
              </a:rPr>
            </a:b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A multi‑country initiative to strengthen </a:t>
            </a:r>
            <a:r>
              <a:rPr lang="en-US" altLang="en-US" sz="2400" b="1" dirty="0">
                <a:solidFill>
                  <a:srgbClr val="000000"/>
                </a:solidFill>
                <a:latin typeface="+mj-lt"/>
              </a:rPr>
              <a:t>food security, climate resilience, and inclusive livelihoods</a:t>
            </a: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 of rice‑ and soybean‑based farming systems across ASEAN through accelerated breeding, resilient seed systems, and equitable technology access.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211972-41F1-CAB9-08EF-DA37F7B46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695" b="7517"/>
          <a:stretch>
            <a:fillRect/>
          </a:stretch>
        </p:blipFill>
        <p:spPr>
          <a:xfrm>
            <a:off x="0" y="-19510"/>
            <a:ext cx="12192000" cy="781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E21673-264E-729C-83B3-15007BEDDD47}"/>
              </a:ext>
            </a:extLst>
          </p:cNvPr>
          <p:cNvSpPr txBox="1"/>
          <p:nvPr/>
        </p:nvSpPr>
        <p:spPr>
          <a:xfrm>
            <a:off x="2510725" y="70694"/>
            <a:ext cx="975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+mj-lt"/>
              </a:rPr>
              <a:t>PROPOSED INITIATIVE FOR PARTNER CONSIDERATION</a:t>
            </a:r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097B6E9-8A0A-CA80-09DB-5C9B30D7E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54814"/>
            <a:ext cx="1905000" cy="42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EB126C-2A41-5A4A-CB45-6484CBDD8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81" y="1518864"/>
            <a:ext cx="5470904" cy="46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PROPOSAL AT A GLANCE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Submission Type: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 Unsolicited Concept Proposal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Proposed Donor: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 Global Affairs Canada (GAC)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Project Duration: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 5 years (2027–2031)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Total Funding Requested: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 CAD 8 million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Cost Sharing: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 Minimum 5% (in‑kind and co‑financing by partners)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090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60C27-D47A-E319-0D3D-2985E9799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358916-BF94-6157-3875-04DC0DC00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695" b="7517"/>
          <a:stretch>
            <a:fillRect/>
          </a:stretch>
        </p:blipFill>
        <p:spPr>
          <a:xfrm>
            <a:off x="0" y="-19510"/>
            <a:ext cx="12192000" cy="781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DA9A65-ED1B-6F10-664D-743ADFD788AD}"/>
              </a:ext>
            </a:extLst>
          </p:cNvPr>
          <p:cNvSpPr txBox="1"/>
          <p:nvPr/>
        </p:nvSpPr>
        <p:spPr>
          <a:xfrm>
            <a:off x="2510725" y="70694"/>
            <a:ext cx="975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+mj-lt"/>
              </a:rPr>
              <a:t>DEVELOPMENT CHALLENGES IN ASEAN</a:t>
            </a:r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DC426DC-C725-A4DB-FC07-42ADCEC26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54814"/>
            <a:ext cx="1905000" cy="42743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472C7D7-C71C-2E78-7F0D-5B814FE39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129" y="1442238"/>
            <a:ext cx="10649243" cy="4832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sz="2800" b="1" dirty="0">
                <a:latin typeface="+mj-lt"/>
              </a:rPr>
              <a:t>ASEAN Food Systems Under Growing Risk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400" b="1" dirty="0">
                <a:latin typeface="+mj-lt"/>
              </a:rPr>
              <a:t>Food security at risk:</a:t>
            </a:r>
            <a:r>
              <a:rPr lang="en-CA" sz="2400" dirty="0">
                <a:latin typeface="+mj-lt"/>
              </a:rPr>
              <a:t> Rice and soybean underpin food security and incomes for hundreds of millions across ASEAN, but productivity and reliability are stagnant, if not declining.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400" b="1" dirty="0">
                <a:latin typeface="+mj-lt"/>
              </a:rPr>
              <a:t>Climate shocks rising:</a:t>
            </a:r>
            <a:r>
              <a:rPr lang="en-CA" sz="2400" dirty="0">
                <a:latin typeface="+mj-lt"/>
              </a:rPr>
              <a:t> Drought, floods, salinity, heat, and pests are outpacing response capacity.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400" b="1" dirty="0"/>
              <a:t>Conventional breeding and delivery systems are too slow</a:t>
            </a:r>
            <a:r>
              <a:rPr lang="en-CA" sz="2400" b="1" dirty="0">
                <a:latin typeface="+mj-lt"/>
              </a:rPr>
              <a:t>:</a:t>
            </a:r>
            <a:r>
              <a:rPr lang="en-CA" sz="2400" dirty="0">
                <a:latin typeface="+mj-lt"/>
              </a:rPr>
              <a:t> Variety development takes 8–12 years; Need new approach to enhance genetic gain, improve weak breeding–seed–delivery links.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400" b="1" dirty="0">
                <a:latin typeface="+mj-lt"/>
              </a:rPr>
              <a:t>Unequal access:</a:t>
            </a:r>
            <a:r>
              <a:rPr lang="en-CA" sz="2400" dirty="0">
                <a:latin typeface="+mj-lt"/>
              </a:rPr>
              <a:t> Poor, remote farmers -especially women - lack access to quality seed and services. </a:t>
            </a:r>
          </a:p>
        </p:txBody>
      </p:sp>
    </p:spTree>
    <p:extLst>
      <p:ext uri="{BB962C8B-B14F-4D97-AF65-F5344CB8AC3E}">
        <p14:creationId xmlns:p14="http://schemas.microsoft.com/office/powerpoint/2010/main" val="9207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323F3-1DCB-82B7-E0AA-63C86F397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B17BD2-4D51-9196-A973-550448AF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695" b="7517"/>
          <a:stretch>
            <a:fillRect/>
          </a:stretch>
        </p:blipFill>
        <p:spPr>
          <a:xfrm>
            <a:off x="0" y="-19510"/>
            <a:ext cx="12192000" cy="781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9DD845-3B14-3A33-314F-C3F20297A231}"/>
              </a:ext>
            </a:extLst>
          </p:cNvPr>
          <p:cNvSpPr txBox="1"/>
          <p:nvPr/>
        </p:nvSpPr>
        <p:spPr>
          <a:xfrm>
            <a:off x="2510725" y="70694"/>
            <a:ext cx="975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+mj-lt"/>
              </a:rPr>
              <a:t>RESILIENT - SOLUTION</a:t>
            </a:r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74F76D1-0F52-854F-8DD8-FF4651954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54814"/>
            <a:ext cx="1905000" cy="4274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746907-4F12-D184-A2E9-9DD7FBB3C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49" y="1048866"/>
            <a:ext cx="10975185" cy="550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RESILIENT-ASEAN: A Scalable, Inclusive Response for 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ASEAN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400" b="1" dirty="0">
                <a:latin typeface="+mj-lt"/>
              </a:rPr>
              <a:t>Accelerated breeding:</a:t>
            </a:r>
            <a:r>
              <a:rPr lang="en-CA" sz="2400" dirty="0">
                <a:latin typeface="+mj-lt"/>
              </a:rPr>
              <a:t> Use genomic and speed breeding to cut release time by 30–50% and deliver climate-resilient rice and soybean.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400" b="1" dirty="0">
                <a:latin typeface="+mj-lt"/>
              </a:rPr>
              <a:t>Inclusive seed systems:</a:t>
            </a:r>
            <a:r>
              <a:rPr lang="en-CA" sz="2400" dirty="0">
                <a:latin typeface="+mj-lt"/>
              </a:rPr>
              <a:t> Link breeding directly with seed multiplication and distribution for sustained farmer access.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400" b="1" dirty="0">
                <a:latin typeface="+mj-lt"/>
              </a:rPr>
              <a:t>Gender equality (GE-03):</a:t>
            </a:r>
            <a:r>
              <a:rPr lang="en-CA" sz="2400" dirty="0">
                <a:latin typeface="+mj-lt"/>
              </a:rPr>
              <a:t> Engage women as farmers, decision-makers, and seed entrepreneurs.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400" b="1" dirty="0">
                <a:latin typeface="+mj-lt"/>
              </a:rPr>
              <a:t>ASEAN regional public goods:</a:t>
            </a:r>
            <a:r>
              <a:rPr lang="en-CA" sz="2400" dirty="0">
                <a:latin typeface="+mj-lt"/>
              </a:rPr>
              <a:t> Share genetic resources, data, and innovations for scale and resilience.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400" b="1" dirty="0">
                <a:latin typeface="+mj-lt"/>
              </a:rPr>
              <a:t>Capacity strengthening:</a:t>
            </a:r>
            <a:r>
              <a:rPr lang="en-CA" sz="2400" dirty="0">
                <a:latin typeface="+mj-lt"/>
              </a:rPr>
              <a:t> Train breeders to institutionalize accelerated breeding.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400" b="1" dirty="0">
                <a:latin typeface="+mj-lt"/>
              </a:rPr>
              <a:t>Expected result:</a:t>
            </a:r>
            <a:r>
              <a:rPr lang="en-CA" sz="2400" dirty="0">
                <a:latin typeface="+mj-lt"/>
              </a:rPr>
              <a:t> Improved food security, climate resilience, and livelihoods for poor and marginal farmers.</a:t>
            </a:r>
          </a:p>
        </p:txBody>
      </p:sp>
    </p:spTree>
    <p:extLst>
      <p:ext uri="{BB962C8B-B14F-4D97-AF65-F5344CB8AC3E}">
        <p14:creationId xmlns:p14="http://schemas.microsoft.com/office/powerpoint/2010/main" val="392707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DF367-0FBA-B22A-A473-572745EA8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143057-E8B6-9EFA-C797-B91334CA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695" b="7517"/>
          <a:stretch>
            <a:fillRect/>
          </a:stretch>
        </p:blipFill>
        <p:spPr>
          <a:xfrm>
            <a:off x="0" y="-19510"/>
            <a:ext cx="12192000" cy="781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8AFC50-1EE5-F784-C3BE-6C0D4DBD4F96}"/>
              </a:ext>
            </a:extLst>
          </p:cNvPr>
          <p:cNvSpPr txBox="1"/>
          <p:nvPr/>
        </p:nvSpPr>
        <p:spPr>
          <a:xfrm>
            <a:off x="2510725" y="70694"/>
            <a:ext cx="975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+mj-lt"/>
              </a:rPr>
              <a:t>RESILIENT ASEAN – CHALLENGES, SOLUTION, IMPACT </a:t>
            </a:r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6345221-B68C-79E5-4B64-5DD474BE8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54814"/>
            <a:ext cx="1905000" cy="427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85E0E5-90BE-EDA3-FC97-A7EE41F62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795" y="829793"/>
            <a:ext cx="10320002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7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7F0C5-0090-0C75-10BB-2AE50424B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20C186-AD59-3AAB-874C-6E1B56B51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695" b="7517"/>
          <a:stretch>
            <a:fillRect/>
          </a:stretch>
        </p:blipFill>
        <p:spPr>
          <a:xfrm>
            <a:off x="0" y="-19510"/>
            <a:ext cx="12192000" cy="781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7C8D2D-D5D2-D82F-B2EE-ED5FF681388E}"/>
              </a:ext>
            </a:extLst>
          </p:cNvPr>
          <p:cNvSpPr txBox="1"/>
          <p:nvPr/>
        </p:nvSpPr>
        <p:spPr>
          <a:xfrm>
            <a:off x="3326969" y="70631"/>
            <a:ext cx="886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+mj-lt"/>
              </a:rPr>
              <a:t>THE CONCEPTUAL MODEL –RESILIENT PROJECT</a:t>
            </a:r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B9FDB16-FF57-5218-4A82-FF0DCBAC4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54814"/>
            <a:ext cx="1905000" cy="4274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EA00C52-D1A1-00AF-C996-9C9BF5FCED3A}"/>
              </a:ext>
            </a:extLst>
          </p:cNvPr>
          <p:cNvGrpSpPr/>
          <p:nvPr/>
        </p:nvGrpSpPr>
        <p:grpSpPr>
          <a:xfrm>
            <a:off x="156134" y="852142"/>
            <a:ext cx="11879732" cy="5760000"/>
            <a:chOff x="27281" y="65661"/>
            <a:chExt cx="11879732" cy="678016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BF213D8-FF35-4985-F124-8E5DFBF10E05}"/>
                </a:ext>
              </a:extLst>
            </p:cNvPr>
            <p:cNvSpPr/>
            <p:nvPr/>
          </p:nvSpPr>
          <p:spPr>
            <a:xfrm>
              <a:off x="4910483" y="65661"/>
              <a:ext cx="2662989" cy="9144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RESILIENT-ASEAN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C1DF97-C431-3291-C085-D50055A89D7B}"/>
                </a:ext>
              </a:extLst>
            </p:cNvPr>
            <p:cNvSpPr/>
            <p:nvPr/>
          </p:nvSpPr>
          <p:spPr>
            <a:xfrm>
              <a:off x="3195502" y="1316412"/>
              <a:ext cx="6803257" cy="1132258"/>
            </a:xfrm>
            <a:prstGeom prst="rect">
              <a:avLst/>
            </a:prstGeom>
            <a:solidFill>
              <a:srgbClr val="D6918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CONTEXT &amp; CHALLENGE              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Climate change (drought, floods, salinity)   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 breeding cycles (8–12 years)             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Weak seed systems &amp; gender inequality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92224A-EE47-3685-A89D-C8AEF611D4B2}"/>
                </a:ext>
              </a:extLst>
            </p:cNvPr>
            <p:cNvSpPr/>
            <p:nvPr/>
          </p:nvSpPr>
          <p:spPr>
            <a:xfrm>
              <a:off x="27281" y="980061"/>
              <a:ext cx="2829373" cy="3548038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INPUTS &amp; ENABLERS</a:t>
              </a:r>
            </a:p>
            <a:p>
              <a:pPr marL="365125" indent="-2222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Global Affairs Canada funding</a:t>
              </a:r>
            </a:p>
            <a:p>
              <a:pPr marL="365125" indent="-2222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University of Saskatchewan, IRRI, &amp; 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 Trust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as Co-leads</a:t>
              </a:r>
            </a:p>
            <a:p>
              <a:pPr marL="365125" indent="-2222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National research systems in ASEAN</a:t>
              </a:r>
            </a:p>
            <a:p>
              <a:pPr marL="365125" indent="-2222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Participating Universities in ASEAN Countries</a:t>
              </a:r>
            </a:p>
            <a:p>
              <a:pPr marL="365125" indent="-2222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Seed companies &amp; Ministries of Agriculture</a:t>
              </a:r>
            </a:p>
            <a:p>
              <a:pPr marL="365125" indent="-2222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Gender analysis &amp; field experiments with farmers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C78470E-7E7C-E4DB-CD92-3BF5781352EC}"/>
                </a:ext>
              </a:extLst>
            </p:cNvPr>
            <p:cNvSpPr/>
            <p:nvPr/>
          </p:nvSpPr>
          <p:spPr>
            <a:xfrm>
              <a:off x="1575249" y="4528099"/>
              <a:ext cx="3335233" cy="9144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50"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INTERMEDIATE OUTCOME 1 </a:t>
              </a:r>
            </a:p>
            <a:p>
              <a:pPr marL="95250"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Accelerated delivery of improved varieties to farmers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104B290-18C8-52A5-8C4A-99F81F0EB2E7}"/>
                </a:ext>
              </a:extLst>
            </p:cNvPr>
            <p:cNvSpPr/>
            <p:nvPr/>
          </p:nvSpPr>
          <p:spPr>
            <a:xfrm>
              <a:off x="5141196" y="4550050"/>
              <a:ext cx="3304617" cy="9144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50"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INTERMEDIATE OUTCOME 2 </a:t>
              </a:r>
            </a:p>
            <a:p>
              <a:pPr marL="95250"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Equitable access (GE-03 gender equality)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165A5FF-130B-F76C-B191-E8CF4419E39C}"/>
                </a:ext>
              </a:extLst>
            </p:cNvPr>
            <p:cNvSpPr/>
            <p:nvPr/>
          </p:nvSpPr>
          <p:spPr>
            <a:xfrm>
              <a:off x="8600858" y="4568786"/>
              <a:ext cx="3306155" cy="9144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50"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INTERMEDIATE OUTCOME 3 </a:t>
              </a:r>
            </a:p>
            <a:p>
              <a:pPr marL="95250"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Stability and Food availability via inclusive seed and food markets 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092490F-C3E5-668B-8FC2-9117D348CED7}"/>
                </a:ext>
              </a:extLst>
            </p:cNvPr>
            <p:cNvSpPr/>
            <p:nvPr/>
          </p:nvSpPr>
          <p:spPr>
            <a:xfrm>
              <a:off x="3093966" y="2840877"/>
              <a:ext cx="2178601" cy="113225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0500"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PILLAR 1:</a:t>
              </a:r>
            </a:p>
            <a:p>
              <a:pPr marL="190500" algn="ctr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Accelerated climate-resilient breeding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F6727A0-D8B7-87B9-5939-1B50532EE9A7}"/>
                </a:ext>
              </a:extLst>
            </p:cNvPr>
            <p:cNvSpPr/>
            <p:nvPr/>
          </p:nvSpPr>
          <p:spPr>
            <a:xfrm>
              <a:off x="5580399" y="2840878"/>
              <a:ext cx="2178601" cy="113225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0500"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PILLAR 2:</a:t>
              </a:r>
            </a:p>
            <a:p>
              <a:pPr marL="190500" algn="ctr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Gender responsive seed &amp; food systems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2F85273-D2E1-D8C6-B137-FDCFD699B6D3}"/>
                </a:ext>
              </a:extLst>
            </p:cNvPr>
            <p:cNvSpPr/>
            <p:nvPr/>
          </p:nvSpPr>
          <p:spPr>
            <a:xfrm>
              <a:off x="8037868" y="2840876"/>
              <a:ext cx="2178601" cy="11322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PILLAR 3: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Enabling value chain, markets &amp; policy environment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023498-860C-1D11-D351-F30FD6A78A4D}"/>
                </a:ext>
              </a:extLst>
            </p:cNvPr>
            <p:cNvSpPr/>
            <p:nvPr/>
          </p:nvSpPr>
          <p:spPr>
            <a:xfrm>
              <a:off x="3217597" y="5800801"/>
              <a:ext cx="6803257" cy="104502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ULTIMATE OUTCOME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Improved food security, climate resilience, and livelihoods of poor &amp; marginal farmers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7299323-879E-EE4C-DF10-2E843D5E7E86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6241977" y="980061"/>
              <a:ext cx="1" cy="3363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1AD40FB-9333-DE27-DF53-3227F43D63F2}"/>
                </a:ext>
              </a:extLst>
            </p:cNvPr>
            <p:cNvCxnSpPr/>
            <p:nvPr/>
          </p:nvCxnSpPr>
          <p:spPr>
            <a:xfrm flipH="1">
              <a:off x="4181730" y="2469771"/>
              <a:ext cx="1" cy="3363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7B99F43-B9CF-A745-ABBF-85A250BA6A10}"/>
                </a:ext>
              </a:extLst>
            </p:cNvPr>
            <p:cNvCxnSpPr/>
            <p:nvPr/>
          </p:nvCxnSpPr>
          <p:spPr>
            <a:xfrm flipH="1">
              <a:off x="9112653" y="2467788"/>
              <a:ext cx="1" cy="3363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BD9B032-D150-38D4-FF92-B2A4E39E2A87}"/>
                </a:ext>
              </a:extLst>
            </p:cNvPr>
            <p:cNvCxnSpPr/>
            <p:nvPr/>
          </p:nvCxnSpPr>
          <p:spPr>
            <a:xfrm flipH="1">
              <a:off x="6662829" y="2470222"/>
              <a:ext cx="1" cy="3363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1A9B23C-A85E-FE37-3CCB-3DB928D94F2F}"/>
                </a:ext>
              </a:extLst>
            </p:cNvPr>
            <p:cNvCxnSpPr>
              <a:stCxn id="14" idx="2"/>
            </p:cNvCxnSpPr>
            <p:nvPr/>
          </p:nvCxnSpPr>
          <p:spPr>
            <a:xfrm flipH="1">
              <a:off x="4181730" y="3973134"/>
              <a:ext cx="1537" cy="5769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D3F0C9-7EBF-EC4D-94EE-818680F3468A}"/>
                </a:ext>
              </a:extLst>
            </p:cNvPr>
            <p:cNvCxnSpPr/>
            <p:nvPr/>
          </p:nvCxnSpPr>
          <p:spPr>
            <a:xfrm flipH="1">
              <a:off x="9242196" y="3982502"/>
              <a:ext cx="1537" cy="5769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0898C66-C2D2-C1C8-F81D-D76AEEE57A0F}"/>
                </a:ext>
              </a:extLst>
            </p:cNvPr>
            <p:cNvCxnSpPr/>
            <p:nvPr/>
          </p:nvCxnSpPr>
          <p:spPr>
            <a:xfrm flipH="1">
              <a:off x="6740749" y="3987879"/>
              <a:ext cx="1537" cy="5769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56C4B68-BB06-46E0-3501-D68EE9605C12}"/>
                </a:ext>
              </a:extLst>
            </p:cNvPr>
            <p:cNvCxnSpPr/>
            <p:nvPr/>
          </p:nvCxnSpPr>
          <p:spPr>
            <a:xfrm flipH="1">
              <a:off x="6756807" y="5483186"/>
              <a:ext cx="1" cy="3363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B351B4B-6D93-6411-741C-61101EA5B8D4}"/>
                </a:ext>
              </a:extLst>
            </p:cNvPr>
            <p:cNvCxnSpPr/>
            <p:nvPr/>
          </p:nvCxnSpPr>
          <p:spPr>
            <a:xfrm>
              <a:off x="2855632" y="2641600"/>
              <a:ext cx="62570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188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69BBF0-E2AE-DB4D-42F9-2FFFC1347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695" b="7517"/>
          <a:stretch>
            <a:fillRect/>
          </a:stretch>
        </p:blipFill>
        <p:spPr>
          <a:xfrm>
            <a:off x="0" y="-19510"/>
            <a:ext cx="12192000" cy="781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1919DB-207E-87F8-B3A0-3C26F761388D}"/>
              </a:ext>
            </a:extLst>
          </p:cNvPr>
          <p:cNvSpPr txBox="1"/>
          <p:nvPr/>
        </p:nvSpPr>
        <p:spPr>
          <a:xfrm>
            <a:off x="3156353" y="32814"/>
            <a:ext cx="628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ea typeface="MS PGothic"/>
                <a:cs typeface="Calibri"/>
              </a:rPr>
              <a:t>LEAD &amp; CONSORTIUM PARTNERS</a:t>
            </a:r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CFD4F68-C63F-150F-5E4A-600B3DBFD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54814"/>
            <a:ext cx="1905000" cy="427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C05E80-6B26-FC08-BAC9-5171E2563E5E}"/>
              </a:ext>
            </a:extLst>
          </p:cNvPr>
          <p:cNvSpPr txBox="1"/>
          <p:nvPr/>
        </p:nvSpPr>
        <p:spPr>
          <a:xfrm>
            <a:off x="465120" y="1256398"/>
            <a:ext cx="6174831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LEAD INSTITUTION:</a:t>
            </a: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University of Saskatchewan (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USask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), Canada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PROPOSED CO‑LEADS: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728100" lvl="1" indent="-342900" eaLnBrk="0" fontAlgn="base" hangingPunct="0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International Rice Research Institute (IRRI)</a:t>
            </a:r>
          </a:p>
          <a:p>
            <a:pPr marL="728100" lvl="1" indent="-342900" eaLnBrk="0" fontAlgn="base" hangingPunct="0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Global Crop Diversity Trust</a:t>
            </a:r>
          </a:p>
          <a:p>
            <a:pPr marL="728100" lvl="1" indent="-342900" eaLnBrk="0" fontAlgn="base" hangingPunct="0">
              <a:buFont typeface="Arial" panose="020B0604020202020204" pitchFamily="34" charset="0"/>
              <a:buChar char="•"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PROPOSED IMPLEMENTING PARTNERS: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800100" lvl="1" indent="-342900" eaLnBrk="0" fontAlgn="base" hangingPunct="0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National Agricultural Research Systems (NARS) across ASEAN</a:t>
            </a:r>
          </a:p>
          <a:p>
            <a:pPr marL="800100" lvl="1" indent="-342900" eaLnBrk="0" fontAlgn="base" hangingPunct="0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Selected universities in ASEAN countries</a:t>
            </a:r>
          </a:p>
          <a:p>
            <a:pPr marL="800100" lvl="1" indent="-342900" eaLnBrk="0" fontAlgn="base" hangingPunct="0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Seed sector, Ministries of Agriculture, and farmer organizations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B9A93C-E41D-4621-CDAC-2717C8374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951" y="1759121"/>
            <a:ext cx="5453574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2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69D6E-2C65-94C6-B4FE-8BC344F8D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6CB231-054B-4887-A6DF-BF7AD64E8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695" b="7517"/>
          <a:stretch>
            <a:fillRect/>
          </a:stretch>
        </p:blipFill>
        <p:spPr>
          <a:xfrm>
            <a:off x="0" y="-19510"/>
            <a:ext cx="12192000" cy="781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A30D3E-2A4F-A615-1C91-56DAFE368557}"/>
              </a:ext>
            </a:extLst>
          </p:cNvPr>
          <p:cNvSpPr txBox="1"/>
          <p:nvPr/>
        </p:nvSpPr>
        <p:spPr>
          <a:xfrm>
            <a:off x="3156353" y="32814"/>
            <a:ext cx="628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ptos" panose="020B0004020202020204" pitchFamily="34" charset="0"/>
                <a:ea typeface="MS PGothic"/>
                <a:cs typeface="Calibri"/>
              </a:rPr>
              <a:t>GEOGRAPHIC SCOPE</a:t>
            </a:r>
            <a:endParaRPr lang="en-US" sz="3200" b="1" dirty="0">
              <a:solidFill>
                <a:schemeClr val="bg1"/>
              </a:solidFill>
              <a:latin typeface="Aptos" panose="020B0004020202020204" pitchFamily="34" charset="0"/>
              <a:ea typeface="MS PGothic"/>
              <a:cs typeface="Calibri"/>
            </a:endParaRPr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1F1B6BC-34A6-5B40-122A-12D76A4B1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54814"/>
            <a:ext cx="1905000" cy="42743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766AD20-190D-9E13-5456-9D4DB8861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29" y="1861420"/>
            <a:ext cx="3683303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GEOGRAPHIC SCOPE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Regional Coverage: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 All ASEAN member states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Focus: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 Rice‑ and soybean‑based farming systems, with priority to climate‑vulnerable and low‑income farming communities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185DB-FD4F-36C6-FBF4-FC4E54421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211" y="1312780"/>
            <a:ext cx="644520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5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ED87F-4193-28A9-A25B-A246B1639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98BF1-29F0-52D1-4057-6A3BFA6BC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695" b="7517"/>
          <a:stretch>
            <a:fillRect/>
          </a:stretch>
        </p:blipFill>
        <p:spPr>
          <a:xfrm>
            <a:off x="0" y="-19510"/>
            <a:ext cx="12192000" cy="781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6BA9DF-DEEA-1157-0355-99F6264ACAF1}"/>
              </a:ext>
            </a:extLst>
          </p:cNvPr>
          <p:cNvSpPr txBox="1"/>
          <p:nvPr/>
        </p:nvSpPr>
        <p:spPr>
          <a:xfrm>
            <a:off x="2911676" y="76141"/>
            <a:ext cx="865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ea typeface="MS PGothic"/>
                <a:cs typeface="Calibri"/>
              </a:rPr>
              <a:t>CORE VALUE PROPOSITION FOR PARTNERS</a:t>
            </a:r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528D2FE-B47F-90DC-B65B-9CCE24E09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54814"/>
            <a:ext cx="1905000" cy="42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FD88C9-37F3-2024-35F3-5467B8BE3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31" y="1054771"/>
            <a:ext cx="5460569" cy="550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Accelerates delivery of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climate‑resilient rice and soybean varieties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Strengthens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regional breeding and seed‑system capacity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Embeds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gender equality and inclusive livelihoods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 as central objectives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Generates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regional public goods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 through coordinated ASEAN collaboration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Aligns with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Food Systems, Climate Adaptation, and Inclusive Growth priorities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12718-5598-8075-9057-83B78196E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715" y="1939871"/>
            <a:ext cx="5295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44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751</Words>
  <Application>Microsoft Macintosh PowerPoint</Application>
  <PresentationFormat>Widescreen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Aptos</vt:lpstr>
      <vt:lpstr>Aptos Display</vt:lpstr>
      <vt:lpstr>Arial</vt:lpstr>
      <vt:lpstr>Times</vt:lpstr>
      <vt:lpstr>Office Theme</vt:lpstr>
      <vt:lpstr>RESILIENT-ASEAN  Rapid Enhancement of Sustainable and Inclusive Livelihoods through Equitable New Technologies in Rice and Soybean Systems in ASEAN.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Ahmed, Hasan</dc:creator>
  <cp:lastModifiedBy>Ahmed, Hasan</cp:lastModifiedBy>
  <cp:revision>3</cp:revision>
  <dcterms:created xsi:type="dcterms:W3CDTF">2026-04-10T03:12:27Z</dcterms:created>
  <dcterms:modified xsi:type="dcterms:W3CDTF">2026-04-12T07:35:09Z</dcterms:modified>
</cp:coreProperties>
</file>