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77" r:id="rId2"/>
    <p:sldId id="298" r:id="rId3"/>
    <p:sldId id="300" r:id="rId4"/>
    <p:sldId id="302" r:id="rId5"/>
    <p:sldId id="303" r:id="rId6"/>
    <p:sldId id="305" r:id="rId7"/>
    <p:sldId id="334" r:id="rId8"/>
    <p:sldId id="1328" r:id="rId9"/>
    <p:sldId id="310" r:id="rId10"/>
    <p:sldId id="329" r:id="rId11"/>
    <p:sldId id="307" r:id="rId12"/>
    <p:sldId id="257" r:id="rId13"/>
    <p:sldId id="350" r:id="rId14"/>
    <p:sldId id="304" r:id="rId15"/>
    <p:sldId id="1327" r:id="rId16"/>
    <p:sldId id="1329" r:id="rId17"/>
    <p:sldId id="408" r:id="rId18"/>
    <p:sldId id="1331" r:id="rId19"/>
    <p:sldId id="1332" r:id="rId20"/>
    <p:sldId id="3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10865859" name="Dnita WikanUtami" initials="D" lastIdx="1" clrIdx="1"/>
  <p:cmAuthor id="1" name="HP ohs" initials="Ho" lastIdx="1" clrIdx="0"/>
  <p:cmAuthor id="3" name="Author" initials="A" lastIdx="0" clrIdx="2"/>
  <p:cmAuthor id="4" name="Pusat Riset Mikrobiologi Terapan BRIN" initials="" lastIdx="0" clrIdx="3"/>
  <p:cmAuthor id="5" name="dewi desnilasari" initials="dd" lastIdx="0"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9CDE6"/>
    <a:srgbClr val="E9D6D1"/>
    <a:srgbClr val="DFE8DA"/>
    <a:srgbClr val="5B9BD5"/>
    <a:srgbClr val="DEE8DA"/>
    <a:srgbClr val="98C0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051" autoAdjust="0"/>
  </p:normalViewPr>
  <p:slideViewPr>
    <p:cSldViewPr snapToGrid="0">
      <p:cViewPr>
        <p:scale>
          <a:sx n="63" d="100"/>
          <a:sy n="63" d="100"/>
        </p:scale>
        <p:origin x="73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8141E-0446-4FC7-A817-4445DAD8BBF6}"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A4F017-61FC-4C6D-8BA8-746CB9FCD31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2C5BF163-09DB-48FA-8285-C544A89C43FD}"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4F017-61FC-4C6D-8BA8-746CB9FCD313}" type="slidenum">
              <a:rPr lang="en-US" smtClean="0"/>
              <a:t>15</a:t>
            </a:fld>
            <a:endParaRPr lang="en-US"/>
          </a:p>
        </p:txBody>
      </p:sp>
    </p:spTree>
    <p:extLst>
      <p:ext uri="{BB962C8B-B14F-4D97-AF65-F5344CB8AC3E}">
        <p14:creationId xmlns:p14="http://schemas.microsoft.com/office/powerpoint/2010/main" val="3741154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en-US" dirty="0"/>
              <a:t>T</a:t>
            </a:r>
            <a:r>
              <a:rPr lang="en-US" altLang="en-US" dirty="0"/>
              <a:t>his slide is critical as it outlines the 'why' behind our work.</a:t>
            </a:r>
            <a:r>
              <a:rPr lang="en-GB" altLang="en-US" dirty="0"/>
              <a:t> </a:t>
            </a:r>
            <a:r>
              <a:rPr lang="en-GB" altLang="en-US" dirty="0">
                <a:sym typeface="+mn-ea"/>
              </a:rPr>
              <a:t>We</a:t>
            </a:r>
            <a:r>
              <a:rPr lang="en-US" altLang="en-US" dirty="0">
                <a:sym typeface="+mn-ea"/>
              </a:rPr>
              <a:t> are facing  a growing population that needs more food, </a:t>
            </a:r>
            <a:r>
              <a:rPr lang="en-GB" altLang="en-US" dirty="0">
                <a:sym typeface="+mn-ea"/>
              </a:rPr>
              <a:t>rice remains the absolute cornerstone of our nation's diet, still contributing more than 50% of all daily caloric intake. Therefore, the total aggregate demand for rice will inevitably continue to rise.</a:t>
            </a:r>
            <a:r>
              <a:rPr lang="en-US" altLang="en-US" dirty="0">
                <a:sym typeface="+mn-ea"/>
              </a:rPr>
              <a:t> pitted against a system constrained by stagnant productivity, an ageing workforce, shrinking farmland, climate change, and environmental degradation. This is the critical problem-set that our Research Organization for Agriculture and Food is dedicated to solving.</a:t>
            </a:r>
            <a:endParaRPr lang="en-US" altLang="en-US" dirty="0"/>
          </a:p>
          <a:p>
            <a:endParaRPr lang="en-ID" dirty="0"/>
          </a:p>
        </p:txBody>
      </p:sp>
      <p:sp>
        <p:nvSpPr>
          <p:cNvPr id="4" name="Tampungan Nomor Slide 3"/>
          <p:cNvSpPr>
            <a:spLocks noGrp="1"/>
          </p:cNvSpPr>
          <p:nvPr>
            <p:ph type="sldNum" sz="quarter" idx="5"/>
          </p:nvPr>
        </p:nvSpPr>
        <p:spPr/>
        <p:txBody>
          <a:bodyPr/>
          <a:lstStyle/>
          <a:p>
            <a:fld id="{16A4F017-61FC-4C6D-8BA8-746CB9FCD313}"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drills down into the specific Distribution of Rice Agroecological Zones in Indonesia. This is critical because Indonesia is not one uniform rice field; we have diverse environments, each with its own potential and problems.</a:t>
            </a:r>
            <a:r>
              <a:rPr lang="en-GB" altLang="en-US" dirty="0"/>
              <a:t> </a:t>
            </a:r>
            <a:r>
              <a:rPr lang="en-US" dirty="0"/>
              <a:t>We grow rice in different agroecosystem the widest rice ecosystem is irrigated lowland which is predominantly in northern part of java island in this agroecosystem rice can be planted 3 times a years, rainfed lowland which is the land dependent with rainfall in some area only one season a year and the others can be twice depending to distribution and availability , swampy rice land </a:t>
            </a:r>
          </a:p>
          <a:p>
            <a:r>
              <a:rPr lang="en-US" altLang="en-US" dirty="0"/>
              <a:t>This complexity directly translates to the 'Rice Productivity' map on the right. </a:t>
            </a:r>
            <a:r>
              <a:rPr lang="en-GB" altLang="en-US" dirty="0"/>
              <a:t> </a:t>
            </a:r>
            <a:r>
              <a:rPr lang="en-US" altLang="en-US" dirty="0"/>
              <a:t>We can see a wide variation in yield across the archipelago.</a:t>
            </a:r>
            <a:r>
              <a:rPr lang="en-GB" altLang="en-US" dirty="0"/>
              <a:t> </a:t>
            </a:r>
            <a:endParaRPr lang="en-US" altLang="en-US" dirty="0"/>
          </a:p>
          <a:p>
            <a:r>
              <a:rPr lang="en-US" altLang="en-US" dirty="0"/>
              <a:t>Java remains our most productive region, with lowland yields over 56 quintals per hectare.</a:t>
            </a:r>
            <a:r>
              <a:rPr lang="en-GB" altLang="en-US" dirty="0"/>
              <a:t> </a:t>
            </a:r>
            <a:r>
              <a:rPr lang="en-US" altLang="en-US" dirty="0"/>
              <a:t>Other islands, like Kalimantan and Maluku &amp; Papua, show much lower productivity, in the 30s or 40s. The 2023 national average for wetland paddy yield was 51.95 quintals per hectare. This shows we have high-performing regions, but also huge potential for improvement if we can solve the specific, localized constraints in our less productive zones.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90A25CF-C9AD-47FE-B94C-0156F309076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r>
              <a:rPr lang="en-GB" dirty="0"/>
              <a:t>his slide defines the 'Ideal Rice Product' as the precise intersection of two distinct sets of priorities: Farmer Preferences and Consumer Preferences.</a:t>
            </a:r>
          </a:p>
          <a:p>
            <a:r>
              <a:rPr lang="en-GB" dirty="0"/>
              <a:t>From the </a:t>
            </a:r>
            <a:r>
              <a:rPr lang="en-GB" b="1" dirty="0"/>
              <a:t>Farmer's perspective</a:t>
            </a:r>
            <a:r>
              <a:rPr lang="en-GB" dirty="0"/>
              <a:t>, the ideal profile is based on agronomic performance. This includes varieties with early or very early maturity—less than 124 days—and a manageable plant height of 100-110 cm. Critically, it must possess strong resistance to major pests like the Brown Planthopper and diseases like Bacterial Leaf Blight, alongside robust tolerance for abiotic stresses such as drought, salinity, and floods. Finally, it needs moderate scatter resistance to balance easy threshing with minimal yield loss.</a:t>
            </a:r>
          </a:p>
          <a:p>
            <a:r>
              <a:rPr lang="en-GB" dirty="0"/>
              <a:t>From the </a:t>
            </a:r>
            <a:r>
              <a:rPr lang="en-GB" b="1" dirty="0"/>
              <a:t>Consumer's perspective</a:t>
            </a:r>
            <a:r>
              <a:rPr lang="en-GB" dirty="0"/>
              <a:t>, preference is driven by quality and taste, which varies significantly by region. While the general physical quality standard includes a long slender shape, high milling recovery, and translucence, specific tastes differ: Java prefers soft and aromatic rice, Sumatra and Kalimantan prefer harder rice, and Sulawesi prefers soft, non-aromatic types. There is also a distinct market for specialty </a:t>
            </a:r>
            <a:r>
              <a:rPr lang="en-GB" dirty="0" err="1"/>
              <a:t>rices</a:t>
            </a:r>
            <a:r>
              <a:rPr lang="en-GB" dirty="0"/>
              <a:t> like Pigmented, Japonica, and Basmati.</a:t>
            </a:r>
          </a:p>
          <a:p>
            <a:r>
              <a:rPr lang="en-GB" dirty="0"/>
              <a:t>Therefore, the challenge in rice breeding is to develop a single product that is both highly resilient and productive for the farmer, while simultaneously meeting the specific, and often different, sensory demands of the end consumer."</a:t>
            </a:r>
          </a:p>
        </p:txBody>
      </p:sp>
      <p:sp>
        <p:nvSpPr>
          <p:cNvPr id="4" name="Tampungan Nomor Slide 3"/>
          <p:cNvSpPr>
            <a:spLocks noGrp="1"/>
          </p:cNvSpPr>
          <p:nvPr>
            <p:ph type="sldNum" sz="quarter" idx="5"/>
          </p:nvPr>
        </p:nvSpPr>
        <p:spPr/>
        <p:txBody>
          <a:bodyPr/>
          <a:lstStyle/>
          <a:p>
            <a:fld id="{16A4F017-61FC-4C6D-8BA8-746CB9FCD313}"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endParaRPr lang="en-GB" dirty="0"/>
          </a:p>
        </p:txBody>
      </p:sp>
      <p:sp>
        <p:nvSpPr>
          <p:cNvPr id="4" name="Tampungan Nomor Slide 3"/>
          <p:cNvSpPr>
            <a:spLocks noGrp="1"/>
          </p:cNvSpPr>
          <p:nvPr>
            <p:ph type="sldNum" sz="quarter" idx="5"/>
          </p:nvPr>
        </p:nvSpPr>
        <p:spPr/>
        <p:txBody>
          <a:bodyPr/>
          <a:lstStyle/>
          <a:p>
            <a:fld id="{16A4F017-61FC-4C6D-8BA8-746CB9FCD313}"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r>
              <a:rPr lang="en-GB" dirty="0"/>
              <a:t>This slide provides a quantitative analysis of rice variety adoption in Indonesia, based on 2024 data from the Ministry of Agriculture.</a:t>
            </a:r>
          </a:p>
          <a:p>
            <a:r>
              <a:rPr lang="en-GB" dirty="0"/>
              <a:t>Looking first at the 2023 snapshot on the left, we see a total monitored area of 10.58 million hectares. The data reveals a significant market concentration. The Inpari 32 HDB variety is now dominant, occupying 2.99 million hectares, which translates to a 28.26% market share.</a:t>
            </a:r>
          </a:p>
          <a:p>
            <a:r>
              <a:rPr lang="en-GB" dirty="0"/>
              <a:t>The long-standing variety, Ciherang, holds the second position at 19.98%. Conversely, "Local varieties" (4.49%) and the "Other varieties" category (20.64%) together still account for a quarter of all plantings.</a:t>
            </a:r>
          </a:p>
          <a:p>
            <a:r>
              <a:rPr lang="en-GB" dirty="0"/>
              <a:t>The stacked area chart on the right visualizes the five-year trend from 2018 to 2023. This chart provides the critical dynamic context the aggressive adoption of Inpari 32 HDB (the large blue area). This explosive growth has come at the direct expense of older mega-varieties. You can simultaneously observe the clear and steady decline in the market share of both Ciherang (red) and Mekongga (yellow) over this same period.</a:t>
            </a:r>
          </a:p>
          <a:p>
            <a:r>
              <a:rPr lang="en-GB" dirty="0"/>
              <a:t>In summary, the data shows a clear market shift: new-generation Inpari varieties, led by Inpari 32, are actively displacing the previous generation of dominant varieties like Ciherang."</a:t>
            </a:r>
          </a:p>
          <a:p>
            <a:endParaRPr lang="en-GB" dirty="0"/>
          </a:p>
        </p:txBody>
      </p:sp>
      <p:sp>
        <p:nvSpPr>
          <p:cNvPr id="4" name="Tampungan Nomor Slide 3"/>
          <p:cNvSpPr>
            <a:spLocks noGrp="1"/>
          </p:cNvSpPr>
          <p:nvPr>
            <p:ph type="sldNum" sz="quarter" idx="5"/>
          </p:nvPr>
        </p:nvSpPr>
        <p:spPr/>
        <p:txBody>
          <a:bodyPr/>
          <a:lstStyle/>
          <a:p>
            <a:fld id="{16A4F017-61FC-4C6D-8BA8-746CB9FCD313}"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r>
              <a:rPr lang="en-GB" sz="1200" kern="1200" dirty="0">
                <a:solidFill>
                  <a:schemeClr val="tx1"/>
                </a:solidFill>
                <a:effectLst/>
                <a:latin typeface="+mn-lt"/>
                <a:ea typeface="+mn-ea"/>
                <a:cs typeface="+mn-cs"/>
              </a:rPr>
              <a:t>On the left, we see the change in grain yield for 450 rice varieties released between 1965 and 2024, broken down by three major ecosystems.</a:t>
            </a:r>
          </a:p>
          <a:p>
            <a:r>
              <a:rPr lang="en-GB" sz="1200" b="1" kern="1200" dirty="0">
                <a:solidFill>
                  <a:schemeClr val="tx1"/>
                </a:solidFill>
                <a:effectLst/>
                <a:latin typeface="+mn-lt"/>
                <a:ea typeface="+mn-ea"/>
                <a:cs typeface="+mn-cs"/>
              </a:rPr>
              <a:t>Significant Gains in Irrigated Lowlands:</a:t>
            </a:r>
            <a:r>
              <a:rPr lang="en-GB" sz="1200" kern="1200" dirty="0">
                <a:solidFill>
                  <a:schemeClr val="tx1"/>
                </a:solidFill>
                <a:effectLst/>
                <a:latin typeface="+mn-lt"/>
                <a:ea typeface="+mn-ea"/>
                <a:cs typeface="+mn-cs"/>
              </a:rPr>
              <a:t> The most prominent trend, shown by the blue data points, is the consistent and significant increase in grain yield for </a:t>
            </a:r>
            <a:r>
              <a:rPr lang="en-GB" sz="1200" b="1" kern="1200" dirty="0">
                <a:solidFill>
                  <a:schemeClr val="tx1"/>
                </a:solidFill>
                <a:effectLst/>
                <a:latin typeface="+mn-lt"/>
                <a:ea typeface="+mn-ea"/>
                <a:cs typeface="+mn-cs"/>
              </a:rPr>
              <a:t>irrigated lowland</a:t>
            </a:r>
            <a:r>
              <a:rPr lang="en-GB" sz="1200" kern="1200" dirty="0">
                <a:solidFill>
                  <a:schemeClr val="tx1"/>
                </a:solidFill>
                <a:effectLst/>
                <a:latin typeface="+mn-lt"/>
                <a:ea typeface="+mn-ea"/>
                <a:cs typeface="+mn-cs"/>
              </a:rPr>
              <a:t> varieties. </a:t>
            </a:r>
            <a:r>
              <a:rPr lang="en-GB" sz="1200" b="1" kern="1200" dirty="0">
                <a:solidFill>
                  <a:schemeClr val="tx1"/>
                </a:solidFill>
                <a:effectLst/>
                <a:latin typeface="+mn-lt"/>
                <a:ea typeface="+mn-ea"/>
                <a:cs typeface="+mn-cs"/>
              </a:rPr>
              <a:t>Stagnation in Upland and Swampy Ecosystems:</a:t>
            </a:r>
            <a:r>
              <a:rPr lang="en-GB" sz="1200" kern="1200" dirty="0">
                <a:solidFill>
                  <a:schemeClr val="tx1"/>
                </a:solidFill>
                <a:effectLst/>
                <a:latin typeface="+mn-lt"/>
                <a:ea typeface="+mn-ea"/>
                <a:cs typeface="+mn-cs"/>
              </a:rPr>
              <a:t> In sharp contrast, the progress for </a:t>
            </a:r>
            <a:r>
              <a:rPr lang="en-GB" sz="1200" b="1" kern="1200" dirty="0">
                <a:solidFill>
                  <a:schemeClr val="tx1"/>
                </a:solidFill>
                <a:effectLst/>
                <a:latin typeface="+mn-lt"/>
                <a:ea typeface="+mn-ea"/>
                <a:cs typeface="+mn-cs"/>
              </a:rPr>
              <a:t>upland</a:t>
            </a:r>
            <a:r>
              <a:rPr lang="en-GB" sz="1200" kern="1200" dirty="0">
                <a:solidFill>
                  <a:schemeClr val="tx1"/>
                </a:solidFill>
                <a:effectLst/>
                <a:latin typeface="+mn-lt"/>
                <a:ea typeface="+mn-ea"/>
                <a:cs typeface="+mn-cs"/>
              </a:rPr>
              <a:t> (orange) and </a:t>
            </a:r>
            <a:r>
              <a:rPr lang="en-GB" sz="1200" b="1" kern="1200" dirty="0">
                <a:solidFill>
                  <a:schemeClr val="tx1"/>
                </a:solidFill>
                <a:effectLst/>
                <a:latin typeface="+mn-lt"/>
                <a:ea typeface="+mn-ea"/>
                <a:cs typeface="+mn-cs"/>
              </a:rPr>
              <a:t>swampy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gray</a:t>
            </a:r>
            <a:r>
              <a:rPr lang="en-GB" sz="1200" kern="1200" dirty="0">
                <a:solidFill>
                  <a:schemeClr val="tx1"/>
                </a:solidFill>
                <a:effectLst/>
                <a:latin typeface="+mn-lt"/>
                <a:ea typeface="+mn-ea"/>
                <a:cs typeface="+mn-cs"/>
              </a:rPr>
              <a:t>) ecosystems has been minimal. </a:t>
            </a:r>
          </a:p>
          <a:p>
            <a:r>
              <a:rPr lang="en-GB" sz="1200" b="1" kern="1200" dirty="0">
                <a:solidFill>
                  <a:schemeClr val="tx1"/>
                </a:solidFill>
                <a:effectLst/>
                <a:latin typeface="+mn-lt"/>
                <a:ea typeface="+mn-ea"/>
                <a:cs typeface="+mn-cs"/>
              </a:rPr>
              <a:t>Changes in Plant Characteristics (Right Charts)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two box plots on the right help explain </a:t>
            </a:r>
            <a:r>
              <a:rPr lang="en-GB" sz="1200" i="1" kern="1200" dirty="0">
                <a:solidFill>
                  <a:schemeClr val="tx1"/>
                </a:solidFill>
                <a:effectLst/>
                <a:latin typeface="+mn-lt"/>
                <a:ea typeface="+mn-ea"/>
                <a:cs typeface="+mn-cs"/>
              </a:rPr>
              <a:t>how</a:t>
            </a:r>
            <a:r>
              <a:rPr lang="en-GB" sz="1200" kern="1200" dirty="0">
                <a:solidFill>
                  <a:schemeClr val="tx1"/>
                </a:solidFill>
                <a:effectLst/>
                <a:latin typeface="+mn-lt"/>
                <a:ea typeface="+mn-ea"/>
                <a:cs typeface="+mn-cs"/>
              </a:rPr>
              <a:t> these yield gains were achieved by showing changes in plant traits over time, grouped into four periods Indonesian rice breeding has been highly successful in developing high-yielding, early-maturing varieties for irrigated lowlands. However, it also points to a significant challenge and opportunity for future research: accelerating genetic gains for the more difficult upland and swampy environments.</a:t>
            </a:r>
          </a:p>
          <a:p>
            <a:endParaRPr lang="en-ID" dirty="0"/>
          </a:p>
        </p:txBody>
      </p:sp>
      <p:sp>
        <p:nvSpPr>
          <p:cNvPr id="4" name="Tampungan Nomor Slide 3"/>
          <p:cNvSpPr>
            <a:spLocks noGrp="1"/>
          </p:cNvSpPr>
          <p:nvPr>
            <p:ph type="sldNum" sz="quarter" idx="5"/>
          </p:nvPr>
        </p:nvSpPr>
        <p:spPr/>
        <p:txBody>
          <a:bodyPr/>
          <a:lstStyle/>
          <a:p>
            <a:fld id="{16A4F017-61FC-4C6D-8BA8-746CB9FCD313}"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This slide show </a:t>
            </a:r>
            <a:r>
              <a:rPr lang="en-US" altLang="en-US" dirty="0"/>
              <a:t>our commitment to building the infrastructure for 'Breeding 4.0.' By combining cutting-edge genomics (to find the traits) with high-throughput phenomics (to test the traits), we can dramatically shorten the time it takes to develop, validate, and deliver the superior rice varieties that Indonesia needs.</a:t>
            </a:r>
          </a:p>
          <a:p>
            <a:r>
              <a:rPr lang="en-US" altLang="en-US" dirty="0"/>
              <a:t>Inside this building, we conduct advanced molecular work—like genetic sequencing and marker-assisted selection—to rapidly find the specific genes responsible for traits we want, such as drought tolerance, pest resistance, or better-tasting grain.</a:t>
            </a:r>
            <a:r>
              <a:rPr lang="en-GB" altLang="en-US" dirty="0"/>
              <a:t>  </a:t>
            </a:r>
            <a:r>
              <a:rPr lang="en-US" altLang="en-US" dirty="0"/>
              <a:t>We are implementing advanced Greenhouse systems with automated cultivation and transportation units. </a:t>
            </a:r>
            <a:r>
              <a:rPr lang="en-GB" altLang="en-US" dirty="0"/>
              <a:t>O</a:t>
            </a:r>
            <a:r>
              <a:rPr lang="en-US" altLang="en-US" dirty="0"/>
              <a:t>ur capabilities are still expanding. As noted, we are in the process of provisioning:</a:t>
            </a:r>
          </a:p>
          <a:p>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48779AD-4A45-43EA-BDBC-33DD5E6631E8}"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r>
              <a:rPr lang="en-GB" dirty="0"/>
              <a:t>This slide details the </a:t>
            </a:r>
            <a:r>
              <a:rPr lang="en-GB" b="1" dirty="0"/>
              <a:t>current research and development pipeline for rice breeding at BRIN</a:t>
            </a:r>
            <a:r>
              <a:rPr lang="en-GB" dirty="0"/>
              <a:t>, outlining eight key programs. It's a strategic overview of what's coming next.</a:t>
            </a:r>
          </a:p>
          <a:p>
            <a:r>
              <a:rPr lang="en-GB" dirty="0"/>
              <a:t>The table shows a portfolio that balances </a:t>
            </a:r>
            <a:r>
              <a:rPr lang="en-GB" b="1" dirty="0"/>
              <a:t>near-term goals</a:t>
            </a:r>
            <a:r>
              <a:rPr lang="en-GB" dirty="0"/>
              <a:t> with </a:t>
            </a:r>
            <a:r>
              <a:rPr lang="en-GB" b="1" dirty="0"/>
              <a:t>advanced, long-term technology</a:t>
            </a:r>
            <a:r>
              <a:rPr lang="en-GB" dirty="0"/>
              <a:t>.</a:t>
            </a:r>
          </a:p>
          <a:p>
            <a:r>
              <a:rPr lang="en-GB" dirty="0"/>
              <a:t>For </a:t>
            </a:r>
            <a:r>
              <a:rPr lang="en-GB" b="1" dirty="0"/>
              <a:t>near-term impact</a:t>
            </a:r>
            <a:r>
              <a:rPr lang="en-GB" dirty="0"/>
              <a:t>, Program 1 shows lowland paddy varieties focused on </a:t>
            </a:r>
            <a:r>
              <a:rPr lang="en-GB" b="1" dirty="0"/>
              <a:t>multi-abiotic stress tolerance</a:t>
            </a:r>
            <a:r>
              <a:rPr lang="en-GB" dirty="0"/>
              <a:t> (salinity, drought) which are already in the final 'Multilocation' trial stage. Program 7, </a:t>
            </a:r>
            <a:r>
              <a:rPr lang="en-GB" b="1" dirty="0"/>
              <a:t>Upland Rice</a:t>
            </a:r>
            <a:r>
              <a:rPr lang="en-GB" dirty="0"/>
              <a:t> for blast resistance, is also at the 'Proposed for release' stage in partnership with JIRCAS.</a:t>
            </a:r>
          </a:p>
          <a:p>
            <a:r>
              <a:rPr lang="en-GB" dirty="0"/>
              <a:t>A major strategic thrust is </a:t>
            </a:r>
            <a:r>
              <a:rPr lang="en-GB" b="1" dirty="0"/>
              <a:t>Hybrid Rice</a:t>
            </a:r>
            <a:r>
              <a:rPr lang="en-GB" dirty="0"/>
              <a:t> (Programs 2 &amp; 3), a long-term project running to 2027 to develop high-yield potential lines with various partners.</a:t>
            </a:r>
          </a:p>
          <a:p>
            <a:r>
              <a:rPr lang="en-GB" dirty="0"/>
              <a:t>Looking at </a:t>
            </a:r>
            <a:r>
              <a:rPr lang="en-GB" b="1" dirty="0"/>
              <a:t>advanced science</a:t>
            </a:r>
            <a:r>
              <a:rPr lang="en-GB" dirty="0"/>
              <a:t>, we see a clear focus on cutting-edge techniques. Program 4 is developing </a:t>
            </a:r>
            <a:r>
              <a:rPr lang="en-GB" b="1" dirty="0"/>
              <a:t>Zinc Biofortified Rice</a:t>
            </a:r>
            <a:r>
              <a:rPr lang="en-GB" dirty="0"/>
              <a:t> in collaboration with the IAEA. Program 5 is using </a:t>
            </a:r>
            <a:r>
              <a:rPr lang="en-GB" b="1" dirty="0"/>
              <a:t>Genome Editing</a:t>
            </a:r>
            <a:r>
              <a:rPr lang="en-GB" dirty="0"/>
              <a:t> to create resistance to dwarf virus. And most notably, Program 8 marks the 'Introduction' of research into </a:t>
            </a:r>
            <a:r>
              <a:rPr lang="en-GB" b="1" dirty="0"/>
              <a:t>Perennial Rice</a:t>
            </a:r>
            <a:r>
              <a:rPr lang="en-GB" dirty="0"/>
              <a:t>, aiming for high yield with a single planting for multiple harvests, in partnership with BGI.</a:t>
            </a:r>
          </a:p>
          <a:p>
            <a:r>
              <a:rPr lang="en-GB" dirty="0"/>
              <a:t>Finally, the pipeline also targets critical </a:t>
            </a:r>
            <a:r>
              <a:rPr lang="en-GB" b="1" dirty="0"/>
              <a:t>marginal environments</a:t>
            </a:r>
            <a:r>
              <a:rPr lang="en-GB" dirty="0"/>
              <a:t>, with programs for </a:t>
            </a:r>
            <a:r>
              <a:rPr lang="en-GB" b="1" dirty="0"/>
              <a:t>Swamp Rice</a:t>
            </a:r>
            <a:r>
              <a:rPr lang="en-GB" dirty="0"/>
              <a:t> (Program 6) to tolerate iron toxicity and Upland Rice for acid soil.</a:t>
            </a:r>
          </a:p>
          <a:p>
            <a:r>
              <a:rPr lang="en-GB" dirty="0"/>
              <a:t>The images at the bottom provide visual evidence of the high-tech work supporting this pipeline, showing active molecular marker confirmation, greenhouse screening, genome editing workflows, and the development of disease-resistant lines.</a:t>
            </a:r>
          </a:p>
          <a:p>
            <a:endParaRPr lang="en-ID" dirty="0"/>
          </a:p>
        </p:txBody>
      </p:sp>
      <p:sp>
        <p:nvSpPr>
          <p:cNvPr id="4" name="Tampungan Nomor Slide 3"/>
          <p:cNvSpPr>
            <a:spLocks noGrp="1"/>
          </p:cNvSpPr>
          <p:nvPr>
            <p:ph type="sldNum" sz="quarter" idx="5"/>
          </p:nvPr>
        </p:nvSpPr>
        <p:spPr/>
        <p:txBody>
          <a:bodyPr/>
          <a:lstStyle/>
          <a:p>
            <a:fld id="{16A4F017-61FC-4C6D-8BA8-746CB9FCD313}"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F99351-DFA5-4C0E-B450-E6F67E92F2D7}"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A1847-CFE2-47FE-94A4-E0A50BAC097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F99351-DFA5-4C0E-B450-E6F67E92F2D7}"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A1847-CFE2-47FE-94A4-E0A50BAC097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F99351-DFA5-4C0E-B450-E6F67E92F2D7}"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A1847-CFE2-47FE-94A4-E0A50BAC097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F99351-DFA5-4C0E-B450-E6F67E92F2D7}"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A1847-CFE2-47FE-94A4-E0A50BAC097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F99351-DFA5-4C0E-B450-E6F67E92F2D7}"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A1847-CFE2-47FE-94A4-E0A50BAC097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F99351-DFA5-4C0E-B450-E6F67E92F2D7}" type="datetimeFigureOut">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7A1847-CFE2-47FE-94A4-E0A50BAC097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F99351-DFA5-4C0E-B450-E6F67E92F2D7}" type="datetimeFigureOut">
              <a:rPr lang="en-US" smtClean="0"/>
              <a:t>4/14/2026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7A1847-CFE2-47FE-94A4-E0A50BAC097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F99351-DFA5-4C0E-B450-E6F67E92F2D7}" type="datetimeFigureOut">
              <a:rPr lang="en-US" smtClean="0"/>
              <a:t>4/14/2026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7A1847-CFE2-47FE-94A4-E0A50BAC097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F99351-DFA5-4C0E-B450-E6F67E92F2D7}" type="datetimeFigureOut">
              <a:rPr lang="en-US" smtClean="0"/>
              <a:t>4/14/2026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7A1847-CFE2-47FE-94A4-E0A50BAC097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6F99351-DFA5-4C0E-B450-E6F67E92F2D7}" type="datetimeFigureOut">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7A1847-CFE2-47FE-94A4-E0A50BAC097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6F99351-DFA5-4C0E-B450-E6F67E92F2D7}" type="datetimeFigureOut">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7A1847-CFE2-47FE-94A4-E0A50BAC097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99351-DFA5-4C0E-B450-E6F67E92F2D7}" type="datetimeFigureOut">
              <a:rPr lang="en-US" smtClean="0"/>
              <a:t>4/14/2026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7A1847-CFE2-47FE-94A4-E0A50BAC097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33.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notesSlide" Target="../notesSlides/notesSlide10.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slideLayout" Target="../slideLayouts/slideLayout2.xml"/><Relationship Id="rId5" Type="http://schemas.openxmlformats.org/officeDocument/2006/relationships/tags" Target="../tags/tag7.xml"/><Relationship Id="rId15" Type="http://schemas.openxmlformats.org/officeDocument/2006/relationships/image" Target="../media/image35.png"/><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3" name="Rectangle 205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Freeform: Shape 205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Arc 205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ubtitle 2"/>
          <p:cNvSpPr>
            <a:spLocks noGrp="1"/>
          </p:cNvSpPr>
          <p:nvPr/>
        </p:nvSpPr>
        <p:spPr>
          <a:xfrm>
            <a:off x="4713761" y="636190"/>
            <a:ext cx="6906491" cy="5585619"/>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3200" b="1" dirty="0">
                <a:effectLst>
                  <a:outerShdw blurRad="38100" dist="38100" dir="2700000" algn="tl">
                    <a:srgbClr val="000000">
                      <a:alpha val="43137"/>
                    </a:srgbClr>
                  </a:outerShdw>
                </a:effectLst>
              </a:rPr>
              <a:t>Opportunities and challenges of</a:t>
            </a:r>
          </a:p>
          <a:p>
            <a:pPr algn="l"/>
            <a:r>
              <a:rPr lang="en-US" altLang="en-US" sz="3200" b="1" dirty="0">
                <a:effectLst>
                  <a:outerShdw blurRad="38100" dist="38100" dir="2700000" algn="tl">
                    <a:srgbClr val="000000">
                      <a:alpha val="43137"/>
                    </a:srgbClr>
                  </a:outerShdw>
                </a:effectLst>
              </a:rPr>
              <a:t>accelerated (Rice) breeding in ASEAN: Case of Indonesia</a:t>
            </a:r>
          </a:p>
          <a:p>
            <a:pPr indent="-228600" algn="l">
              <a:buFont typeface="Arial" panose="020B0604020202020204" pitchFamily="34" charset="0"/>
              <a:buChar char="•"/>
            </a:pPr>
            <a:endParaRPr lang="en-US" altLang="en-US" dirty="0">
              <a:effectLst>
                <a:outerShdw blurRad="38100" dist="38100" dir="2700000" algn="tl">
                  <a:srgbClr val="000000">
                    <a:alpha val="43137"/>
                  </a:srgbClr>
                </a:outerShdw>
              </a:effectLst>
            </a:endParaRPr>
          </a:p>
          <a:p>
            <a:pPr algn="l"/>
            <a:r>
              <a:rPr lang="en-US" altLang="en-US" dirty="0">
                <a:effectLst>
                  <a:outerShdw blurRad="38100" dist="38100" dir="2700000" algn="tl">
                    <a:srgbClr val="000000">
                      <a:alpha val="43137"/>
                    </a:srgbClr>
                  </a:outerShdw>
                </a:effectLst>
              </a:rPr>
              <a:t>Yudhistira Nugraha</a:t>
            </a:r>
          </a:p>
          <a:p>
            <a:pPr algn="l"/>
            <a:r>
              <a:rPr lang="en-US" altLang="en-US" dirty="0">
                <a:effectLst>
                  <a:outerShdw blurRad="38100" dist="38100" dir="2700000" algn="tl">
                    <a:srgbClr val="000000">
                      <a:alpha val="43137"/>
                    </a:srgbClr>
                  </a:outerShdw>
                </a:effectLst>
              </a:rPr>
              <a:t>Aris </a:t>
            </a:r>
            <a:r>
              <a:rPr lang="en-US" altLang="en-US" dirty="0" err="1">
                <a:effectLst>
                  <a:outerShdw blurRad="38100" dist="38100" dir="2700000" algn="tl">
                    <a:srgbClr val="000000">
                      <a:alpha val="43137"/>
                    </a:srgbClr>
                  </a:outerShdw>
                </a:effectLst>
              </a:rPr>
              <a:t>Hairmansis</a:t>
            </a:r>
            <a:r>
              <a:rPr lang="en-US" altLang="en-US" dirty="0">
                <a:effectLst>
                  <a:outerShdw blurRad="38100" dist="38100" dir="2700000" algn="tl">
                    <a:srgbClr val="000000">
                      <a:alpha val="43137"/>
                    </a:srgbClr>
                  </a:outerShdw>
                </a:effectLst>
              </a:rPr>
              <a:t>,  Bambang S Purwoko, </a:t>
            </a:r>
          </a:p>
          <a:p>
            <a:pPr algn="l"/>
            <a:r>
              <a:rPr lang="en-US" altLang="en-US" dirty="0">
                <a:effectLst>
                  <a:outerShdw blurRad="38100" dist="38100" dir="2700000" algn="tl">
                    <a:srgbClr val="000000">
                      <a:alpha val="43137"/>
                    </a:srgbClr>
                  </a:outerShdw>
                </a:effectLst>
              </a:rPr>
              <a:t>National Research and Innovation Agency (BRIN)</a:t>
            </a:r>
          </a:p>
          <a:p>
            <a:pPr algn="l"/>
            <a:r>
              <a:rPr lang="en-US" dirty="0">
                <a:effectLst>
                  <a:outerShdw blurRad="38100" dist="38100" dir="2700000" algn="tl">
                    <a:srgbClr val="000000">
                      <a:alpha val="43137"/>
                    </a:srgbClr>
                  </a:outerShdw>
                </a:effectLst>
              </a:rPr>
              <a:t>IPB University </a:t>
            </a:r>
          </a:p>
          <a:p>
            <a:pPr algn="l"/>
            <a:endParaRPr lang="en-US" dirty="0">
              <a:effectLst>
                <a:outerShdw blurRad="38100" dist="38100" dir="2700000" algn="tl">
                  <a:srgbClr val="000000">
                    <a:alpha val="43137"/>
                  </a:srgbClr>
                </a:outerShdw>
              </a:effectLst>
            </a:endParaRPr>
          </a:p>
        </p:txBody>
      </p:sp>
      <p:sp>
        <p:nvSpPr>
          <p:cNvPr id="11" name="object 22"/>
          <p:cNvSpPr/>
          <p:nvPr/>
        </p:nvSpPr>
        <p:spPr>
          <a:xfrm>
            <a:off x="3274406" y="229395"/>
            <a:ext cx="1859393" cy="841700"/>
          </a:xfrm>
          <a:prstGeom prst="rect">
            <a:avLst/>
          </a:prstGeom>
          <a:blipFill>
            <a:blip r:embed="rId3" cstate="print"/>
            <a:stretch>
              <a:fillRect/>
            </a:stretch>
          </a:blipFill>
        </p:spPr>
        <p:txBody>
          <a:bodyPr wrap="square" lIns="0" tIns="0" rIns="0" bIns="0" rtlCol="0"/>
          <a:lstStyle/>
          <a:p>
            <a:endParaRPr sz="455"/>
          </a:p>
        </p:txBody>
      </p:sp>
      <p:pic>
        <p:nvPicPr>
          <p:cNvPr id="2050" name="Picture 2" descr="Institut Pertanian Bogor - Wikipedia bahasa Indonesia, ensiklopedia bebas">
            <a:extLst>
              <a:ext uri="{FF2B5EF4-FFF2-40B4-BE49-F238E27FC236}">
                <a16:creationId xmlns:a16="http://schemas.microsoft.com/office/drawing/2014/main" id="{649C4629-0957-E86E-9183-224E8498E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6254" y="32386"/>
            <a:ext cx="1112086" cy="11120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44193"/>
            <a:ext cx="10515600" cy="857590"/>
          </a:xfrm>
        </p:spPr>
        <p:txBody>
          <a:bodyPr>
            <a:normAutofit/>
          </a:bodyPr>
          <a:lstStyle/>
          <a:p>
            <a:pPr algn="ctr"/>
            <a:r>
              <a:rPr lang="en-GB" altLang="en-US" sz="2220" b="1" dirty="0">
                <a:effectLst>
                  <a:outerShdw blurRad="38100" dist="38100" dir="2700000" algn="tl">
                    <a:srgbClr val="000000">
                      <a:alpha val="43137"/>
                    </a:srgbClr>
                  </a:outerShdw>
                </a:effectLst>
                <a:latin typeface="+mn-ea"/>
                <a:cs typeface="+mn-ea"/>
              </a:rPr>
              <a:t>BRIN </a:t>
            </a:r>
            <a:r>
              <a:rPr lang="en-US" sz="2220" b="1" dirty="0">
                <a:effectLst>
                  <a:outerShdw blurRad="38100" dist="38100" dir="2700000" algn="tl">
                    <a:srgbClr val="000000">
                      <a:alpha val="43137"/>
                    </a:srgbClr>
                  </a:outerShdw>
                </a:effectLst>
                <a:latin typeface="+mn-ea"/>
                <a:cs typeface="+mn-ea"/>
              </a:rPr>
              <a:t>Research Facilities</a:t>
            </a:r>
            <a:r>
              <a:rPr lang="en-GB" altLang="en-US" sz="2220" b="1" dirty="0">
                <a:effectLst>
                  <a:outerShdw blurRad="38100" dist="38100" dir="2700000" algn="tl">
                    <a:srgbClr val="000000">
                      <a:alpha val="43137"/>
                    </a:srgbClr>
                  </a:outerShdw>
                </a:effectLst>
                <a:latin typeface="+mn-ea"/>
                <a:cs typeface="+mn-ea"/>
              </a:rPr>
              <a:t>  at Ir. Soekarno Science Center Cibinong Bogor</a:t>
            </a:r>
          </a:p>
        </p:txBody>
      </p:sp>
      <p:pic>
        <p:nvPicPr>
          <p:cNvPr id="4" name="Content Placeholder 3"/>
          <p:cNvPicPr>
            <a:picLocks noGrp="1" noChangeAspect="1"/>
          </p:cNvPicPr>
          <p:nvPr>
            <p:ph idx="1"/>
          </p:nvPr>
        </p:nvPicPr>
        <p:blipFill>
          <a:blip r:embed="rId3"/>
          <a:stretch>
            <a:fillRect/>
          </a:stretch>
        </p:blipFill>
        <p:spPr>
          <a:xfrm>
            <a:off x="5745804" y="849766"/>
            <a:ext cx="4919925" cy="4110062"/>
          </a:xfrm>
          <a:prstGeom prst="rect">
            <a:avLst/>
          </a:prstGeom>
        </p:spPr>
      </p:pic>
      <p:pic>
        <p:nvPicPr>
          <p:cNvPr id="3" name="Picture 2"/>
          <p:cNvPicPr>
            <a:picLocks noChangeAspect="1"/>
          </p:cNvPicPr>
          <p:nvPr/>
        </p:nvPicPr>
        <p:blipFill>
          <a:blip r:embed="rId4"/>
          <a:stretch>
            <a:fillRect/>
          </a:stretch>
        </p:blipFill>
        <p:spPr>
          <a:xfrm>
            <a:off x="196824" y="851539"/>
            <a:ext cx="5396580" cy="2691791"/>
          </a:xfrm>
          <a:prstGeom prst="rect">
            <a:avLst/>
          </a:prstGeom>
        </p:spPr>
      </p:pic>
      <p:sp>
        <p:nvSpPr>
          <p:cNvPr id="5" name="TextBox 4"/>
          <p:cNvSpPr txBox="1"/>
          <p:nvPr/>
        </p:nvSpPr>
        <p:spPr>
          <a:xfrm>
            <a:off x="5745804" y="4984169"/>
            <a:ext cx="595162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Facilities under provision: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2000" dirty="0">
                <a:solidFill>
                  <a:prstClr val="black"/>
                </a:solidFill>
                <a:latin typeface="Calibri" panose="020F0502020204030204"/>
              </a:rPr>
              <a:t>Field Experiment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Plant Phenomics facility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Somatic Cell Nuclear Transfer </a:t>
            </a:r>
            <a:endParaRPr kumimoji="0" lang="en-ID"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5"/>
          <a:srcRect b="42967"/>
          <a:stretch>
            <a:fillRect/>
          </a:stretch>
        </p:blipFill>
        <p:spPr>
          <a:xfrm>
            <a:off x="220762" y="3513935"/>
            <a:ext cx="2597503" cy="2448549"/>
          </a:xfrm>
          <a:prstGeom prst="rect">
            <a:avLst/>
          </a:prstGeom>
        </p:spPr>
      </p:pic>
      <p:pic>
        <p:nvPicPr>
          <p:cNvPr id="7" name="Picture 6"/>
          <p:cNvPicPr>
            <a:picLocks noChangeAspect="1"/>
          </p:cNvPicPr>
          <p:nvPr/>
        </p:nvPicPr>
        <p:blipFill rotWithShape="1">
          <a:blip r:embed="rId6"/>
          <a:srcRect t="68502" r="24"/>
          <a:stretch>
            <a:fillRect/>
          </a:stretch>
        </p:blipFill>
        <p:spPr>
          <a:xfrm>
            <a:off x="2601686" y="3496938"/>
            <a:ext cx="2991718" cy="2448549"/>
          </a:xfrm>
          <a:prstGeom prst="rect">
            <a:avLst/>
          </a:prstGeom>
        </p:spPr>
      </p:pic>
      <p:sp>
        <p:nvSpPr>
          <p:cNvPr id="9" name="TextBox 8"/>
          <p:cNvSpPr txBox="1"/>
          <p:nvPr/>
        </p:nvSpPr>
        <p:spPr>
          <a:xfrm>
            <a:off x="196824" y="6081275"/>
            <a:ext cx="3808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Facilities for genomic research in BRIN </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object 22">
            <a:extLst>
              <a:ext uri="{FF2B5EF4-FFF2-40B4-BE49-F238E27FC236}">
                <a16:creationId xmlns:a16="http://schemas.microsoft.com/office/drawing/2014/main" id="{6C5A1EB5-83AB-AFBB-B647-73FF617B9625}"/>
              </a:ext>
            </a:extLst>
          </p:cNvPr>
          <p:cNvSpPr/>
          <p:nvPr/>
        </p:nvSpPr>
        <p:spPr>
          <a:xfrm>
            <a:off x="9270" y="-27774"/>
            <a:ext cx="1518448" cy="828931"/>
          </a:xfrm>
          <a:prstGeom prst="rect">
            <a:avLst/>
          </a:prstGeom>
          <a:blipFill>
            <a:blip r:embed="rId7" cstate="print"/>
            <a:stretch>
              <a:fillRect/>
            </a:stretch>
          </a:blipFill>
        </p:spPr>
        <p:txBody>
          <a:bodyPr wrap="square" lIns="0" tIns="0" rIns="0" bIns="0" rtlCol="0"/>
          <a:lstStyle/>
          <a:p>
            <a:endParaRPr sz="455"/>
          </a:p>
        </p:txBody>
      </p:sp>
      <p:pic>
        <p:nvPicPr>
          <p:cNvPr id="10" name="Picture 2" descr="Institut Pertanian Bogor - Wikipedia bahasa Indonesia, ensiklopedia bebas">
            <a:extLst>
              <a:ext uri="{FF2B5EF4-FFF2-40B4-BE49-F238E27FC236}">
                <a16:creationId xmlns:a16="http://schemas.microsoft.com/office/drawing/2014/main" id="{0665FF20-D6AA-B660-7017-34DBED9863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53799" y="0"/>
            <a:ext cx="828931" cy="828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14562" y="93128"/>
            <a:ext cx="8201025" cy="521970"/>
          </a:xfrm>
          <a:prstGeom prst="rect">
            <a:avLst/>
          </a:prstGeom>
          <a:noFill/>
        </p:spPr>
        <p:txBody>
          <a:bodyPr wrap="square" rtlCol="0">
            <a:spAutoFit/>
          </a:bodyPr>
          <a:lstStyle/>
          <a:p>
            <a:pPr algn="ctr"/>
            <a:r>
              <a:rPr lang="en-GB" sz="2800" b="1" dirty="0"/>
              <a:t>Rice Breeding Research Status in BRIN</a:t>
            </a:r>
          </a:p>
        </p:txBody>
      </p:sp>
      <p:pic>
        <p:nvPicPr>
          <p:cNvPr id="8" name="Picture 7"/>
          <p:cNvPicPr>
            <a:picLocks noChangeAspect="1"/>
          </p:cNvPicPr>
          <p:nvPr/>
        </p:nvPicPr>
        <p:blipFill>
          <a:blip r:embed="rId4"/>
          <a:stretch>
            <a:fillRect/>
          </a:stretch>
        </p:blipFill>
        <p:spPr>
          <a:xfrm>
            <a:off x="3212465" y="4856480"/>
            <a:ext cx="2360930" cy="1754505"/>
          </a:xfrm>
          <a:prstGeom prst="rect">
            <a:avLst/>
          </a:prstGeom>
        </p:spPr>
      </p:pic>
      <p:pic>
        <p:nvPicPr>
          <p:cNvPr id="9" name="Picture 8"/>
          <p:cNvPicPr>
            <a:picLocks noChangeAspect="1"/>
          </p:cNvPicPr>
          <p:nvPr/>
        </p:nvPicPr>
        <p:blipFill rotWithShape="1">
          <a:blip r:embed="rId5"/>
          <a:srcRect b="10106"/>
          <a:stretch>
            <a:fillRect/>
          </a:stretch>
        </p:blipFill>
        <p:spPr>
          <a:xfrm>
            <a:off x="76835" y="4907280"/>
            <a:ext cx="3135630" cy="1703705"/>
          </a:xfrm>
          <a:prstGeom prst="rect">
            <a:avLst/>
          </a:prstGeom>
        </p:spPr>
      </p:pic>
      <p:graphicFrame>
        <p:nvGraphicFramePr>
          <p:cNvPr id="2" name="Table 1"/>
          <p:cNvGraphicFramePr/>
          <p:nvPr>
            <p:custDataLst>
              <p:tags r:id="rId1"/>
            </p:custDataLst>
            <p:extLst>
              <p:ext uri="{D42A27DB-BD31-4B8C-83A1-F6EECF244321}">
                <p14:modId xmlns:p14="http://schemas.microsoft.com/office/powerpoint/2010/main" val="1283409560"/>
              </p:ext>
            </p:extLst>
          </p:nvPr>
        </p:nvGraphicFramePr>
        <p:xfrm>
          <a:off x="215900" y="672465"/>
          <a:ext cx="11722735" cy="4053840"/>
        </p:xfrm>
        <a:graphic>
          <a:graphicData uri="http://schemas.openxmlformats.org/drawingml/2006/table">
            <a:tbl>
              <a:tblPr/>
              <a:tblGrid>
                <a:gridCol w="585470">
                  <a:extLst>
                    <a:ext uri="{9D8B030D-6E8A-4147-A177-3AD203B41FA5}">
                      <a16:colId xmlns:a16="http://schemas.microsoft.com/office/drawing/2014/main" val="20000"/>
                    </a:ext>
                  </a:extLst>
                </a:gridCol>
                <a:gridCol w="2355215">
                  <a:extLst>
                    <a:ext uri="{9D8B030D-6E8A-4147-A177-3AD203B41FA5}">
                      <a16:colId xmlns:a16="http://schemas.microsoft.com/office/drawing/2014/main" val="20001"/>
                    </a:ext>
                  </a:extLst>
                </a:gridCol>
                <a:gridCol w="3523615">
                  <a:extLst>
                    <a:ext uri="{9D8B030D-6E8A-4147-A177-3AD203B41FA5}">
                      <a16:colId xmlns:a16="http://schemas.microsoft.com/office/drawing/2014/main" val="20002"/>
                    </a:ext>
                  </a:extLst>
                </a:gridCol>
                <a:gridCol w="1315720">
                  <a:extLst>
                    <a:ext uri="{9D8B030D-6E8A-4147-A177-3AD203B41FA5}">
                      <a16:colId xmlns:a16="http://schemas.microsoft.com/office/drawing/2014/main" val="20003"/>
                    </a:ext>
                  </a:extLst>
                </a:gridCol>
                <a:gridCol w="2409825">
                  <a:extLst>
                    <a:ext uri="{9D8B030D-6E8A-4147-A177-3AD203B41FA5}">
                      <a16:colId xmlns:a16="http://schemas.microsoft.com/office/drawing/2014/main" val="20004"/>
                    </a:ext>
                  </a:extLst>
                </a:gridCol>
                <a:gridCol w="1532890">
                  <a:extLst>
                    <a:ext uri="{9D8B030D-6E8A-4147-A177-3AD203B41FA5}">
                      <a16:colId xmlns:a16="http://schemas.microsoft.com/office/drawing/2014/main" val="20005"/>
                    </a:ext>
                  </a:extLst>
                </a:gridCol>
              </a:tblGrid>
              <a:tr h="213360">
                <a:tc>
                  <a:txBody>
                    <a:bodyPr/>
                    <a:lstStyle/>
                    <a:p>
                      <a:pPr marL="62230" indent="0" algn="just" fontAlgn="b">
                        <a:spcBef>
                          <a:spcPct val="0"/>
                        </a:spcBef>
                        <a:spcAft>
                          <a:spcPct val="0"/>
                        </a:spcAft>
                      </a:pPr>
                      <a:r>
                        <a:rPr sz="1400" b="1" i="0">
                          <a:solidFill>
                            <a:srgbClr val="000000"/>
                          </a:solidFill>
                          <a:latin typeface="Arial" panose="020B0604020202020204"/>
                          <a:ea typeface="SimSun" panose="02010600030101010101" pitchFamily="2" charset="-122"/>
                        </a:rPr>
                        <a:t>No</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2"/>
                    </a:solidFill>
                  </a:tcPr>
                </a:tc>
                <a:tc>
                  <a:txBody>
                    <a:bodyPr/>
                    <a:lstStyle/>
                    <a:p>
                      <a:pPr marL="62230" indent="0" algn="just" fontAlgn="b">
                        <a:spcBef>
                          <a:spcPct val="0"/>
                        </a:spcBef>
                        <a:spcAft>
                          <a:spcPct val="0"/>
                        </a:spcAft>
                      </a:pPr>
                      <a:r>
                        <a:rPr sz="1400" b="1" i="0">
                          <a:solidFill>
                            <a:srgbClr val="000000"/>
                          </a:solidFill>
                          <a:latin typeface="Arial" panose="020B0604020202020204"/>
                          <a:ea typeface="SimSun" panose="02010600030101010101" pitchFamily="2" charset="-122"/>
                        </a:rPr>
                        <a:t>Targeted Trait</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2"/>
                    </a:solidFill>
                  </a:tcPr>
                </a:tc>
                <a:tc>
                  <a:txBody>
                    <a:bodyPr/>
                    <a:lstStyle/>
                    <a:p>
                      <a:pPr marL="62230" indent="0" algn="just" fontAlgn="b">
                        <a:spcBef>
                          <a:spcPct val="0"/>
                        </a:spcBef>
                        <a:spcAft>
                          <a:spcPct val="0"/>
                        </a:spcAft>
                      </a:pPr>
                      <a:r>
                        <a:rPr sz="1400" b="1" i="0">
                          <a:solidFill>
                            <a:srgbClr val="000000"/>
                          </a:solidFill>
                          <a:latin typeface="Arial" panose="020B0604020202020204"/>
                          <a:ea typeface="SimSun" panose="02010600030101010101" pitchFamily="2" charset="-122"/>
                        </a:rPr>
                        <a:t>Periode</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2"/>
                    </a:solidFill>
                  </a:tcPr>
                </a:tc>
                <a:tc>
                  <a:txBody>
                    <a:bodyPr/>
                    <a:lstStyle/>
                    <a:p>
                      <a:pPr marL="62230" indent="0" algn="just" fontAlgn="b">
                        <a:spcBef>
                          <a:spcPct val="0"/>
                        </a:spcBef>
                        <a:spcAft>
                          <a:spcPct val="0"/>
                        </a:spcAft>
                      </a:pPr>
                      <a:r>
                        <a:rPr sz="1400" b="1" i="0">
                          <a:solidFill>
                            <a:srgbClr val="000000"/>
                          </a:solidFill>
                          <a:latin typeface="Arial" panose="020B0604020202020204"/>
                          <a:ea typeface="SimSun" panose="02010600030101010101" pitchFamily="2" charset="-122"/>
                        </a:rPr>
                        <a:t>Year</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2"/>
                    </a:solidFill>
                  </a:tcPr>
                </a:tc>
                <a:tc>
                  <a:txBody>
                    <a:bodyPr/>
                    <a:lstStyle/>
                    <a:p>
                      <a:pPr marL="62230" indent="0" algn="just" fontAlgn="b">
                        <a:spcBef>
                          <a:spcPct val="0"/>
                        </a:spcBef>
                        <a:spcAft>
                          <a:spcPct val="0"/>
                        </a:spcAft>
                      </a:pPr>
                      <a:r>
                        <a:rPr sz="1400" b="1" i="0">
                          <a:solidFill>
                            <a:srgbClr val="000000"/>
                          </a:solidFill>
                          <a:latin typeface="Arial" panose="020B0604020202020204"/>
                          <a:ea typeface="DengXian" panose="02010600030101010101" charset="-122"/>
                        </a:rPr>
                        <a:t> </a:t>
                      </a:r>
                      <a:r>
                        <a:rPr lang="en-GB" sz="1400" b="1" i="0">
                          <a:solidFill>
                            <a:srgbClr val="000000"/>
                          </a:solidFill>
                          <a:latin typeface="Arial" panose="020B0604020202020204"/>
                          <a:ea typeface="DengXian" panose="02010600030101010101" charset="-122"/>
                        </a:rPr>
                        <a:t>Stage</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2"/>
                    </a:solidFill>
                  </a:tcPr>
                </a:tc>
                <a:tc>
                  <a:txBody>
                    <a:bodyPr/>
                    <a:lstStyle/>
                    <a:p>
                      <a:pPr marL="62230" indent="0" algn="just" fontAlgn="b">
                        <a:spcBef>
                          <a:spcPct val="0"/>
                        </a:spcBef>
                        <a:spcAft>
                          <a:spcPct val="0"/>
                        </a:spcAft>
                      </a:pPr>
                      <a:r>
                        <a:rPr sz="1400" b="1" i="0">
                          <a:solidFill>
                            <a:srgbClr val="000000"/>
                          </a:solidFill>
                          <a:latin typeface="Arial" panose="020B0604020202020204"/>
                          <a:ea typeface="SimSun" panose="02010600030101010101" pitchFamily="2" charset="-122"/>
                        </a:rPr>
                        <a:t>Partner</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2"/>
                    </a:solidFill>
                  </a:tcPr>
                </a:tc>
                <a:extLst>
                  <a:ext uri="{0D108BD9-81ED-4DB2-BD59-A6C34878D82A}">
                    <a16:rowId xmlns:a16="http://schemas.microsoft.com/office/drawing/2014/main" val="10000"/>
                  </a:ext>
                </a:extLst>
              </a:tr>
              <a:tr h="640080">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1</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Paddy Rice (Lowland)</a:t>
                      </a:r>
                      <a:r>
                        <a:rPr sz="1400" b="0">
                          <a:solidFill>
                            <a:srgbClr val="000000"/>
                          </a:solidFill>
                          <a:latin typeface="Arial" panose="020B0604020202020204"/>
                          <a:ea typeface="SimSun" panose="02010600030101010101" pitchFamily="2" charset="-122"/>
                        </a:rPr>
                        <a:t> </a:t>
                      </a:r>
                      <a:endParaRPr sz="1400" b="0" i="0">
                        <a:solidFill>
                          <a:srgbClr val="000000"/>
                        </a:solidFill>
                        <a:latin typeface="Arial" panose="020B0604020202020204"/>
                        <a:ea typeface="SimSun"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Multi-tolerant to abiotic stress and adaptive to climate change (salinity, drought, submergence)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dirty="0">
                          <a:solidFill>
                            <a:srgbClr val="000000"/>
                          </a:solidFill>
                          <a:latin typeface="Arial" panose="020B0604020202020204"/>
                          <a:ea typeface="SimSun" panose="02010600030101010101" pitchFamily="2" charset="-122"/>
                        </a:rPr>
                        <a:t>2022–202</a:t>
                      </a:r>
                      <a:r>
                        <a:rPr lang="en-US" sz="1400" b="0" i="0" dirty="0">
                          <a:solidFill>
                            <a:srgbClr val="000000"/>
                          </a:solidFill>
                          <a:latin typeface="Arial" panose="020B0604020202020204"/>
                          <a:ea typeface="SimSun" panose="02010600030101010101" pitchFamily="2" charset="-122"/>
                        </a:rPr>
                        <a:t>6</a:t>
                      </a:r>
                      <a:r>
                        <a:rPr sz="1400" b="0" i="0" dirty="0">
                          <a:solidFill>
                            <a:srgbClr val="000000"/>
                          </a:solidFill>
                          <a:latin typeface="Arial" panose="020B0604020202020204"/>
                          <a:ea typeface="SimSun" panose="02010600030101010101" pitchFamily="2" charset="-122"/>
                        </a:rPr>
                        <a:t>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lang="en-GB" sz="1400" b="0" i="0" dirty="0">
                          <a:solidFill>
                            <a:srgbClr val="000000"/>
                          </a:solidFill>
                          <a:latin typeface="Arial" panose="020B0604020202020204"/>
                          <a:ea typeface="SimSun" panose="02010600030101010101" pitchFamily="2" charset="-122"/>
                        </a:rPr>
                        <a:t>Multilocation</a:t>
                      </a:r>
                      <a:endParaRPr sz="1400" b="0" i="0" dirty="0">
                        <a:solidFill>
                          <a:srgbClr val="000000"/>
                        </a:solidFill>
                        <a:latin typeface="Arial" panose="020B0604020202020204"/>
                        <a:ea typeface="SimSun"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lang="en-US" sz="1400" b="0" i="0" dirty="0" err="1">
                          <a:solidFill>
                            <a:srgbClr val="000000"/>
                          </a:solidFill>
                          <a:latin typeface="Arial" panose="020B0604020202020204"/>
                          <a:ea typeface="SimSun" panose="02010600030101010101" pitchFamily="2" charset="-122"/>
                        </a:rPr>
                        <a:t>Sipetapa</a:t>
                      </a:r>
                      <a:r>
                        <a:rPr lang="en-US" sz="1400" b="0" i="0" dirty="0">
                          <a:solidFill>
                            <a:srgbClr val="000000"/>
                          </a:solidFill>
                          <a:latin typeface="Arial" panose="020B0604020202020204"/>
                          <a:ea typeface="SimSun" panose="02010600030101010101" pitchFamily="2" charset="-122"/>
                        </a:rPr>
                        <a:t>, CV Semi</a:t>
                      </a:r>
                      <a:r>
                        <a:rPr sz="1400" b="0" i="0" dirty="0">
                          <a:solidFill>
                            <a:srgbClr val="000000"/>
                          </a:solidFill>
                          <a:latin typeface="Arial" panose="020B0604020202020204"/>
                          <a:ea typeface="SimSun" panose="02010600030101010101" pitchFamily="2" charset="-122"/>
                        </a:rPr>
                        <a:t>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1"/>
                  </a:ext>
                </a:extLst>
              </a:tr>
              <a:tr h="426720">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2</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Hybrid Rice</a:t>
                      </a:r>
                      <a:r>
                        <a:rPr sz="1400" b="0">
                          <a:solidFill>
                            <a:srgbClr val="000000"/>
                          </a:solidFill>
                          <a:latin typeface="Arial" panose="020B0604020202020204"/>
                          <a:ea typeface="SimSun" panose="02010600030101010101" pitchFamily="2" charset="-122"/>
                        </a:rPr>
                        <a:t> (2 &amp; 3 lines) </a:t>
                      </a:r>
                      <a:endParaRPr sz="1400" b="0" i="0">
                        <a:solidFill>
                          <a:srgbClr val="000000"/>
                        </a:solidFill>
                        <a:latin typeface="Arial" panose="020B0604020202020204"/>
                        <a:ea typeface="SimSun"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High yield potential, resistant to pests and diseases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2023–2027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Early Generation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Benih Central Asia</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2"/>
                  </a:ext>
                </a:extLst>
              </a:tr>
              <a:tr h="426720">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3</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Hybrid Rice</a:t>
                      </a:r>
                      <a:r>
                        <a:rPr sz="1400" b="0">
                          <a:solidFill>
                            <a:srgbClr val="000000"/>
                          </a:solidFill>
                          <a:latin typeface="Arial" panose="020B0604020202020204"/>
                          <a:ea typeface="SimSun" panose="02010600030101010101" pitchFamily="2" charset="-122"/>
                        </a:rPr>
                        <a:t> (3 Lines) </a:t>
                      </a:r>
                      <a:endParaRPr sz="1400" b="0" i="0">
                        <a:solidFill>
                          <a:srgbClr val="000000"/>
                        </a:solidFill>
                        <a:latin typeface="Arial" panose="020B0604020202020204"/>
                        <a:ea typeface="SimSun"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High yield potential, resistant to pests and diseases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dirty="0">
                          <a:solidFill>
                            <a:srgbClr val="000000"/>
                          </a:solidFill>
                          <a:latin typeface="Arial" panose="020B0604020202020204"/>
                          <a:ea typeface="SimSun" panose="02010600030101010101" pitchFamily="2" charset="-122"/>
                        </a:rPr>
                        <a:t>2023–202</a:t>
                      </a:r>
                      <a:r>
                        <a:rPr lang="en-US" sz="1400" b="0" i="0" dirty="0">
                          <a:solidFill>
                            <a:srgbClr val="000000"/>
                          </a:solidFill>
                          <a:latin typeface="Arial" panose="020B0604020202020204"/>
                          <a:ea typeface="SimSun" panose="02010600030101010101" pitchFamily="2" charset="-122"/>
                        </a:rPr>
                        <a:t>7</a:t>
                      </a:r>
                      <a:endParaRPr sz="1400" b="0" i="0" dirty="0">
                        <a:solidFill>
                          <a:srgbClr val="000000"/>
                        </a:solidFill>
                        <a:latin typeface="Arial" panose="020B0604020202020204"/>
                        <a:ea typeface="SimSun"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Observation–DHP (Double Haploid)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Adi Jaya, CV Semi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3"/>
                  </a:ext>
                </a:extLst>
              </a:tr>
              <a:tr h="426720">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4</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Biofortification Rice</a:t>
                      </a:r>
                      <a:r>
                        <a:rPr sz="1400" b="0">
                          <a:solidFill>
                            <a:srgbClr val="000000"/>
                          </a:solidFill>
                          <a:latin typeface="Arial" panose="020B0604020202020204"/>
                          <a:ea typeface="SimSun" panose="02010600030101010101" pitchFamily="2" charset="-122"/>
                        </a:rPr>
                        <a:t> </a:t>
                      </a:r>
                      <a:endParaRPr sz="1400" b="0" i="0">
                        <a:solidFill>
                          <a:srgbClr val="000000"/>
                        </a:solidFill>
                        <a:latin typeface="Arial" panose="020B0604020202020204"/>
                        <a:ea typeface="SimSun"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dirty="0">
                          <a:solidFill>
                            <a:srgbClr val="000000"/>
                          </a:solidFill>
                          <a:latin typeface="Arial" panose="020B0604020202020204"/>
                          <a:ea typeface="SimSun" panose="02010600030101010101" pitchFamily="2" charset="-122"/>
                        </a:rPr>
                        <a:t>Zinc Bio-</a:t>
                      </a:r>
                      <a:r>
                        <a:rPr sz="1400" b="0" i="0" dirty="0" err="1">
                          <a:solidFill>
                            <a:srgbClr val="000000"/>
                          </a:solidFill>
                          <a:latin typeface="Arial" panose="020B0604020202020204"/>
                          <a:ea typeface="SimSun" panose="02010600030101010101" pitchFamily="2" charset="-122"/>
                        </a:rPr>
                        <a:t>fortificatio</a:t>
                      </a:r>
                      <a:r>
                        <a:rPr lang="en-GB" sz="1400" b="0" i="0" dirty="0">
                          <a:solidFill>
                            <a:srgbClr val="000000"/>
                          </a:solidFill>
                          <a:latin typeface="Arial" panose="020B0604020202020204"/>
                          <a:ea typeface="SimSun" panose="02010600030101010101" pitchFamily="2" charset="-122"/>
                        </a:rPr>
                        <a:t>n (Genome editing)</a:t>
                      </a:r>
                      <a:endParaRPr sz="1400" b="0" i="0" dirty="0">
                        <a:solidFill>
                          <a:srgbClr val="000000"/>
                        </a:solidFill>
                        <a:latin typeface="Arial" panose="020B0604020202020204"/>
                        <a:ea typeface="SimSun"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dirty="0">
                          <a:solidFill>
                            <a:srgbClr val="000000"/>
                          </a:solidFill>
                          <a:latin typeface="Arial" panose="020B0604020202020204"/>
                          <a:ea typeface="SimSun" panose="02010600030101010101" pitchFamily="2" charset="-122"/>
                        </a:rPr>
                        <a:t>2022–202</a:t>
                      </a:r>
                      <a:r>
                        <a:rPr lang="en-US" sz="1400" b="0" i="0" dirty="0">
                          <a:solidFill>
                            <a:srgbClr val="000000"/>
                          </a:solidFill>
                          <a:latin typeface="Arial" panose="020B0604020202020204"/>
                          <a:ea typeface="SimSun" panose="02010600030101010101" pitchFamily="2" charset="-122"/>
                        </a:rPr>
                        <a:t>7</a:t>
                      </a:r>
                      <a:endParaRPr sz="1400" b="0" i="0" dirty="0">
                        <a:solidFill>
                          <a:srgbClr val="000000"/>
                        </a:solidFill>
                        <a:latin typeface="Arial" panose="020B0604020202020204"/>
                        <a:ea typeface="SimSun"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Early Generation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Harvest Plus, IAEA</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4"/>
                  </a:ext>
                </a:extLst>
              </a:tr>
              <a:tr h="426720">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5</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lang="en-GB" sz="1400" b="0" i="0" dirty="0">
                          <a:solidFill>
                            <a:srgbClr val="000000"/>
                          </a:solidFill>
                          <a:latin typeface="Arial" panose="020B0604020202020204"/>
                          <a:ea typeface="SimSun" panose="02010600030101010101" pitchFamily="2" charset="-122"/>
                        </a:rPr>
                        <a:t>Pest and Diseases Resistance</a:t>
                      </a:r>
                      <a:endParaRPr sz="1400" b="0" i="0" dirty="0">
                        <a:solidFill>
                          <a:srgbClr val="000000"/>
                        </a:solidFill>
                        <a:latin typeface="Arial" panose="020B0604020202020204"/>
                        <a:ea typeface="SimSun"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dirty="0">
                          <a:solidFill>
                            <a:srgbClr val="000000"/>
                          </a:solidFill>
                          <a:latin typeface="Arial" panose="020B0604020202020204"/>
                          <a:ea typeface="SimSun" panose="02010600030101010101" pitchFamily="2" charset="-122"/>
                        </a:rPr>
                        <a:t>Resistant to dwarf virus (via genome editing)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dirty="0">
                          <a:solidFill>
                            <a:srgbClr val="000000"/>
                          </a:solidFill>
                          <a:latin typeface="Arial" panose="020B0604020202020204"/>
                          <a:ea typeface="SimSun" panose="02010600030101010101" pitchFamily="2" charset="-122"/>
                        </a:rPr>
                        <a:t>2023–202</a:t>
                      </a:r>
                      <a:r>
                        <a:rPr lang="en-US" sz="1400" b="0" i="0" dirty="0">
                          <a:solidFill>
                            <a:srgbClr val="000000"/>
                          </a:solidFill>
                          <a:latin typeface="Arial" panose="020B0604020202020204"/>
                          <a:ea typeface="SimSun" panose="02010600030101010101" pitchFamily="2" charset="-122"/>
                        </a:rPr>
                        <a:t>7</a:t>
                      </a:r>
                      <a:r>
                        <a:rPr sz="1400" b="0" i="0" dirty="0">
                          <a:solidFill>
                            <a:srgbClr val="000000"/>
                          </a:solidFill>
                          <a:latin typeface="Arial" panose="020B0604020202020204"/>
                          <a:ea typeface="SimSun" panose="02010600030101010101" pitchFamily="2" charset="-122"/>
                        </a:rPr>
                        <a:t>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Early Generation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SIPETAPA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5"/>
                  </a:ext>
                </a:extLst>
              </a:tr>
              <a:tr h="426720">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6</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Swamp Rice (Padi Rawa)</a:t>
                      </a:r>
                      <a:r>
                        <a:rPr sz="1400" b="0">
                          <a:solidFill>
                            <a:srgbClr val="000000"/>
                          </a:solidFill>
                          <a:latin typeface="Arial" panose="020B0604020202020204"/>
                          <a:ea typeface="SimSun" panose="02010600030101010101" pitchFamily="2" charset="-122"/>
                        </a:rPr>
                        <a:t> </a:t>
                      </a:r>
                      <a:endParaRPr sz="1400" b="0" i="0">
                        <a:solidFill>
                          <a:srgbClr val="000000"/>
                        </a:solidFill>
                        <a:latin typeface="Arial" panose="020B0604020202020204"/>
                        <a:ea typeface="SimSun"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Tolerant to Fe toxicity, resistant to pests and diseases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dirty="0">
                          <a:solidFill>
                            <a:srgbClr val="000000"/>
                          </a:solidFill>
                          <a:latin typeface="Arial" panose="020B0604020202020204"/>
                          <a:ea typeface="SimSun" panose="02010600030101010101" pitchFamily="2" charset="-122"/>
                        </a:rPr>
                        <a:t>2022–202</a:t>
                      </a:r>
                      <a:r>
                        <a:rPr lang="en-US" sz="1400" b="0" i="0" dirty="0">
                          <a:solidFill>
                            <a:srgbClr val="000000"/>
                          </a:solidFill>
                          <a:latin typeface="Arial" panose="020B0604020202020204"/>
                          <a:ea typeface="SimSun" panose="02010600030101010101" pitchFamily="2" charset="-122"/>
                        </a:rPr>
                        <a:t>7</a:t>
                      </a:r>
                      <a:r>
                        <a:rPr sz="1400" b="0" i="0" dirty="0">
                          <a:solidFill>
                            <a:srgbClr val="000000"/>
                          </a:solidFill>
                          <a:latin typeface="Arial" panose="020B0604020202020204"/>
                          <a:ea typeface="SimSun" panose="02010600030101010101" pitchFamily="2" charset="-122"/>
                        </a:rPr>
                        <a:t>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Observation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SIPETAPA</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6"/>
                  </a:ext>
                </a:extLst>
              </a:tr>
              <a:tr h="426720">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7</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Upland Rice (Padi Gogo)</a:t>
                      </a:r>
                      <a:r>
                        <a:rPr sz="1400" b="0">
                          <a:solidFill>
                            <a:srgbClr val="000000"/>
                          </a:solidFill>
                          <a:latin typeface="Arial" panose="020B0604020202020204"/>
                          <a:ea typeface="SimSun" panose="02010600030101010101" pitchFamily="2" charset="-122"/>
                        </a:rPr>
                        <a:t> </a:t>
                      </a:r>
                      <a:endParaRPr sz="1400" b="0" i="0">
                        <a:solidFill>
                          <a:srgbClr val="000000"/>
                        </a:solidFill>
                        <a:latin typeface="Arial" panose="020B0604020202020204"/>
                        <a:ea typeface="SimSun"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Resistant to blast disease, tolerant to acid soil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dirty="0">
                          <a:solidFill>
                            <a:srgbClr val="000000"/>
                          </a:solidFill>
                          <a:latin typeface="Arial" panose="020B0604020202020204"/>
                          <a:ea typeface="SimSun" panose="02010600030101010101" pitchFamily="2" charset="-122"/>
                        </a:rPr>
                        <a:t>2023–202</a:t>
                      </a:r>
                      <a:r>
                        <a:rPr lang="en-US" sz="1400" b="0" i="0" dirty="0">
                          <a:solidFill>
                            <a:srgbClr val="000000"/>
                          </a:solidFill>
                          <a:latin typeface="Arial" panose="020B0604020202020204"/>
                          <a:ea typeface="SimSun" panose="02010600030101010101" pitchFamily="2" charset="-122"/>
                        </a:rPr>
                        <a:t>7</a:t>
                      </a:r>
                      <a:endParaRPr sz="1400" b="0" i="0" dirty="0">
                        <a:solidFill>
                          <a:srgbClr val="000000"/>
                        </a:solidFill>
                        <a:latin typeface="Arial" panose="020B0604020202020204"/>
                        <a:ea typeface="SimSun"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Proposed for release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JIRCAS</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7"/>
                  </a:ext>
                </a:extLst>
              </a:tr>
              <a:tr h="640080">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8</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Perennial Rice</a:t>
                      </a:r>
                      <a:r>
                        <a:rPr sz="1400" b="0">
                          <a:solidFill>
                            <a:srgbClr val="000000"/>
                          </a:solidFill>
                          <a:latin typeface="Arial" panose="020B0604020202020204"/>
                          <a:ea typeface="SimSun" panose="02010600030101010101" pitchFamily="2" charset="-122"/>
                        </a:rPr>
                        <a:t> </a:t>
                      </a:r>
                      <a:endParaRPr sz="1400" b="0" i="0">
                        <a:solidFill>
                          <a:srgbClr val="000000"/>
                        </a:solidFill>
                        <a:latin typeface="Arial" panose="020B0604020202020204"/>
                        <a:ea typeface="SimSun"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High yield potential, resistant to pests and diseases, one planting for several harvests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dirty="0">
                          <a:solidFill>
                            <a:srgbClr val="000000"/>
                          </a:solidFill>
                          <a:latin typeface="Arial" panose="020B0604020202020204"/>
                          <a:ea typeface="SimSun" panose="02010600030101010101" pitchFamily="2" charset="-122"/>
                        </a:rPr>
                        <a:t>2023–202</a:t>
                      </a:r>
                      <a:r>
                        <a:rPr lang="en-US" sz="1400" b="0" i="0" dirty="0">
                          <a:solidFill>
                            <a:srgbClr val="000000"/>
                          </a:solidFill>
                          <a:latin typeface="Arial" panose="020B0604020202020204"/>
                          <a:ea typeface="SimSun" panose="02010600030101010101" pitchFamily="2" charset="-122"/>
                        </a:rPr>
                        <a:t>9</a:t>
                      </a:r>
                      <a:endParaRPr sz="1400" b="0" i="0" dirty="0">
                        <a:solidFill>
                          <a:srgbClr val="000000"/>
                        </a:solidFill>
                        <a:latin typeface="Arial" panose="020B0604020202020204"/>
                        <a:ea typeface="SimSun"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a:solidFill>
                            <a:srgbClr val="000000"/>
                          </a:solidFill>
                          <a:latin typeface="Arial" panose="020B0604020202020204"/>
                          <a:ea typeface="SimSun" panose="02010600030101010101" pitchFamily="2" charset="-122"/>
                        </a:rPr>
                        <a:t>Introduction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2230" indent="0" algn="just" fontAlgn="b">
                        <a:spcBef>
                          <a:spcPct val="0"/>
                        </a:spcBef>
                        <a:spcAft>
                          <a:spcPct val="0"/>
                        </a:spcAft>
                      </a:pPr>
                      <a:r>
                        <a:rPr sz="1400" b="0" i="0" dirty="0">
                          <a:solidFill>
                            <a:srgbClr val="000000"/>
                          </a:solidFill>
                          <a:latin typeface="Arial" panose="020B0604020202020204"/>
                          <a:ea typeface="SimSun" panose="02010600030101010101" pitchFamily="2" charset="-122"/>
                        </a:rPr>
                        <a:t>BGI - SHS </a:t>
                      </a: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8"/>
                  </a:ext>
                </a:extLst>
              </a:tr>
            </a:tbl>
          </a:graphicData>
        </a:graphic>
      </p:graphicFrame>
      <p:pic>
        <p:nvPicPr>
          <p:cNvPr id="3" name="Picture 2"/>
          <p:cNvPicPr>
            <a:picLocks noChangeAspect="1"/>
          </p:cNvPicPr>
          <p:nvPr/>
        </p:nvPicPr>
        <p:blipFill>
          <a:blip r:embed="rId6"/>
          <a:stretch>
            <a:fillRect/>
          </a:stretch>
        </p:blipFill>
        <p:spPr>
          <a:xfrm>
            <a:off x="5839460" y="4782185"/>
            <a:ext cx="2702560" cy="2026920"/>
          </a:xfrm>
          <a:prstGeom prst="rect">
            <a:avLst/>
          </a:prstGeom>
        </p:spPr>
      </p:pic>
      <p:pic>
        <p:nvPicPr>
          <p:cNvPr id="10" name="Picture 9"/>
          <p:cNvPicPr>
            <a:picLocks noChangeAspect="1"/>
          </p:cNvPicPr>
          <p:nvPr/>
        </p:nvPicPr>
        <p:blipFill>
          <a:blip r:embed="rId7"/>
          <a:stretch>
            <a:fillRect/>
          </a:stretch>
        </p:blipFill>
        <p:spPr>
          <a:xfrm>
            <a:off x="9087485" y="4856480"/>
            <a:ext cx="2446655" cy="1835150"/>
          </a:xfrm>
          <a:prstGeom prst="rect">
            <a:avLst/>
          </a:prstGeom>
        </p:spPr>
      </p:pic>
      <p:sp>
        <p:nvSpPr>
          <p:cNvPr id="4" name="object 22">
            <a:extLst>
              <a:ext uri="{FF2B5EF4-FFF2-40B4-BE49-F238E27FC236}">
                <a16:creationId xmlns:a16="http://schemas.microsoft.com/office/drawing/2014/main" id="{D9EA8FCE-8810-FDFE-D2F4-508A2DBABE56}"/>
              </a:ext>
            </a:extLst>
          </p:cNvPr>
          <p:cNvSpPr/>
          <p:nvPr/>
        </p:nvSpPr>
        <p:spPr>
          <a:xfrm>
            <a:off x="9270" y="-27774"/>
            <a:ext cx="1518448" cy="828931"/>
          </a:xfrm>
          <a:prstGeom prst="rect">
            <a:avLst/>
          </a:prstGeom>
          <a:blipFill>
            <a:blip r:embed="rId8" cstate="print"/>
            <a:stretch>
              <a:fillRect/>
            </a:stretch>
          </a:blipFill>
        </p:spPr>
        <p:txBody>
          <a:bodyPr wrap="square" lIns="0" tIns="0" rIns="0" bIns="0" rtlCol="0"/>
          <a:lstStyle/>
          <a:p>
            <a:endParaRPr sz="455"/>
          </a:p>
        </p:txBody>
      </p:sp>
      <p:pic>
        <p:nvPicPr>
          <p:cNvPr id="6" name="Picture 2" descr="Institut Pertanian Bogor - Wikipedia bahasa Indonesia, ensiklopedia bebas">
            <a:extLst>
              <a:ext uri="{FF2B5EF4-FFF2-40B4-BE49-F238E27FC236}">
                <a16:creationId xmlns:a16="http://schemas.microsoft.com/office/drawing/2014/main" id="{E6150C63-FA9C-2458-7C7B-7976634AEB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53799" y="0"/>
            <a:ext cx="828931" cy="828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E09E7-4DC6-E61E-42F1-EF505EF65678}"/>
              </a:ext>
            </a:extLst>
          </p:cNvPr>
          <p:cNvSpPr>
            <a:spLocks noGrp="1"/>
          </p:cNvSpPr>
          <p:nvPr>
            <p:ph type="title"/>
          </p:nvPr>
        </p:nvSpPr>
        <p:spPr>
          <a:xfrm>
            <a:off x="566363" y="228090"/>
            <a:ext cx="11059274" cy="681876"/>
          </a:xfrm>
          <a:solidFill>
            <a:srgbClr val="002060"/>
          </a:solidFill>
        </p:spPr>
        <p:txBody>
          <a:bodyPr>
            <a:normAutofit/>
          </a:bodyPr>
          <a:lstStyle/>
          <a:p>
            <a:pPr algn="ctr"/>
            <a:r>
              <a:rPr lang="en-US" sz="2400" dirty="0">
                <a:solidFill>
                  <a:schemeClr val="bg1"/>
                </a:solidFill>
                <a:latin typeface="Abadi" panose="020B0604020104020204" pitchFamily="34" charset="0"/>
              </a:rPr>
              <a:t>Current Status of Digital Phenotyping In Rice Breeding For Abiotic Stresses</a:t>
            </a:r>
            <a:endParaRPr lang="en-ID" sz="2400" dirty="0">
              <a:solidFill>
                <a:schemeClr val="bg1"/>
              </a:solidFill>
              <a:latin typeface="Abadi" panose="020B0604020104020204" pitchFamily="34" charset="0"/>
            </a:endParaRPr>
          </a:p>
        </p:txBody>
      </p:sp>
      <p:pic>
        <p:nvPicPr>
          <p:cNvPr id="6" name="Picture 5">
            <a:extLst>
              <a:ext uri="{FF2B5EF4-FFF2-40B4-BE49-F238E27FC236}">
                <a16:creationId xmlns:a16="http://schemas.microsoft.com/office/drawing/2014/main" id="{A9E84979-F375-2E3D-D9C1-0478BB2322F4}"/>
              </a:ext>
            </a:extLst>
          </p:cNvPr>
          <p:cNvPicPr>
            <a:picLocks noChangeAspect="1"/>
          </p:cNvPicPr>
          <p:nvPr/>
        </p:nvPicPr>
        <p:blipFill rotWithShape="1">
          <a:blip r:embed="rId2"/>
          <a:srcRect l="16127" t="17078" r="18311" b="6372"/>
          <a:stretch/>
        </p:blipFill>
        <p:spPr>
          <a:xfrm>
            <a:off x="155426" y="3452011"/>
            <a:ext cx="3667212" cy="2408508"/>
          </a:xfrm>
          <a:prstGeom prst="rect">
            <a:avLst/>
          </a:prstGeom>
        </p:spPr>
      </p:pic>
      <p:sp>
        <p:nvSpPr>
          <p:cNvPr id="7" name="TextBox 6">
            <a:extLst>
              <a:ext uri="{FF2B5EF4-FFF2-40B4-BE49-F238E27FC236}">
                <a16:creationId xmlns:a16="http://schemas.microsoft.com/office/drawing/2014/main" id="{60C6D535-1C3C-C367-9106-D0C4A189F2BD}"/>
              </a:ext>
            </a:extLst>
          </p:cNvPr>
          <p:cNvSpPr txBox="1"/>
          <p:nvPr/>
        </p:nvSpPr>
        <p:spPr>
          <a:xfrm>
            <a:off x="265296" y="5906540"/>
            <a:ext cx="3667212" cy="830997"/>
          </a:xfrm>
          <a:prstGeom prst="rect">
            <a:avLst/>
          </a:prstGeom>
          <a:noFill/>
        </p:spPr>
        <p:txBody>
          <a:bodyPr wrap="square" rtlCol="0">
            <a:spAutoFit/>
          </a:bodyPr>
          <a:lstStyle/>
          <a:p>
            <a:r>
              <a:rPr lang="en-US" sz="1600" dirty="0"/>
              <a:t>Leaf bronzing of iron toxicity in hydroponic screening (</a:t>
            </a:r>
            <a:r>
              <a:rPr lang="en-US" sz="1600" dirty="0" err="1"/>
              <a:t>Nugraha</a:t>
            </a:r>
            <a:r>
              <a:rPr lang="en-US" sz="1600" dirty="0"/>
              <a:t> 2016; Sitaresmi 2022)</a:t>
            </a:r>
          </a:p>
        </p:txBody>
      </p:sp>
      <p:sp>
        <p:nvSpPr>
          <p:cNvPr id="8" name="Title 1">
            <a:extLst>
              <a:ext uri="{FF2B5EF4-FFF2-40B4-BE49-F238E27FC236}">
                <a16:creationId xmlns:a16="http://schemas.microsoft.com/office/drawing/2014/main" id="{17221BD5-6296-5632-138B-1FFDCF3B6180}"/>
              </a:ext>
            </a:extLst>
          </p:cNvPr>
          <p:cNvSpPr txBox="1">
            <a:spLocks/>
          </p:cNvSpPr>
          <p:nvPr/>
        </p:nvSpPr>
        <p:spPr>
          <a:xfrm>
            <a:off x="4103388" y="1116086"/>
            <a:ext cx="2877275" cy="1112244"/>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chemeClr val="accent1">
                    <a:lumMod val="50000"/>
                  </a:schemeClr>
                </a:solidFill>
                <a:latin typeface="Arial" panose="020B0604020202020204" pitchFamily="34" charset="0"/>
                <a:cs typeface="Arial" panose="020B0604020202020204" pitchFamily="34" charset="0"/>
              </a:rPr>
              <a:t>An-aerobic germination + Submergence tolerance: </a:t>
            </a:r>
            <a:r>
              <a:rPr lang="en-US" sz="1400" dirty="0">
                <a:solidFill>
                  <a:srgbClr val="FF0000"/>
                </a:solidFill>
                <a:latin typeface="Arial" panose="020B0604020202020204" pitchFamily="34" charset="0"/>
                <a:cs typeface="Arial" panose="020B0604020202020204" pitchFamily="34" charset="0"/>
              </a:rPr>
              <a:t>to select tolerant breeding materials based on survival rate (G/RGB)</a:t>
            </a:r>
            <a:endParaRPr lang="en-ID" sz="1400" dirty="0">
              <a:solidFill>
                <a:srgbClr val="FF0000"/>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5CB16A15-1508-9BBA-8830-56ECD8852CE3}"/>
              </a:ext>
            </a:extLst>
          </p:cNvPr>
          <p:cNvSpPr txBox="1">
            <a:spLocks/>
          </p:cNvSpPr>
          <p:nvPr/>
        </p:nvSpPr>
        <p:spPr>
          <a:xfrm>
            <a:off x="251533" y="1107724"/>
            <a:ext cx="3667213" cy="1128968"/>
          </a:xfrm>
          <a:prstGeom prst="rect">
            <a:avLst/>
          </a:prstGeom>
          <a:solidFill>
            <a:schemeClr val="tx2">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lumMod val="50000"/>
                  </a:schemeClr>
                </a:solidFill>
                <a:latin typeface="Arial" panose="020B0604020202020204" pitchFamily="34" charset="0"/>
                <a:cs typeface="Arial" panose="020B0604020202020204" pitchFamily="34" charset="0"/>
              </a:rPr>
              <a:t>Iron toxicity tolerance: </a:t>
            </a:r>
            <a:r>
              <a:rPr lang="en-US" sz="1600" dirty="0">
                <a:solidFill>
                  <a:srgbClr val="FF0000"/>
                </a:solidFill>
                <a:latin typeface="Arial" panose="020B0604020202020204" pitchFamily="34" charset="0"/>
                <a:cs typeface="Arial" panose="020B0604020202020204" pitchFamily="34" charset="0"/>
              </a:rPr>
              <a:t>to select tolerant breeding materials based on leaf bronzing (G/RGB)</a:t>
            </a:r>
            <a:endParaRPr lang="en-ID" sz="1600" dirty="0">
              <a:solidFill>
                <a:srgbClr val="FF0000"/>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98777CB1-6C14-4D33-6245-CC1686471D1E}"/>
              </a:ext>
            </a:extLst>
          </p:cNvPr>
          <p:cNvSpPr txBox="1">
            <a:spLocks/>
          </p:cNvSpPr>
          <p:nvPr/>
        </p:nvSpPr>
        <p:spPr>
          <a:xfrm>
            <a:off x="4103388" y="4356853"/>
            <a:ext cx="2877275" cy="987676"/>
          </a:xfrm>
          <a:prstGeom prst="rect">
            <a:avLst/>
          </a:prstGeom>
          <a:solidFill>
            <a:schemeClr val="accent6">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chemeClr val="accent1">
                    <a:lumMod val="50000"/>
                  </a:schemeClr>
                </a:solidFill>
                <a:latin typeface="Arial" panose="020B0604020202020204" pitchFamily="34" charset="0"/>
                <a:cs typeface="Arial" panose="020B0604020202020204" pitchFamily="34" charset="0"/>
              </a:rPr>
              <a:t>Drought tolerance: </a:t>
            </a:r>
            <a:r>
              <a:rPr lang="en-US" sz="1400" dirty="0">
                <a:solidFill>
                  <a:srgbClr val="FF0000"/>
                </a:solidFill>
                <a:latin typeface="Arial" panose="020B0604020202020204" pitchFamily="34" charset="0"/>
                <a:cs typeface="Arial" panose="020B0604020202020204" pitchFamily="34" charset="0"/>
              </a:rPr>
              <a:t>to select tolerant breeding materials based on dry leaves (G/RGB)</a:t>
            </a:r>
            <a:endParaRPr lang="en-ID" sz="1400" dirty="0">
              <a:solidFill>
                <a:srgbClr val="FF0000"/>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360A312A-307F-A225-6EA7-EEB70101E524}"/>
              </a:ext>
            </a:extLst>
          </p:cNvPr>
          <p:cNvGrpSpPr/>
          <p:nvPr/>
        </p:nvGrpSpPr>
        <p:grpSpPr>
          <a:xfrm>
            <a:off x="254302" y="2373106"/>
            <a:ext cx="2476285" cy="1032884"/>
            <a:chOff x="133351" y="2461722"/>
            <a:chExt cx="2126489" cy="883106"/>
          </a:xfrm>
        </p:grpSpPr>
        <p:pic>
          <p:nvPicPr>
            <p:cNvPr id="12" name="Picture 11">
              <a:extLst>
                <a:ext uri="{FF2B5EF4-FFF2-40B4-BE49-F238E27FC236}">
                  <a16:creationId xmlns:a16="http://schemas.microsoft.com/office/drawing/2014/main" id="{4A39E818-DE26-4E1F-7B06-5516D53E7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1" y="2461722"/>
              <a:ext cx="1099548" cy="883106"/>
            </a:xfrm>
            <a:prstGeom prst="rect">
              <a:avLst/>
            </a:prstGeom>
          </p:spPr>
        </p:pic>
        <p:pic>
          <p:nvPicPr>
            <p:cNvPr id="13" name="Picture 12">
              <a:extLst>
                <a:ext uri="{FF2B5EF4-FFF2-40B4-BE49-F238E27FC236}">
                  <a16:creationId xmlns:a16="http://schemas.microsoft.com/office/drawing/2014/main" id="{DAC22AC8-6701-049B-AF66-07F1BA9606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747" y="2461722"/>
              <a:ext cx="1020093" cy="883106"/>
            </a:xfrm>
            <a:prstGeom prst="rect">
              <a:avLst/>
            </a:prstGeom>
          </p:spPr>
        </p:pic>
      </p:grpSp>
      <p:pic>
        <p:nvPicPr>
          <p:cNvPr id="16" name="Picture 15">
            <a:extLst>
              <a:ext uri="{FF2B5EF4-FFF2-40B4-BE49-F238E27FC236}">
                <a16:creationId xmlns:a16="http://schemas.microsoft.com/office/drawing/2014/main" id="{7A2E963B-FE1B-163C-04A2-76365D7DA01C}"/>
              </a:ext>
            </a:extLst>
          </p:cNvPr>
          <p:cNvPicPr>
            <a:picLocks noChangeAspect="1"/>
          </p:cNvPicPr>
          <p:nvPr/>
        </p:nvPicPr>
        <p:blipFill rotWithShape="1">
          <a:blip r:embed="rId5"/>
          <a:srcRect l="19205" t="17228" r="21169" b="15955"/>
          <a:stretch/>
        </p:blipFill>
        <p:spPr>
          <a:xfrm>
            <a:off x="4121594" y="2296053"/>
            <a:ext cx="2702952" cy="2019290"/>
          </a:xfrm>
          <a:prstGeom prst="rect">
            <a:avLst/>
          </a:prstGeom>
        </p:spPr>
      </p:pic>
      <p:pic>
        <p:nvPicPr>
          <p:cNvPr id="22" name="Picture 21">
            <a:extLst>
              <a:ext uri="{FF2B5EF4-FFF2-40B4-BE49-F238E27FC236}">
                <a16:creationId xmlns:a16="http://schemas.microsoft.com/office/drawing/2014/main" id="{4A28242D-F647-5002-C1EB-2EA7472BEB80}"/>
              </a:ext>
            </a:extLst>
          </p:cNvPr>
          <p:cNvPicPr>
            <a:picLocks noChangeAspect="1"/>
          </p:cNvPicPr>
          <p:nvPr/>
        </p:nvPicPr>
        <p:blipFill rotWithShape="1">
          <a:blip r:embed="rId6"/>
          <a:srcRect t="34453" r="7126" b="44030"/>
          <a:stretch/>
        </p:blipFill>
        <p:spPr>
          <a:xfrm>
            <a:off x="4121594" y="5386039"/>
            <a:ext cx="2859069" cy="1471961"/>
          </a:xfrm>
          <a:prstGeom prst="rect">
            <a:avLst/>
          </a:prstGeom>
        </p:spPr>
      </p:pic>
      <p:sp>
        <p:nvSpPr>
          <p:cNvPr id="3" name="Arrow: Striped Right 2">
            <a:extLst>
              <a:ext uri="{FF2B5EF4-FFF2-40B4-BE49-F238E27FC236}">
                <a16:creationId xmlns:a16="http://schemas.microsoft.com/office/drawing/2014/main" id="{2831B36B-D96C-E5C3-3DFD-BCCA096A7C1C}"/>
              </a:ext>
            </a:extLst>
          </p:cNvPr>
          <p:cNvSpPr/>
          <p:nvPr/>
        </p:nvSpPr>
        <p:spPr>
          <a:xfrm>
            <a:off x="7098694" y="1113323"/>
            <a:ext cx="1430843" cy="5363737"/>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Camera/Scanner Capture </a:t>
            </a:r>
            <a:endParaRPr lang="en-ID" sz="1400" dirty="0"/>
          </a:p>
        </p:txBody>
      </p:sp>
      <p:sp>
        <p:nvSpPr>
          <p:cNvPr id="10" name="TextBox 9">
            <a:extLst>
              <a:ext uri="{FF2B5EF4-FFF2-40B4-BE49-F238E27FC236}">
                <a16:creationId xmlns:a16="http://schemas.microsoft.com/office/drawing/2014/main" id="{42B58E11-457D-A991-D5A4-1FBA186703A5}"/>
              </a:ext>
            </a:extLst>
          </p:cNvPr>
          <p:cNvSpPr txBox="1"/>
          <p:nvPr/>
        </p:nvSpPr>
        <p:spPr>
          <a:xfrm>
            <a:off x="8511285" y="1728194"/>
            <a:ext cx="1706623" cy="1077218"/>
          </a:xfrm>
          <a:prstGeom prst="rect">
            <a:avLst/>
          </a:prstGeom>
          <a:solidFill>
            <a:schemeClr val="accent2">
              <a:lumMod val="40000"/>
              <a:lumOff val="60000"/>
            </a:schemeClr>
          </a:solidFill>
        </p:spPr>
        <p:txBody>
          <a:bodyPr wrap="square" rtlCol="0">
            <a:spAutoFit/>
          </a:bodyPr>
          <a:lstStyle/>
          <a:p>
            <a:r>
              <a:rPr lang="en-US" sz="1600" dirty="0"/>
              <a:t>Image processing </a:t>
            </a:r>
          </a:p>
          <a:p>
            <a:pPr marL="285750" indent="-285750">
              <a:buFont typeface="Arial" panose="020B0604020202020204" pitchFamily="34" charset="0"/>
              <a:buChar char="•"/>
            </a:pPr>
            <a:r>
              <a:rPr lang="en-US" sz="1600" dirty="0"/>
              <a:t>Adobe Photoshop</a:t>
            </a:r>
          </a:p>
          <a:p>
            <a:pPr marL="285750" indent="-285750">
              <a:buFont typeface="Arial" panose="020B0604020202020204" pitchFamily="34" charset="0"/>
              <a:buChar char="•"/>
            </a:pPr>
            <a:r>
              <a:rPr lang="en-US" sz="1600" dirty="0"/>
              <a:t>Image J</a:t>
            </a:r>
            <a:endParaRPr lang="en-ID" sz="1600" dirty="0"/>
          </a:p>
        </p:txBody>
      </p:sp>
      <p:sp>
        <p:nvSpPr>
          <p:cNvPr id="15" name="Arrow: Down 14">
            <a:extLst>
              <a:ext uri="{FF2B5EF4-FFF2-40B4-BE49-F238E27FC236}">
                <a16:creationId xmlns:a16="http://schemas.microsoft.com/office/drawing/2014/main" id="{6830A6B1-DF78-0E6A-1D4B-D119E1C7B407}"/>
              </a:ext>
            </a:extLst>
          </p:cNvPr>
          <p:cNvSpPr/>
          <p:nvPr/>
        </p:nvSpPr>
        <p:spPr>
          <a:xfrm>
            <a:off x="9792377" y="2858620"/>
            <a:ext cx="770562" cy="765814"/>
          </a:xfrm>
          <a:prstGeom prst="down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TextBox 16">
            <a:extLst>
              <a:ext uri="{FF2B5EF4-FFF2-40B4-BE49-F238E27FC236}">
                <a16:creationId xmlns:a16="http://schemas.microsoft.com/office/drawing/2014/main" id="{790627DA-250D-6A1A-F3CF-FB270BF67C7D}"/>
              </a:ext>
            </a:extLst>
          </p:cNvPr>
          <p:cNvSpPr txBox="1"/>
          <p:nvPr/>
        </p:nvSpPr>
        <p:spPr>
          <a:xfrm>
            <a:off x="8647568" y="3795191"/>
            <a:ext cx="3190468" cy="1077218"/>
          </a:xfrm>
          <a:prstGeom prst="rect">
            <a:avLst/>
          </a:prstGeom>
          <a:solidFill>
            <a:schemeClr val="tx2">
              <a:lumMod val="20000"/>
              <a:lumOff val="80000"/>
            </a:schemeClr>
          </a:solidFill>
        </p:spPr>
        <p:txBody>
          <a:bodyPr wrap="square" rtlCol="0">
            <a:spAutoFit/>
          </a:bodyPr>
          <a:lstStyle/>
          <a:p>
            <a:r>
              <a:rPr lang="en-US" sz="1600" b="1" dirty="0"/>
              <a:t>Quantitative data</a:t>
            </a:r>
          </a:p>
          <a:p>
            <a:pPr marL="285750" indent="-285750">
              <a:buFont typeface="Arial" panose="020B0604020202020204" pitchFamily="34" charset="0"/>
              <a:buChar char="•"/>
            </a:pPr>
            <a:r>
              <a:rPr lang="en-US" sz="1600" dirty="0"/>
              <a:t>Intensity of Red, Green, Blue</a:t>
            </a:r>
          </a:p>
          <a:p>
            <a:pPr marL="285750" indent="-285750">
              <a:buFont typeface="Arial" panose="020B0604020202020204" pitchFamily="34" charset="0"/>
              <a:buChar char="•"/>
            </a:pPr>
            <a:r>
              <a:rPr lang="en-US" sz="1600" dirty="0"/>
              <a:t>Ratio of Green per RGB</a:t>
            </a:r>
          </a:p>
          <a:p>
            <a:r>
              <a:rPr lang="en-US" sz="1600" b="1" dirty="0"/>
              <a:t>Qualitative data</a:t>
            </a:r>
            <a:endParaRPr lang="en-ID" sz="1600" b="1" dirty="0"/>
          </a:p>
        </p:txBody>
      </p:sp>
      <p:sp>
        <p:nvSpPr>
          <p:cNvPr id="18" name="Arrow: Down 17">
            <a:extLst>
              <a:ext uri="{FF2B5EF4-FFF2-40B4-BE49-F238E27FC236}">
                <a16:creationId xmlns:a16="http://schemas.microsoft.com/office/drawing/2014/main" id="{5E369A34-7156-7EBC-49C7-9642C374A085}"/>
              </a:ext>
            </a:extLst>
          </p:cNvPr>
          <p:cNvSpPr/>
          <p:nvPr/>
        </p:nvSpPr>
        <p:spPr>
          <a:xfrm>
            <a:off x="9871438" y="5067464"/>
            <a:ext cx="770562" cy="765814"/>
          </a:xfrm>
          <a:prstGeom prst="down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TextBox 18">
            <a:extLst>
              <a:ext uri="{FF2B5EF4-FFF2-40B4-BE49-F238E27FC236}">
                <a16:creationId xmlns:a16="http://schemas.microsoft.com/office/drawing/2014/main" id="{0C7F5A22-714B-DA75-9487-91789AE447CF}"/>
              </a:ext>
            </a:extLst>
          </p:cNvPr>
          <p:cNvSpPr txBox="1"/>
          <p:nvPr/>
        </p:nvSpPr>
        <p:spPr>
          <a:xfrm>
            <a:off x="8342091" y="6076950"/>
            <a:ext cx="3671133" cy="400110"/>
          </a:xfrm>
          <a:prstGeom prst="rect">
            <a:avLst/>
          </a:prstGeom>
          <a:solidFill>
            <a:srgbClr val="92D050"/>
          </a:solidFill>
        </p:spPr>
        <p:txBody>
          <a:bodyPr wrap="none" rtlCol="0">
            <a:spAutoFit/>
          </a:bodyPr>
          <a:lstStyle/>
          <a:p>
            <a:r>
              <a:rPr lang="en-US" sz="2000" b="1" dirty="0"/>
              <a:t>Tolerant and sensitive genotypes</a:t>
            </a:r>
            <a:endParaRPr lang="en-ID" sz="2000" b="1" dirty="0"/>
          </a:p>
        </p:txBody>
      </p:sp>
      <p:sp>
        <p:nvSpPr>
          <p:cNvPr id="21" name="TextBox 20">
            <a:extLst>
              <a:ext uri="{FF2B5EF4-FFF2-40B4-BE49-F238E27FC236}">
                <a16:creationId xmlns:a16="http://schemas.microsoft.com/office/drawing/2014/main" id="{D39679CC-5EF8-16CF-DAD9-AE5AD14D07B7}"/>
              </a:ext>
            </a:extLst>
          </p:cNvPr>
          <p:cNvSpPr txBox="1"/>
          <p:nvPr/>
        </p:nvSpPr>
        <p:spPr>
          <a:xfrm>
            <a:off x="10256719" y="1848129"/>
            <a:ext cx="1548874" cy="923330"/>
          </a:xfrm>
          <a:prstGeom prst="rect">
            <a:avLst/>
          </a:prstGeom>
          <a:solidFill>
            <a:schemeClr val="accent3">
              <a:lumMod val="20000"/>
              <a:lumOff val="80000"/>
            </a:schemeClr>
          </a:solidFill>
        </p:spPr>
        <p:txBody>
          <a:bodyPr wrap="square" rtlCol="0">
            <a:spAutoFit/>
          </a:bodyPr>
          <a:lstStyle/>
          <a:p>
            <a:r>
              <a:rPr lang="en-US" dirty="0"/>
              <a:t>Visual observation (scoring)</a:t>
            </a:r>
            <a:endParaRPr lang="en-ID" dirty="0"/>
          </a:p>
        </p:txBody>
      </p:sp>
    </p:spTree>
    <p:extLst>
      <p:ext uri="{BB962C8B-B14F-4D97-AF65-F5344CB8AC3E}">
        <p14:creationId xmlns:p14="http://schemas.microsoft.com/office/powerpoint/2010/main" val="1940266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58CD25-E9BC-BEB3-733F-B0BB901AEF46}"/>
              </a:ext>
            </a:extLst>
          </p:cNvPr>
          <p:cNvPicPr>
            <a:picLocks noChangeAspect="1"/>
          </p:cNvPicPr>
          <p:nvPr/>
        </p:nvPicPr>
        <p:blipFill>
          <a:blip r:embed="rId2"/>
          <a:srcRect t="1954"/>
          <a:stretch>
            <a:fillRect/>
          </a:stretch>
        </p:blipFill>
        <p:spPr>
          <a:xfrm>
            <a:off x="407827" y="1085850"/>
            <a:ext cx="11376346" cy="5257800"/>
          </a:xfrm>
          <a:prstGeom prst="rect">
            <a:avLst/>
          </a:prstGeom>
        </p:spPr>
      </p:pic>
      <p:sp>
        <p:nvSpPr>
          <p:cNvPr id="6" name="TextBox 5">
            <a:extLst>
              <a:ext uri="{FF2B5EF4-FFF2-40B4-BE49-F238E27FC236}">
                <a16:creationId xmlns:a16="http://schemas.microsoft.com/office/drawing/2014/main" id="{5EBAE50B-E438-75CA-88B8-3C4937C0A5B6}"/>
              </a:ext>
            </a:extLst>
          </p:cNvPr>
          <p:cNvSpPr txBox="1"/>
          <p:nvPr/>
        </p:nvSpPr>
        <p:spPr>
          <a:xfrm>
            <a:off x="1145777" y="838351"/>
            <a:ext cx="4613596" cy="461665"/>
          </a:xfrm>
          <a:prstGeom prst="rect">
            <a:avLst/>
          </a:prstGeom>
          <a:solidFill>
            <a:schemeClr val="bg1"/>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DH accelerating variety release</a:t>
            </a:r>
            <a:endParaRPr lang="en-ID" sz="2400" b="1" dirty="0">
              <a:latin typeface="Times New Roman" panose="02020603050405020304" pitchFamily="18" charset="0"/>
              <a:cs typeface="Times New Roman" panose="02020603050405020304" pitchFamily="18" charset="0"/>
            </a:endParaRPr>
          </a:p>
        </p:txBody>
      </p:sp>
      <p:sp>
        <p:nvSpPr>
          <p:cNvPr id="2" name="object 22">
            <a:extLst>
              <a:ext uri="{FF2B5EF4-FFF2-40B4-BE49-F238E27FC236}">
                <a16:creationId xmlns:a16="http://schemas.microsoft.com/office/drawing/2014/main" id="{28286F63-58D5-1345-7B9A-DCC1ED39F45F}"/>
              </a:ext>
            </a:extLst>
          </p:cNvPr>
          <p:cNvSpPr/>
          <p:nvPr/>
        </p:nvSpPr>
        <p:spPr>
          <a:xfrm>
            <a:off x="9270" y="-27774"/>
            <a:ext cx="1518448" cy="828931"/>
          </a:xfrm>
          <a:prstGeom prst="rect">
            <a:avLst/>
          </a:prstGeom>
          <a:blipFill>
            <a:blip r:embed="rId3" cstate="print"/>
            <a:stretch>
              <a:fillRect/>
            </a:stretch>
          </a:blipFill>
        </p:spPr>
        <p:txBody>
          <a:bodyPr wrap="square" lIns="0" tIns="0" rIns="0" bIns="0" rtlCol="0"/>
          <a:lstStyle/>
          <a:p>
            <a:endParaRPr sz="455"/>
          </a:p>
        </p:txBody>
      </p:sp>
      <p:pic>
        <p:nvPicPr>
          <p:cNvPr id="3" name="Picture 2" descr="Institut Pertanian Bogor - Wikipedia bahasa Indonesia, ensiklopedia bebas">
            <a:extLst>
              <a:ext uri="{FF2B5EF4-FFF2-40B4-BE49-F238E27FC236}">
                <a16:creationId xmlns:a16="http://schemas.microsoft.com/office/drawing/2014/main" id="{0AAE1A12-0742-BDFD-EF0C-FBA0A8DC25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3799" y="0"/>
            <a:ext cx="828931" cy="828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301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5111"/>
            <a:ext cx="10515600" cy="1325563"/>
          </a:xfrm>
        </p:spPr>
        <p:txBody>
          <a:bodyPr>
            <a:normAutofit/>
          </a:bodyPr>
          <a:lstStyle/>
          <a:p>
            <a:pPr algn="ctr">
              <a:defRPr/>
            </a:pPr>
            <a:r>
              <a:rPr lang="id-ID" sz="2800" b="1" dirty="0">
                <a:latin typeface="Arial" panose="020B0604020202020204" pitchFamily="34" charset="0"/>
                <a:cs typeface="Arial" panose="020B0604020202020204" pitchFamily="34" charset="0"/>
              </a:rPr>
              <a:t>The Released of New Rice Varieties Developed </a:t>
            </a:r>
            <a:br>
              <a:rPr lang="en-US" sz="2800" b="1" dirty="0">
                <a:latin typeface="Arial" panose="020B0604020202020204" pitchFamily="34" charset="0"/>
                <a:cs typeface="Arial" panose="020B0604020202020204" pitchFamily="34" charset="0"/>
              </a:rPr>
            </a:br>
            <a:r>
              <a:rPr lang="id-ID" sz="2800" b="1" dirty="0">
                <a:latin typeface="Arial" panose="020B0604020202020204" pitchFamily="34" charset="0"/>
                <a:cs typeface="Arial" panose="020B0604020202020204" pitchFamily="34" charset="0"/>
              </a:rPr>
              <a:t>By Doubled Haploid Breeding</a:t>
            </a:r>
            <a:endParaRPr lang="id-ID" sz="2800" dirty="0"/>
          </a:p>
        </p:txBody>
      </p:sp>
      <p:graphicFrame>
        <p:nvGraphicFramePr>
          <p:cNvPr id="3" name="Table 2">
            <a:extLst>
              <a:ext uri="{FF2B5EF4-FFF2-40B4-BE49-F238E27FC236}">
                <a16:creationId xmlns:a16="http://schemas.microsoft.com/office/drawing/2014/main" id="{A4B4E409-7DD9-463F-C605-83DEB707938E}"/>
              </a:ext>
            </a:extLst>
          </p:cNvPr>
          <p:cNvGraphicFramePr>
            <a:graphicFrameLocks noGrp="1"/>
          </p:cNvGraphicFramePr>
          <p:nvPr/>
        </p:nvGraphicFramePr>
        <p:xfrm>
          <a:off x="742226" y="1915840"/>
          <a:ext cx="10993297" cy="3879626"/>
        </p:xfrm>
        <a:graphic>
          <a:graphicData uri="http://schemas.openxmlformats.org/drawingml/2006/table">
            <a:tbl>
              <a:tblPr firstRow="1" firstCol="1" bandRow="1"/>
              <a:tblGrid>
                <a:gridCol w="879379">
                  <a:extLst>
                    <a:ext uri="{9D8B030D-6E8A-4147-A177-3AD203B41FA5}">
                      <a16:colId xmlns:a16="http://schemas.microsoft.com/office/drawing/2014/main" val="2233480823"/>
                    </a:ext>
                  </a:extLst>
                </a:gridCol>
                <a:gridCol w="3049931">
                  <a:extLst>
                    <a:ext uri="{9D8B030D-6E8A-4147-A177-3AD203B41FA5}">
                      <a16:colId xmlns:a16="http://schemas.microsoft.com/office/drawing/2014/main" val="1990296189"/>
                    </a:ext>
                  </a:extLst>
                </a:gridCol>
                <a:gridCol w="1460903">
                  <a:extLst>
                    <a:ext uri="{9D8B030D-6E8A-4147-A177-3AD203B41FA5}">
                      <a16:colId xmlns:a16="http://schemas.microsoft.com/office/drawing/2014/main" val="3795973547"/>
                    </a:ext>
                  </a:extLst>
                </a:gridCol>
                <a:gridCol w="1773311">
                  <a:extLst>
                    <a:ext uri="{9D8B030D-6E8A-4147-A177-3AD203B41FA5}">
                      <a16:colId xmlns:a16="http://schemas.microsoft.com/office/drawing/2014/main" val="3446449622"/>
                    </a:ext>
                  </a:extLst>
                </a:gridCol>
                <a:gridCol w="3829773">
                  <a:extLst>
                    <a:ext uri="{9D8B030D-6E8A-4147-A177-3AD203B41FA5}">
                      <a16:colId xmlns:a16="http://schemas.microsoft.com/office/drawing/2014/main" val="315311838"/>
                    </a:ext>
                  </a:extLst>
                </a:gridCol>
              </a:tblGrid>
              <a:tr h="396861">
                <a:tc>
                  <a:txBody>
                    <a:bodyPr/>
                    <a:lstStyle/>
                    <a:p>
                      <a:pPr algn="ctr" fontAlgn="t">
                        <a:lnSpc>
                          <a:spcPct val="115000"/>
                        </a:lnSpc>
                        <a:spcAft>
                          <a:spcPts val="1000"/>
                        </a:spcAft>
                        <a:buNone/>
                      </a:pPr>
                      <a:r>
                        <a:rPr lang="id-ID" sz="24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No.</a:t>
                      </a:r>
                      <a:endParaRPr lang="id-ID" sz="3600" b="1" i="0" u="none" strike="noStrike">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en-US" sz="24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Rice Variety </a:t>
                      </a:r>
                      <a:endParaRPr lang="id-ID" sz="3600" b="1" i="0" u="none" strike="noStrike" dirty="0">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en-US" sz="24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Year</a:t>
                      </a:r>
                      <a:endParaRPr lang="id-ID" sz="3600" b="1" i="0" u="none" strike="noStrike" dirty="0">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en-US" sz="24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Type</a:t>
                      </a:r>
                      <a:endParaRPr lang="id-ID" sz="3600" b="1" i="0" u="none" strike="noStrike" dirty="0">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en-US" sz="24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Ministerial Decree</a:t>
                      </a:r>
                      <a:endParaRPr lang="id-ID" sz="3600" b="1" i="0" u="none" strike="noStrike" dirty="0">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7407703"/>
                  </a:ext>
                </a:extLst>
              </a:tr>
              <a:tr h="722370">
                <a:tc>
                  <a:txBody>
                    <a:bodyPr/>
                    <a:lstStyle/>
                    <a:p>
                      <a:pPr algn="ctr" fontAlgn="t">
                        <a:lnSpc>
                          <a:spcPct val="115000"/>
                        </a:lnSpc>
                        <a:spcAft>
                          <a:spcPts val="1000"/>
                        </a:spcAft>
                        <a:buNone/>
                      </a:pPr>
                      <a:r>
                        <a:rPr lang="id-ID"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1.</a:t>
                      </a:r>
                      <a:endParaRPr lang="id-ID" sz="3600" b="0" i="0" u="none" strike="noStrike">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id-ID" sz="2400" b="0"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Bioemas Agritan</a:t>
                      </a:r>
                      <a:endParaRPr lang="id-ID" sz="3600" b="0" i="0" u="none" strike="noStrike" dirty="0">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en-US"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2021</a:t>
                      </a:r>
                      <a:endParaRPr lang="en-US" sz="3600" b="0" i="0" u="none" strike="noStrike">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en-US" sz="2400" b="0"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Lowland</a:t>
                      </a:r>
                      <a:endParaRPr lang="id-ID" sz="3600" b="0" i="0" u="none" strike="noStrike" dirty="0">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id-ID"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SK Mentan RI No. 171/HK.540/C/09/2021</a:t>
                      </a:r>
                      <a:endParaRPr lang="id-ID" sz="3600" b="0" i="0" u="none" strike="noStrike">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3102367"/>
                  </a:ext>
                </a:extLst>
              </a:tr>
              <a:tr h="722370">
                <a:tc>
                  <a:txBody>
                    <a:bodyPr/>
                    <a:lstStyle/>
                    <a:p>
                      <a:pPr algn="ctr" fontAlgn="t">
                        <a:lnSpc>
                          <a:spcPct val="115000"/>
                        </a:lnSpc>
                        <a:spcAft>
                          <a:spcPts val="1000"/>
                        </a:spcAft>
                        <a:buNone/>
                      </a:pPr>
                      <a:r>
                        <a:rPr lang="id-ID"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2.</a:t>
                      </a:r>
                      <a:endParaRPr lang="id-ID" sz="3600" b="0" i="0" u="none" strike="noStrike">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id-ID" sz="2400" b="0"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Bioprima Agritan</a:t>
                      </a:r>
                      <a:endParaRPr lang="id-ID" sz="3600" b="0" i="0" u="none" strike="noStrike" dirty="0">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en-US"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2021</a:t>
                      </a:r>
                      <a:endParaRPr lang="en-US" sz="3600" b="0" i="0" u="none" strike="noStrike">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en-US" sz="2400" b="0"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Lowland</a:t>
                      </a:r>
                      <a:endParaRPr lang="id-ID" sz="3600" b="0" i="0" u="none" strike="noStrike" dirty="0">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id-ID"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SK Mentan RI No. 171/HK.540/C/09/2021</a:t>
                      </a:r>
                      <a:endParaRPr lang="id-ID" sz="3600" b="0" i="0" u="none" strike="noStrike">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5093605"/>
                  </a:ext>
                </a:extLst>
              </a:tr>
              <a:tr h="722370">
                <a:tc>
                  <a:txBody>
                    <a:bodyPr/>
                    <a:lstStyle/>
                    <a:p>
                      <a:pPr algn="ctr" fontAlgn="t">
                        <a:lnSpc>
                          <a:spcPct val="115000"/>
                        </a:lnSpc>
                        <a:spcAft>
                          <a:spcPts val="1000"/>
                        </a:spcAft>
                        <a:buNone/>
                      </a:pPr>
                      <a:r>
                        <a:rPr lang="id-ID"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3.</a:t>
                      </a:r>
                      <a:endParaRPr lang="id-ID" sz="3600" b="0" i="0" u="none" strike="noStrike">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id-ID" sz="2400" b="0"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IPB 10G Tanimar</a:t>
                      </a:r>
                      <a:endParaRPr lang="id-ID" sz="3600" b="0" i="0" u="none" strike="noStrike" dirty="0">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en-US"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2022</a:t>
                      </a:r>
                      <a:endParaRPr lang="en-US" sz="3600" b="0" i="0" u="none" strike="noStrike">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en-US" sz="2400" b="0"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Upland</a:t>
                      </a:r>
                      <a:endParaRPr lang="id-ID" sz="3600" b="0" i="0" u="none" strike="noStrike" dirty="0">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id-ID"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SK Mentan RI No. 1830/HK.540/C/07/2022</a:t>
                      </a:r>
                      <a:endParaRPr lang="id-ID" sz="3600" b="0" i="0" u="none" strike="noStrike">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2901982"/>
                  </a:ext>
                </a:extLst>
              </a:tr>
              <a:tr h="722370">
                <a:tc>
                  <a:txBody>
                    <a:bodyPr/>
                    <a:lstStyle/>
                    <a:p>
                      <a:pPr algn="ctr" fontAlgn="t">
                        <a:lnSpc>
                          <a:spcPct val="115000"/>
                        </a:lnSpc>
                        <a:spcAft>
                          <a:spcPts val="1000"/>
                        </a:spcAft>
                        <a:buNone/>
                      </a:pPr>
                      <a:r>
                        <a:rPr lang="id-ID"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4.</a:t>
                      </a:r>
                      <a:endParaRPr lang="id-ID" sz="3600" b="0" i="0" u="none" strike="noStrike">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id-ID" sz="2400" b="0"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IPB 11S Bepe</a:t>
                      </a:r>
                      <a:endParaRPr lang="id-ID" sz="3600" b="0" i="0" u="none" strike="noStrike" dirty="0">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en-US"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2023</a:t>
                      </a:r>
                      <a:endParaRPr lang="en-US" sz="3600" b="0" i="0" u="none" strike="noStrike">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en-US" sz="2400" b="0"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Lowland</a:t>
                      </a:r>
                      <a:endParaRPr lang="id-ID" sz="3600" b="0" i="0" u="none" strike="noStrike" dirty="0">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Aft>
                          <a:spcPts val="1000"/>
                        </a:spcAft>
                        <a:buNone/>
                      </a:pPr>
                      <a:r>
                        <a:rPr lang="id-ID" sz="2400" b="0"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SK Mentan RI No. 1235/HK.540/C/04/2023</a:t>
                      </a:r>
                      <a:endParaRPr lang="id-ID" sz="3600" b="0" i="0" u="none" strike="noStrike" dirty="0">
                        <a:effectLst/>
                        <a:latin typeface="Arial" panose="020B0604020202020204" pitchFamily="34" charset="0"/>
                      </a:endParaRPr>
                    </a:p>
                  </a:txBody>
                  <a:tcPr marL="135377" marR="135377" marT="18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5669350"/>
                  </a:ext>
                </a:extLst>
              </a:tr>
            </a:tbl>
          </a:graphicData>
        </a:graphic>
      </p:graphicFrame>
      <p:sp>
        <p:nvSpPr>
          <p:cNvPr id="4" name="object 22">
            <a:extLst>
              <a:ext uri="{FF2B5EF4-FFF2-40B4-BE49-F238E27FC236}">
                <a16:creationId xmlns:a16="http://schemas.microsoft.com/office/drawing/2014/main" id="{C82E68AC-BEC7-9955-3E53-97FB3EA6300A}"/>
              </a:ext>
            </a:extLst>
          </p:cNvPr>
          <p:cNvSpPr/>
          <p:nvPr/>
        </p:nvSpPr>
        <p:spPr>
          <a:xfrm>
            <a:off x="9270" y="-27774"/>
            <a:ext cx="1518448" cy="828931"/>
          </a:xfrm>
          <a:prstGeom prst="rect">
            <a:avLst/>
          </a:prstGeom>
          <a:blipFill>
            <a:blip r:embed="rId2" cstate="print"/>
            <a:stretch>
              <a:fillRect/>
            </a:stretch>
          </a:blipFill>
        </p:spPr>
        <p:txBody>
          <a:bodyPr wrap="square" lIns="0" tIns="0" rIns="0" bIns="0" rtlCol="0"/>
          <a:lstStyle/>
          <a:p>
            <a:endParaRPr sz="455"/>
          </a:p>
        </p:txBody>
      </p:sp>
      <p:pic>
        <p:nvPicPr>
          <p:cNvPr id="5" name="Picture 2" descr="Institut Pertanian Bogor - Wikipedia bahasa Indonesia, ensiklopedia bebas">
            <a:extLst>
              <a:ext uri="{FF2B5EF4-FFF2-40B4-BE49-F238E27FC236}">
                <a16:creationId xmlns:a16="http://schemas.microsoft.com/office/drawing/2014/main" id="{13DF681D-8D86-9B15-ACF9-8C596CF3BC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3799" y="0"/>
            <a:ext cx="828931" cy="828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927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a:spLocks noGrp="1"/>
          </p:cNvSpPr>
          <p:nvPr>
            <p:ph type="title"/>
          </p:nvPr>
        </p:nvSpPr>
        <p:spPr>
          <a:xfrm>
            <a:off x="67619" y="66675"/>
            <a:ext cx="11921524" cy="657225"/>
          </a:xfrm>
          <a:solidFill>
            <a:schemeClr val="accent2"/>
          </a:solidFill>
        </p:spPr>
        <p:txBody>
          <a:bodyPr>
            <a:normAutofit/>
          </a:bodyPr>
          <a:lstStyle/>
          <a:p>
            <a:pPr algn="ctr"/>
            <a:r>
              <a:rPr lang="en-US" sz="24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Anticipating Climate Extremes: Breeding Material Pipeline Release (2026-2027)</a:t>
            </a:r>
          </a:p>
        </p:txBody>
      </p:sp>
      <p:grpSp>
        <p:nvGrpSpPr>
          <p:cNvPr id="15" name="Group 14">
            <a:extLst>
              <a:ext uri="{FF2B5EF4-FFF2-40B4-BE49-F238E27FC236}">
                <a16:creationId xmlns:a16="http://schemas.microsoft.com/office/drawing/2014/main" id="{76B1E6F8-C73D-CD13-AA35-BCC0F56785E0}"/>
              </a:ext>
            </a:extLst>
          </p:cNvPr>
          <p:cNvGrpSpPr/>
          <p:nvPr/>
        </p:nvGrpSpPr>
        <p:grpSpPr>
          <a:xfrm>
            <a:off x="51450" y="1039762"/>
            <a:ext cx="12005491" cy="5410191"/>
            <a:chOff x="120033" y="-210399"/>
            <a:chExt cx="11781347" cy="5474252"/>
          </a:xfrm>
        </p:grpSpPr>
        <p:grpSp>
          <p:nvGrpSpPr>
            <p:cNvPr id="8" name="Group 7"/>
            <p:cNvGrpSpPr/>
            <p:nvPr>
              <p:custDataLst>
                <p:tags r:id="rId1"/>
              </p:custDataLst>
            </p:nvPr>
          </p:nvGrpSpPr>
          <p:grpSpPr>
            <a:xfrm>
              <a:off x="120033" y="-210398"/>
              <a:ext cx="4010639" cy="5474251"/>
              <a:chOff x="394354" y="-57998"/>
              <a:chExt cx="4010639" cy="5474251"/>
            </a:xfrm>
          </p:grpSpPr>
          <p:sp>
            <p:nvSpPr>
              <p:cNvPr id="6" name="Content Placeholder 5"/>
              <p:cNvSpPr txBox="1"/>
              <p:nvPr>
                <p:custDataLst>
                  <p:tags r:id="rId8"/>
                </p:custDataLst>
              </p:nvPr>
            </p:nvSpPr>
            <p:spPr>
              <a:xfrm>
                <a:off x="410221" y="-57998"/>
                <a:ext cx="3994772" cy="2531964"/>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b="1" dirty="0">
                    <a:solidFill>
                      <a:srgbClr val="0070C0"/>
                    </a:solidFill>
                    <a:latin typeface="Arial" panose="020B0604020202020204" pitchFamily="34" charset="0"/>
                    <a:cs typeface="Arial" panose="020B0604020202020204" pitchFamily="34" charset="0"/>
                  </a:rPr>
                  <a:t>Super BRIN</a:t>
                </a:r>
              </a:p>
              <a:p>
                <a:pPr marL="0" indent="0">
                  <a:lnSpc>
                    <a:spcPct val="100000"/>
                  </a:lnSpc>
                  <a:spcBef>
                    <a:spcPts val="0"/>
                  </a:spcBef>
                  <a:buNone/>
                </a:pPr>
                <a:r>
                  <a:rPr lang="en-US" sz="1600" b="1" dirty="0">
                    <a:latin typeface="Abadi" panose="020B0604020104020204" pitchFamily="34" charset="0"/>
                  </a:rPr>
                  <a:t>Advantages : </a:t>
                </a:r>
                <a:r>
                  <a:rPr lang="en-US" sz="1600" dirty="0">
                    <a:latin typeface="Abadi" panose="020B0604020104020204" pitchFamily="34" charset="0"/>
                  </a:rPr>
                  <a:t>yield Potential: 10 t/ha, drought, salinity, submergence tolerances</a:t>
                </a:r>
              </a:p>
              <a:p>
                <a:pPr marL="0" indent="0">
                  <a:lnSpc>
                    <a:spcPct val="100000"/>
                  </a:lnSpc>
                  <a:spcBef>
                    <a:spcPts val="0"/>
                  </a:spcBef>
                  <a:buNone/>
                </a:pPr>
                <a:r>
                  <a:rPr lang="en-US" sz="1600" b="1" dirty="0">
                    <a:latin typeface="Abadi" panose="020B0604020104020204" pitchFamily="34" charset="0"/>
                  </a:rPr>
                  <a:t>Partner </a:t>
                </a:r>
                <a:r>
                  <a:rPr lang="en-US" sz="1600" dirty="0">
                    <a:latin typeface="Abadi" panose="020B0604020104020204" pitchFamily="34" charset="0"/>
                  </a:rPr>
                  <a:t>: West Java Seed Breeders Association (Asosiasi </a:t>
                </a:r>
                <a:r>
                  <a:rPr lang="en-US" sz="1600" dirty="0" err="1">
                    <a:latin typeface="Abadi" panose="020B0604020104020204" pitchFamily="34" charset="0"/>
                  </a:rPr>
                  <a:t>Penangkar</a:t>
                </a:r>
                <a:r>
                  <a:rPr lang="en-US" sz="1600" dirty="0">
                    <a:latin typeface="Abadi" panose="020B0604020104020204" pitchFamily="34" charset="0"/>
                  </a:rPr>
                  <a:t> </a:t>
                </a:r>
                <a:r>
                  <a:rPr lang="en-US" sz="1600" dirty="0" err="1">
                    <a:latin typeface="Abadi" panose="020B0604020104020204" pitchFamily="34" charset="0"/>
                  </a:rPr>
                  <a:t>Benih</a:t>
                </a:r>
                <a:r>
                  <a:rPr lang="en-US" sz="1600" dirty="0">
                    <a:latin typeface="Abadi" panose="020B0604020104020204" pitchFamily="34" charset="0"/>
                  </a:rPr>
                  <a:t> Jawa Barat).</a:t>
                </a:r>
              </a:p>
              <a:p>
                <a:pPr marL="0" indent="0">
                  <a:lnSpc>
                    <a:spcPct val="100000"/>
                  </a:lnSpc>
                  <a:spcBef>
                    <a:spcPts val="0"/>
                  </a:spcBef>
                  <a:buNone/>
                </a:pPr>
                <a:r>
                  <a:rPr lang="en-US" sz="1600" b="1" dirty="0">
                    <a:latin typeface="Abadi" panose="020B0604020104020204" pitchFamily="34" charset="0"/>
                  </a:rPr>
                  <a:t>Funding Sources </a:t>
                </a:r>
                <a:r>
                  <a:rPr lang="en-US" sz="1600" dirty="0">
                    <a:latin typeface="Abadi" panose="020B0604020104020204" pitchFamily="34" charset="0"/>
                  </a:rPr>
                  <a:t>: RIIM 3# (Research and Innovation for Advanced Indonesia, Batch 3), (Rumah Program 2024).</a:t>
                </a:r>
                <a:endParaRPr lang="en-US" sz="1600" dirty="0"/>
              </a:p>
              <a:p>
                <a:pPr>
                  <a:lnSpc>
                    <a:spcPct val="100000"/>
                  </a:lnSpc>
                  <a:spcBef>
                    <a:spcPts val="0"/>
                  </a:spcBef>
                </a:pPr>
                <a:endParaRPr lang="en-US" sz="1600" dirty="0"/>
              </a:p>
            </p:txBody>
          </p:sp>
          <p:grpSp>
            <p:nvGrpSpPr>
              <p:cNvPr id="4" name="Group 3"/>
              <p:cNvGrpSpPr/>
              <p:nvPr/>
            </p:nvGrpSpPr>
            <p:grpSpPr>
              <a:xfrm>
                <a:off x="394354" y="2545272"/>
                <a:ext cx="4010639" cy="2870981"/>
                <a:chOff x="394354" y="2545272"/>
                <a:chExt cx="4010639" cy="2870981"/>
              </a:xfrm>
            </p:grpSpPr>
            <p:pic>
              <p:nvPicPr>
                <p:cNvPr id="3" name="Picture 2"/>
                <p:cNvPicPr>
                  <a:picLocks noChangeAspect="1"/>
                </p:cNvPicPr>
                <p:nvPr>
                  <p:custDataLst>
                    <p:tags r:id="rId9"/>
                  </p:custDataLst>
                </p:nvPr>
              </p:nvPicPr>
              <p:blipFill>
                <a:blip r:embed="rId13"/>
                <a:stretch>
                  <a:fillRect/>
                </a:stretch>
              </p:blipFill>
              <p:spPr>
                <a:xfrm>
                  <a:off x="394354" y="2545272"/>
                  <a:ext cx="4010639" cy="2870981"/>
                </a:xfrm>
                <a:prstGeom prst="rect">
                  <a:avLst/>
                </a:prstGeom>
              </p:spPr>
            </p:pic>
            <p:sp>
              <p:nvSpPr>
                <p:cNvPr id="2" name="TextBox 1"/>
                <p:cNvSpPr txBox="1"/>
                <p:nvPr>
                  <p:custDataLst>
                    <p:tags r:id="rId10"/>
                  </p:custDataLst>
                </p:nvPr>
              </p:nvSpPr>
              <p:spPr>
                <a:xfrm>
                  <a:off x="519784" y="2545272"/>
                  <a:ext cx="1103040" cy="342563"/>
                </a:xfrm>
                <a:prstGeom prst="rect">
                  <a:avLst/>
                </a:prstGeom>
                <a:solidFill>
                  <a:schemeClr val="accent4">
                    <a:lumMod val="60000"/>
                    <a:lumOff val="40000"/>
                  </a:schemeClr>
                </a:solidFill>
              </p:spPr>
              <p:txBody>
                <a:bodyPr wrap="none" rtlCol="0">
                  <a:spAutoFit/>
                </a:bodyPr>
                <a:lstStyle/>
                <a:p>
                  <a:r>
                    <a:rPr lang="en-US" sz="1600" dirty="0"/>
                    <a:t>Super BRIN</a:t>
                  </a:r>
                  <a:endParaRPr lang="en-GB" altLang="en-US" sz="1600" dirty="0"/>
                </a:p>
              </p:txBody>
            </p:sp>
          </p:grpSp>
        </p:grpSp>
        <p:sp>
          <p:nvSpPr>
            <p:cNvPr id="5" name="Content Placeholder 5"/>
            <p:cNvSpPr txBox="1"/>
            <p:nvPr>
              <p:custDataLst>
                <p:tags r:id="rId2"/>
              </p:custDataLst>
            </p:nvPr>
          </p:nvSpPr>
          <p:spPr>
            <a:xfrm>
              <a:off x="4222625" y="-210399"/>
              <a:ext cx="3877386" cy="2531963"/>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b="1" dirty="0">
                  <a:solidFill>
                    <a:srgbClr val="0070C0"/>
                  </a:solidFill>
                  <a:latin typeface="Abadi" panose="020B0604020104020204" pitchFamily="34" charset="0"/>
                  <a:cs typeface="Arial" panose="020B0604020202020204" pitchFamily="34" charset="0"/>
                </a:rPr>
                <a:t>Padi Tahan </a:t>
              </a:r>
              <a:r>
                <a:rPr lang="en-US" sz="1600" b="1" dirty="0" err="1">
                  <a:solidFill>
                    <a:srgbClr val="0070C0"/>
                  </a:solidFill>
                  <a:latin typeface="Abadi" panose="020B0604020104020204" pitchFamily="34" charset="0"/>
                  <a:cs typeface="Arial" panose="020B0604020202020204" pitchFamily="34" charset="0"/>
                </a:rPr>
                <a:t>Wereng</a:t>
              </a:r>
              <a:r>
                <a:rPr lang="en-US" sz="1600" b="1" dirty="0">
                  <a:solidFill>
                    <a:srgbClr val="0070C0"/>
                  </a:solidFill>
                  <a:latin typeface="Abadi" panose="020B0604020104020204" pitchFamily="34" charset="0"/>
                  <a:cs typeface="Arial" panose="020B0604020202020204" pitchFamily="34" charset="0"/>
                </a:rPr>
                <a:t> </a:t>
              </a:r>
              <a:r>
                <a:rPr lang="en-US" sz="1600" b="1" dirty="0" err="1">
                  <a:solidFill>
                    <a:srgbClr val="0070C0"/>
                  </a:solidFill>
                  <a:latin typeface="Abadi" panose="020B0604020104020204" pitchFamily="34" charset="0"/>
                  <a:cs typeface="Arial" panose="020B0604020202020204" pitchFamily="34" charset="0"/>
                </a:rPr>
                <a:t>Coklat</a:t>
              </a:r>
              <a:r>
                <a:rPr lang="en-US" sz="1600" b="1" dirty="0">
                  <a:solidFill>
                    <a:srgbClr val="0070C0"/>
                  </a:solidFill>
                  <a:latin typeface="Abadi" panose="020B0604020104020204" pitchFamily="34" charset="0"/>
                  <a:cs typeface="Arial" panose="020B0604020202020204" pitchFamily="34" charset="0"/>
                </a:rPr>
                <a:t> </a:t>
              </a:r>
            </a:p>
            <a:p>
              <a:pPr marL="0" indent="0" algn="ctr">
                <a:lnSpc>
                  <a:spcPct val="100000"/>
                </a:lnSpc>
                <a:spcBef>
                  <a:spcPts val="0"/>
                </a:spcBef>
                <a:buNone/>
              </a:pPr>
              <a:r>
                <a:rPr lang="en-US" sz="1600" b="1" dirty="0">
                  <a:solidFill>
                    <a:srgbClr val="0070C0"/>
                  </a:solidFill>
                  <a:latin typeface="Abadi" panose="020B0604020104020204" pitchFamily="34" charset="0"/>
                  <a:cs typeface="Arial" panose="020B0604020202020204" pitchFamily="34" charset="0"/>
                </a:rPr>
                <a:t>(</a:t>
              </a:r>
              <a:r>
                <a:rPr lang="en-US" sz="1600" b="1" dirty="0" err="1">
                  <a:solidFill>
                    <a:srgbClr val="0070C0"/>
                  </a:solidFill>
                  <a:latin typeface="Abadi" panose="020B0604020104020204" pitchFamily="34" charset="0"/>
                  <a:cs typeface="Arial" panose="020B0604020202020204" pitchFamily="34" charset="0"/>
                </a:rPr>
                <a:t>Pareng</a:t>
              </a:r>
              <a:r>
                <a:rPr lang="en-US" sz="1600" b="1" dirty="0">
                  <a:solidFill>
                    <a:srgbClr val="0070C0"/>
                  </a:solidFill>
                  <a:latin typeface="Abadi" panose="020B0604020104020204" pitchFamily="34" charset="0"/>
                  <a:cs typeface="Arial" panose="020B0604020202020204" pitchFamily="34" charset="0"/>
                </a:rPr>
                <a:t>)</a:t>
              </a:r>
            </a:p>
            <a:p>
              <a:pPr marL="0" indent="0">
                <a:lnSpc>
                  <a:spcPct val="100000"/>
                </a:lnSpc>
                <a:spcBef>
                  <a:spcPts val="0"/>
                </a:spcBef>
                <a:buNone/>
              </a:pPr>
              <a:r>
                <a:rPr lang="en-US" sz="1600" b="1" dirty="0">
                  <a:latin typeface="Abadi" panose="020B0604020104020204" pitchFamily="34" charset="0"/>
                </a:rPr>
                <a:t>Advantages </a:t>
              </a:r>
              <a:r>
                <a:rPr lang="en-US" sz="1600" dirty="0">
                  <a:latin typeface="Abadi" panose="020B0604020104020204" pitchFamily="34" charset="0"/>
                </a:rPr>
                <a:t>: yield potential 10 t/ha (tons per hectare), resistant to the Brown Planthopper (BPH). Technology: Developed/engineered using DNA marker-assisted selection for the </a:t>
              </a:r>
              <a:r>
                <a:rPr lang="en-US" sz="1600" b="1" dirty="0">
                  <a:latin typeface="Abadi" panose="020B0604020104020204" pitchFamily="34" charset="0"/>
                </a:rPr>
                <a:t>Bph6</a:t>
              </a:r>
            </a:p>
            <a:p>
              <a:pPr marL="0" indent="0">
                <a:lnSpc>
                  <a:spcPct val="100000"/>
                </a:lnSpc>
                <a:spcBef>
                  <a:spcPts val="0"/>
                </a:spcBef>
                <a:buNone/>
              </a:pPr>
              <a:r>
                <a:rPr lang="en-US" sz="1600" b="1" dirty="0">
                  <a:latin typeface="Abadi" panose="020B0604020104020204" pitchFamily="34" charset="0"/>
                </a:rPr>
                <a:t>Partner :  </a:t>
              </a:r>
              <a:r>
                <a:rPr lang="en-US" sz="1600" dirty="0">
                  <a:latin typeface="Abadi" panose="020B0604020104020204" pitchFamily="34" charset="0"/>
                </a:rPr>
                <a:t>PT Adi Jaya</a:t>
              </a:r>
            </a:p>
            <a:p>
              <a:pPr marL="0" indent="0">
                <a:lnSpc>
                  <a:spcPct val="100000"/>
                </a:lnSpc>
                <a:spcBef>
                  <a:spcPts val="0"/>
                </a:spcBef>
                <a:buNone/>
              </a:pPr>
              <a:r>
                <a:rPr lang="en-US" sz="1600" b="1" dirty="0">
                  <a:latin typeface="Abadi" panose="020B0604020104020204" pitchFamily="34" charset="0"/>
                </a:rPr>
                <a:t>Funding Source : </a:t>
              </a:r>
              <a:r>
                <a:rPr lang="en-US" sz="1600" dirty="0">
                  <a:latin typeface="Abadi" panose="020B0604020104020204" pitchFamily="34" charset="0"/>
                </a:rPr>
                <a:t>Rumah Program 2023–2025.</a:t>
              </a:r>
            </a:p>
            <a:p>
              <a:pPr>
                <a:lnSpc>
                  <a:spcPct val="100000"/>
                </a:lnSpc>
                <a:spcBef>
                  <a:spcPts val="0"/>
                </a:spcBef>
              </a:pPr>
              <a:endParaRPr lang="en-US" sz="1600" dirty="0">
                <a:latin typeface="Abadi" panose="020B0604020104020204" pitchFamily="34" charset="0"/>
              </a:endParaRPr>
            </a:p>
          </p:txBody>
        </p:sp>
        <p:pic>
          <p:nvPicPr>
            <p:cNvPr id="7" name="Picture 6"/>
            <p:cNvPicPr>
              <a:picLocks noChangeAspect="1"/>
            </p:cNvPicPr>
            <p:nvPr>
              <p:custDataLst>
                <p:tags r:id="rId3"/>
              </p:custDataLst>
            </p:nvPr>
          </p:nvPicPr>
          <p:blipFill>
            <a:blip r:embed="rId14"/>
            <a:srcRect t="4420" b="5895"/>
            <a:stretch>
              <a:fillRect/>
            </a:stretch>
          </p:blipFill>
          <p:spPr>
            <a:xfrm>
              <a:off x="4256102" y="2392872"/>
              <a:ext cx="3877386" cy="2870981"/>
            </a:xfrm>
            <a:prstGeom prst="rect">
              <a:avLst/>
            </a:prstGeom>
          </p:spPr>
        </p:pic>
        <p:sp>
          <p:nvSpPr>
            <p:cNvPr id="9" name="Content Placeholder 5"/>
            <p:cNvSpPr txBox="1"/>
            <p:nvPr>
              <p:custDataLst>
                <p:tags r:id="rId4"/>
              </p:custDataLst>
            </p:nvPr>
          </p:nvSpPr>
          <p:spPr>
            <a:xfrm>
              <a:off x="8258145" y="-210398"/>
              <a:ext cx="3576703" cy="2531962"/>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b="1" dirty="0">
                  <a:solidFill>
                    <a:srgbClr val="0070C0"/>
                  </a:solidFill>
                  <a:latin typeface="Abadi" panose="020B0604020104020204" pitchFamily="34" charset="0"/>
                  <a:cs typeface="Arial" panose="020B0604020202020204" pitchFamily="34" charset="0"/>
                </a:rPr>
                <a:t>Padi </a:t>
              </a:r>
              <a:r>
                <a:rPr lang="en-US" sz="1600" b="1" dirty="0" err="1">
                  <a:solidFill>
                    <a:srgbClr val="0070C0"/>
                  </a:solidFill>
                  <a:latin typeface="Abadi" panose="020B0604020104020204" pitchFamily="34" charset="0"/>
                  <a:cs typeface="Arial" panose="020B0604020202020204" pitchFamily="34" charset="0"/>
                </a:rPr>
                <a:t>Ampibi</a:t>
              </a:r>
              <a:r>
                <a:rPr lang="en-US" sz="1600" b="1" dirty="0">
                  <a:solidFill>
                    <a:srgbClr val="0070C0"/>
                  </a:solidFill>
                  <a:latin typeface="Abadi" panose="020B0604020104020204" pitchFamily="34" charset="0"/>
                  <a:cs typeface="Arial" panose="020B0604020202020204" pitchFamily="34" charset="0"/>
                </a:rPr>
                <a:t> Tahan Blas Leher (</a:t>
              </a:r>
              <a:r>
                <a:rPr lang="en-US" sz="1600" b="1" dirty="0" err="1">
                  <a:solidFill>
                    <a:srgbClr val="0070C0"/>
                  </a:solidFill>
                  <a:latin typeface="Abadi" panose="020B0604020104020204" pitchFamily="34" charset="0"/>
                  <a:cs typeface="Arial" panose="020B0604020202020204" pitchFamily="34" charset="0"/>
                </a:rPr>
                <a:t>PaBlas</a:t>
              </a:r>
              <a:r>
                <a:rPr lang="en-US" sz="1600" b="1" dirty="0">
                  <a:solidFill>
                    <a:srgbClr val="0070C0"/>
                  </a:solidFill>
                  <a:latin typeface="Abadi" panose="020B0604020104020204" pitchFamily="34" charset="0"/>
                  <a:cs typeface="Arial" panose="020B0604020202020204" pitchFamily="34" charset="0"/>
                </a:rPr>
                <a:t>)</a:t>
              </a:r>
            </a:p>
            <a:p>
              <a:pPr>
                <a:lnSpc>
                  <a:spcPct val="80000"/>
                </a:lnSpc>
                <a:spcBef>
                  <a:spcPts val="300"/>
                </a:spcBef>
              </a:pPr>
              <a:r>
                <a:rPr lang="en-US" sz="1600" b="1" dirty="0">
                  <a:latin typeface="Abadi" panose="020B0604020104020204" pitchFamily="34" charset="0"/>
                </a:rPr>
                <a:t>Advantage : </a:t>
              </a:r>
              <a:r>
                <a:rPr lang="en-US" sz="1600" dirty="0">
                  <a:latin typeface="Abadi" panose="020B0604020104020204" pitchFamily="34" charset="0"/>
                </a:rPr>
                <a:t>Yield Potential 10 t/ha. Resistant to neck blast disease (caused by </a:t>
              </a:r>
              <a:r>
                <a:rPr lang="en-US" sz="1600" dirty="0" err="1">
                  <a:latin typeface="Abadi" panose="020B0604020104020204" pitchFamily="34" charset="0"/>
                </a:rPr>
                <a:t>Magnaporthe</a:t>
              </a:r>
              <a:r>
                <a:rPr lang="en-US" sz="1600" dirty="0">
                  <a:latin typeface="Abadi" panose="020B0604020104020204" pitchFamily="34" charset="0"/>
                </a:rPr>
                <a:t> oryzae).Technology: Developed using DNA marker-assisted selection for the Pb1 gene (Panicle blast 1).</a:t>
              </a:r>
            </a:p>
            <a:p>
              <a:pPr>
                <a:lnSpc>
                  <a:spcPct val="80000"/>
                </a:lnSpc>
                <a:spcBef>
                  <a:spcPts val="300"/>
                </a:spcBef>
              </a:pPr>
              <a:r>
                <a:rPr lang="en-US" sz="1600" b="1" dirty="0">
                  <a:latin typeface="Abadi" panose="020B0604020104020204" pitchFamily="34" charset="0"/>
                </a:rPr>
                <a:t>Partners</a:t>
              </a:r>
              <a:r>
                <a:rPr lang="en-US" sz="1600" dirty="0">
                  <a:latin typeface="Abadi" panose="020B0604020104020204" pitchFamily="34" charset="0"/>
                </a:rPr>
                <a:t>: </a:t>
              </a:r>
              <a:r>
                <a:rPr lang="en-US" sz="1600" dirty="0" err="1">
                  <a:latin typeface="Abadi" panose="020B0604020104020204" pitchFamily="34" charset="0"/>
                </a:rPr>
                <a:t>MoA</a:t>
              </a:r>
              <a:r>
                <a:rPr lang="en-US" sz="1600" dirty="0">
                  <a:latin typeface="Abadi" panose="020B0604020104020204" pitchFamily="34" charset="0"/>
                </a:rPr>
                <a:t>, JIRCAS </a:t>
              </a:r>
            </a:p>
          </p:txBody>
        </p:sp>
        <p:pic>
          <p:nvPicPr>
            <p:cNvPr id="11" name="Picture 10"/>
            <p:cNvPicPr>
              <a:picLocks noChangeAspect="1"/>
            </p:cNvPicPr>
            <p:nvPr>
              <p:custDataLst>
                <p:tags r:id="rId5"/>
              </p:custDataLst>
            </p:nvPr>
          </p:nvPicPr>
          <p:blipFill>
            <a:blip r:embed="rId15"/>
            <a:stretch>
              <a:fillRect/>
            </a:stretch>
          </p:blipFill>
          <p:spPr>
            <a:xfrm>
              <a:off x="8191964" y="2407100"/>
              <a:ext cx="3709416" cy="2856753"/>
            </a:xfrm>
            <a:prstGeom prst="rect">
              <a:avLst/>
            </a:prstGeom>
          </p:spPr>
        </p:pic>
        <p:sp>
          <p:nvSpPr>
            <p:cNvPr id="12" name="TextBox 11"/>
            <p:cNvSpPr txBox="1"/>
            <p:nvPr>
              <p:custDataLst>
                <p:tags r:id="rId6"/>
              </p:custDataLst>
            </p:nvPr>
          </p:nvSpPr>
          <p:spPr>
            <a:xfrm>
              <a:off x="4256102" y="2407100"/>
              <a:ext cx="1318887" cy="338554"/>
            </a:xfrm>
            <a:prstGeom prst="rect">
              <a:avLst/>
            </a:prstGeom>
            <a:solidFill>
              <a:schemeClr val="accent4">
                <a:lumMod val="60000"/>
                <a:lumOff val="40000"/>
              </a:schemeClr>
            </a:solidFill>
          </p:spPr>
          <p:txBody>
            <a:bodyPr wrap="none" rtlCol="0">
              <a:spAutoFit/>
            </a:bodyPr>
            <a:lstStyle/>
            <a:p>
              <a:r>
                <a:rPr lang="en-US" sz="1600" dirty="0" err="1"/>
                <a:t>Pareng</a:t>
              </a:r>
              <a:r>
                <a:rPr lang="en-US" sz="1600" dirty="0"/>
                <a:t> BRIN1</a:t>
              </a:r>
            </a:p>
          </p:txBody>
        </p:sp>
        <p:sp>
          <p:nvSpPr>
            <p:cNvPr id="13" name="TextBox 12"/>
            <p:cNvSpPr txBox="1"/>
            <p:nvPr>
              <p:custDataLst>
                <p:tags r:id="rId7"/>
              </p:custDataLst>
            </p:nvPr>
          </p:nvSpPr>
          <p:spPr>
            <a:xfrm>
              <a:off x="8191964" y="2432629"/>
              <a:ext cx="1275093" cy="338554"/>
            </a:xfrm>
            <a:prstGeom prst="rect">
              <a:avLst/>
            </a:prstGeom>
            <a:solidFill>
              <a:schemeClr val="accent4">
                <a:lumMod val="60000"/>
                <a:lumOff val="40000"/>
              </a:schemeClr>
            </a:solidFill>
          </p:spPr>
          <p:txBody>
            <a:bodyPr wrap="none" rtlCol="0">
              <a:spAutoFit/>
            </a:bodyPr>
            <a:lstStyle/>
            <a:p>
              <a:r>
                <a:rPr lang="en-US" sz="1600" dirty="0" err="1"/>
                <a:t>Pablas</a:t>
              </a:r>
              <a:r>
                <a:rPr lang="en-US" sz="1600" dirty="0"/>
                <a:t> BRIN1</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67D0AFA1-C9CF-8905-7E05-0DA0966FC5A6}"/>
              </a:ext>
            </a:extLst>
          </p:cNvPr>
          <p:cNvSpPr>
            <a:spLocks noGrp="1"/>
          </p:cNvSpPr>
          <p:nvPr>
            <p:ph type="title"/>
          </p:nvPr>
        </p:nvSpPr>
        <p:spPr>
          <a:xfrm>
            <a:off x="533400" y="2418080"/>
            <a:ext cx="4140200" cy="2402681"/>
          </a:xfrm>
        </p:spPr>
        <p:txBody>
          <a:bodyPr>
            <a:noAutofit/>
          </a:bodyPr>
          <a:lstStyle/>
          <a:p>
            <a:pPr>
              <a:lnSpc>
                <a:spcPct val="100000"/>
              </a:lnSpc>
            </a:pPr>
            <a:r>
              <a:rPr lang="en-GB" sz="2000" b="1" dirty="0"/>
              <a:t>The legal basis that "covers why every variety should be released officially by the Ministry of Agriculture" is Law No. 22 of 2019 on Sustainable Agricultural Cultivation System, specifically Articles 22, 23, and 24.</a:t>
            </a:r>
            <a:r>
              <a:rPr lang="en-GB" sz="2000" dirty="0"/>
              <a:t> </a:t>
            </a:r>
            <a:br>
              <a:rPr lang="en-GB" sz="2000" dirty="0"/>
            </a:br>
            <a:r>
              <a:rPr lang="en-GB" sz="2000" dirty="0"/>
              <a:t>This law aims to protect farmers, ensure food security, maintain quality, and prevent plant pest and disease spread. </a:t>
            </a:r>
            <a:br>
              <a:rPr lang="en-GB" sz="2000" dirty="0"/>
            </a:br>
            <a:r>
              <a:rPr lang="en-GB" sz="2000" dirty="0"/>
              <a:t>Law No. 29/2000 (PVP Act) governs breeder's rights but does not mandate variety release; that mandate comes from the cultivation system law.</a:t>
            </a:r>
            <a:endParaRPr lang="en-ID" sz="2000" dirty="0"/>
          </a:p>
        </p:txBody>
      </p:sp>
      <p:sp>
        <p:nvSpPr>
          <p:cNvPr id="6" name="Kotak Teks 5">
            <a:extLst>
              <a:ext uri="{FF2B5EF4-FFF2-40B4-BE49-F238E27FC236}">
                <a16:creationId xmlns:a16="http://schemas.microsoft.com/office/drawing/2014/main" id="{B0A0D249-C1DE-A293-01A4-4622E5760D9A}"/>
              </a:ext>
            </a:extLst>
          </p:cNvPr>
          <p:cNvSpPr txBox="1"/>
          <p:nvPr/>
        </p:nvSpPr>
        <p:spPr>
          <a:xfrm>
            <a:off x="5791200" y="1404321"/>
            <a:ext cx="5176520" cy="4247317"/>
          </a:xfrm>
          <a:prstGeom prst="rect">
            <a:avLst/>
          </a:prstGeom>
          <a:noFill/>
        </p:spPr>
        <p:txBody>
          <a:bodyPr wrap="square">
            <a:spAutoFit/>
          </a:bodyPr>
          <a:lstStyle/>
          <a:p>
            <a:r>
              <a:rPr lang="en-GB" dirty="0"/>
              <a:t>Downstream Regulation for Food Crops Variety Release System : </a:t>
            </a:r>
          </a:p>
          <a:p>
            <a:pPr marL="342900" indent="-342900">
              <a:buFont typeface="+mj-lt"/>
              <a:buAutoNum type="arabicPeriod"/>
            </a:pPr>
            <a:r>
              <a:rPr lang="en-GB" dirty="0"/>
              <a:t>Defines the requirements and procedures for a new variety to be officially released by the government.</a:t>
            </a:r>
          </a:p>
          <a:p>
            <a:pPr marL="342900" indent="-342900">
              <a:buFont typeface="+mj-lt"/>
              <a:buAutoNum type="arabicPeriod"/>
            </a:pPr>
            <a:r>
              <a:rPr lang="en-GB" dirty="0"/>
              <a:t>Specifies that release is granted by the Minister of Agriculture upon recommendation from the Plant Variety Release Assessment Team (Tim </a:t>
            </a:r>
            <a:r>
              <a:rPr lang="en-GB" dirty="0" err="1"/>
              <a:t>Penilai</a:t>
            </a:r>
            <a:r>
              <a:rPr lang="en-GB" dirty="0"/>
              <a:t> </a:t>
            </a:r>
            <a:r>
              <a:rPr lang="en-GB" dirty="0" err="1"/>
              <a:t>Pelepasan</a:t>
            </a:r>
            <a:r>
              <a:rPr lang="en-GB" dirty="0"/>
              <a:t> </a:t>
            </a:r>
            <a:r>
              <a:rPr lang="en-GB" dirty="0" err="1"/>
              <a:t>Varietas</a:t>
            </a:r>
            <a:r>
              <a:rPr lang="en-GB" dirty="0"/>
              <a:t>).</a:t>
            </a:r>
          </a:p>
          <a:p>
            <a:pPr marL="342900" indent="-342900">
              <a:buFont typeface="+mj-lt"/>
              <a:buAutoNum type="arabicPeriod"/>
            </a:pPr>
            <a:r>
              <a:rPr lang="en-GB" dirty="0"/>
              <a:t>Sets criteria for release: distinctness, uniformity, stability (DUS), and value for cultivation and use (VCU) – i.e., agronomic and economic merit.</a:t>
            </a:r>
          </a:p>
          <a:p>
            <a:pPr marL="342900" indent="-342900">
              <a:buFont typeface="+mj-lt"/>
              <a:buAutoNum type="arabicPeriod"/>
            </a:pPr>
            <a:r>
              <a:rPr lang="en-GB" dirty="0"/>
              <a:t>Lists required documents (e.g., breeding history, description, test results).</a:t>
            </a:r>
          </a:p>
          <a:p>
            <a:pPr marL="342900" indent="-342900">
              <a:buFont typeface="+mj-lt"/>
              <a:buAutoNum type="arabicPeriod"/>
            </a:pPr>
            <a:r>
              <a:rPr lang="en-GB" dirty="0"/>
              <a:t>Governs the timeframe for release decisions.</a:t>
            </a:r>
            <a:endParaRPr lang="en-ID" dirty="0"/>
          </a:p>
        </p:txBody>
      </p:sp>
      <p:sp>
        <p:nvSpPr>
          <p:cNvPr id="8" name="Kotak Teks 7">
            <a:extLst>
              <a:ext uri="{FF2B5EF4-FFF2-40B4-BE49-F238E27FC236}">
                <a16:creationId xmlns:a16="http://schemas.microsoft.com/office/drawing/2014/main" id="{23481E59-4D51-0813-137B-A9B101E85624}"/>
              </a:ext>
            </a:extLst>
          </p:cNvPr>
          <p:cNvSpPr txBox="1"/>
          <p:nvPr/>
        </p:nvSpPr>
        <p:spPr>
          <a:xfrm>
            <a:off x="2052320" y="410131"/>
            <a:ext cx="7934960" cy="584775"/>
          </a:xfrm>
          <a:prstGeom prst="rect">
            <a:avLst/>
          </a:prstGeom>
          <a:noFill/>
        </p:spPr>
        <p:txBody>
          <a:bodyPr wrap="square">
            <a:spAutoFit/>
          </a:bodyPr>
          <a:lstStyle/>
          <a:p>
            <a:pPr>
              <a:buNone/>
            </a:pPr>
            <a:r>
              <a:rPr lang="en-CA" sz="3200" b="1" kern="0" dirty="0">
                <a:effectLst/>
                <a:latin typeface="Aptos" panose="020B0004020202020204" pitchFamily="34" charset="0"/>
                <a:ea typeface="Times New Roman" panose="02020603050405020304" pitchFamily="18" charset="0"/>
                <a:cs typeface="Times New Roman" panose="02020603050405020304" pitchFamily="18" charset="0"/>
              </a:rPr>
              <a:t> Policy and Regulatory Environment</a:t>
            </a:r>
            <a:endParaRPr lang="en-ID"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object 22">
            <a:extLst>
              <a:ext uri="{FF2B5EF4-FFF2-40B4-BE49-F238E27FC236}">
                <a16:creationId xmlns:a16="http://schemas.microsoft.com/office/drawing/2014/main" id="{805C9E36-065D-D40D-2880-D3A54962AED4}"/>
              </a:ext>
            </a:extLst>
          </p:cNvPr>
          <p:cNvSpPr/>
          <p:nvPr/>
        </p:nvSpPr>
        <p:spPr>
          <a:xfrm>
            <a:off x="9270" y="-27774"/>
            <a:ext cx="1518448" cy="828931"/>
          </a:xfrm>
          <a:prstGeom prst="rect">
            <a:avLst/>
          </a:prstGeom>
          <a:blipFill>
            <a:blip r:embed="rId2" cstate="print"/>
            <a:stretch>
              <a:fillRect/>
            </a:stretch>
          </a:blipFill>
        </p:spPr>
        <p:txBody>
          <a:bodyPr wrap="square" lIns="0" tIns="0" rIns="0" bIns="0" rtlCol="0"/>
          <a:lstStyle/>
          <a:p>
            <a:endParaRPr sz="455"/>
          </a:p>
        </p:txBody>
      </p:sp>
      <p:pic>
        <p:nvPicPr>
          <p:cNvPr id="4" name="Picture 2" descr="Institut Pertanian Bogor - Wikipedia bahasa Indonesia, ensiklopedia bebas">
            <a:extLst>
              <a:ext uri="{FF2B5EF4-FFF2-40B4-BE49-F238E27FC236}">
                <a16:creationId xmlns:a16="http://schemas.microsoft.com/office/drawing/2014/main" id="{49A3A786-FB4A-36B0-4DFF-A35BFB010E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3799" y="0"/>
            <a:ext cx="828931" cy="828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689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1922565" y="2676931"/>
            <a:ext cx="4173435" cy="6096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1400" b="1" dirty="0">
                <a:solidFill>
                  <a:prstClr val="black"/>
                </a:solidFill>
                <a:cs typeface="Arial" panose="020B0604020202020204" pitchFamily="34" charset="0"/>
              </a:rPr>
              <a:t>Institution Releasing variety : Private, University, Local Government or</a:t>
            </a:r>
          </a:p>
          <a:p>
            <a:pPr algn="ctr">
              <a:defRPr/>
            </a:pPr>
            <a:r>
              <a:rPr lang="en-US" sz="1400" b="1" dirty="0">
                <a:solidFill>
                  <a:schemeClr val="tx1"/>
                </a:solidFill>
              </a:rPr>
              <a:t>Seed Grower Company Tier#1</a:t>
            </a:r>
          </a:p>
        </p:txBody>
      </p:sp>
      <p:grpSp>
        <p:nvGrpSpPr>
          <p:cNvPr id="5" name="Group 4"/>
          <p:cNvGrpSpPr/>
          <p:nvPr/>
        </p:nvGrpSpPr>
        <p:grpSpPr>
          <a:xfrm>
            <a:off x="2191760" y="1383990"/>
            <a:ext cx="3769939" cy="746945"/>
            <a:chOff x="2487111" y="1469119"/>
            <a:chExt cx="5406665" cy="867724"/>
          </a:xfrm>
        </p:grpSpPr>
        <p:sp>
          <p:nvSpPr>
            <p:cNvPr id="6" name="Rectangle 5"/>
            <p:cNvSpPr/>
            <p:nvPr/>
          </p:nvSpPr>
          <p:spPr>
            <a:xfrm>
              <a:off x="2487111" y="1469119"/>
              <a:ext cx="5406665" cy="86772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440" name="TextBox 4"/>
            <p:cNvSpPr txBox="1">
              <a:spLocks noChangeArrowheads="1"/>
            </p:cNvSpPr>
            <p:nvPr/>
          </p:nvSpPr>
          <p:spPr bwMode="auto">
            <a:xfrm>
              <a:off x="2881583" y="1547875"/>
              <a:ext cx="4932579" cy="697209"/>
            </a:xfrm>
            <a:prstGeom prst="rect">
              <a:avLst/>
            </a:prstGeom>
            <a:noFill/>
            <a:ln w="9525">
              <a:noFill/>
              <a:miter lim="800000"/>
            </a:ln>
          </p:spPr>
          <p:txBody>
            <a:bodyPr wrap="square">
              <a:spAutoFit/>
            </a:bodyPr>
            <a:lstStyle/>
            <a:p>
              <a:r>
                <a:rPr lang="en-US" altLang="en-US" sz="1100" b="1" dirty="0">
                  <a:solidFill>
                    <a:prstClr val="black"/>
                  </a:solidFill>
                  <a:cs typeface="Arial" panose="020B0604020202020204" pitchFamily="34" charset="0"/>
                </a:rPr>
                <a:t>Seed unit of Institution Releasing variety : Seed company, University, Agency of Assemblies and Modernization(BRMP) - Ministry Agriculture</a:t>
              </a:r>
            </a:p>
          </p:txBody>
        </p:sp>
      </p:grpSp>
      <p:sp>
        <p:nvSpPr>
          <p:cNvPr id="18446" name="TextBox 19"/>
          <p:cNvSpPr txBox="1">
            <a:spLocks noChangeArrowheads="1"/>
          </p:cNvSpPr>
          <p:nvPr/>
        </p:nvSpPr>
        <p:spPr bwMode="auto">
          <a:xfrm>
            <a:off x="5128665" y="6027639"/>
            <a:ext cx="1555041" cy="58477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altLang="en-US" sz="3200" b="1" dirty="0">
                <a:solidFill>
                  <a:prstClr val="black"/>
                </a:solidFill>
                <a:cs typeface="Arial" panose="020B0604020202020204" pitchFamily="34" charset="0"/>
              </a:rPr>
              <a:t>Farmers</a:t>
            </a:r>
          </a:p>
        </p:txBody>
      </p:sp>
      <p:sp>
        <p:nvSpPr>
          <p:cNvPr id="18447" name="TextBox 23"/>
          <p:cNvSpPr txBox="1">
            <a:spLocks noChangeArrowheads="1"/>
          </p:cNvSpPr>
          <p:nvPr/>
        </p:nvSpPr>
        <p:spPr bwMode="auto">
          <a:xfrm>
            <a:off x="6965" y="2831631"/>
            <a:ext cx="1827616" cy="369332"/>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none">
            <a:spAutoFit/>
          </a:bodyPr>
          <a:lstStyle/>
          <a:p>
            <a:r>
              <a:rPr lang="en-US" altLang="en-US" b="1" dirty="0">
                <a:solidFill>
                  <a:prstClr val="black"/>
                </a:solidFill>
                <a:cs typeface="Arial" panose="020B0604020202020204" pitchFamily="34" charset="0"/>
              </a:rPr>
              <a:t>Foundation seed </a:t>
            </a:r>
          </a:p>
        </p:txBody>
      </p:sp>
      <p:sp>
        <p:nvSpPr>
          <p:cNvPr id="18451" name="TextBox 27"/>
          <p:cNvSpPr txBox="1">
            <a:spLocks noChangeArrowheads="1"/>
          </p:cNvSpPr>
          <p:nvPr/>
        </p:nvSpPr>
        <p:spPr bwMode="auto">
          <a:xfrm>
            <a:off x="664888" y="3831578"/>
            <a:ext cx="1270861" cy="369332"/>
          </a:xfrm>
          <a:prstGeom prst="rect">
            <a:avLst/>
          </a:prstGeom>
          <a:solidFill>
            <a:srgbClr val="7030A0"/>
          </a:solidFill>
        </p:spPr>
        <p:style>
          <a:lnRef idx="2">
            <a:schemeClr val="dk1"/>
          </a:lnRef>
          <a:fillRef idx="1">
            <a:schemeClr val="lt1"/>
          </a:fillRef>
          <a:effectRef idx="0">
            <a:schemeClr val="dk1"/>
          </a:effectRef>
          <a:fontRef idx="minor">
            <a:schemeClr val="dk1"/>
          </a:fontRef>
        </p:style>
        <p:txBody>
          <a:bodyPr wrap="none">
            <a:spAutoFit/>
          </a:bodyPr>
          <a:lstStyle/>
          <a:p>
            <a:r>
              <a:rPr lang="en-US" altLang="en-US" b="1" dirty="0">
                <a:solidFill>
                  <a:schemeClr val="bg1"/>
                </a:solidFill>
                <a:cs typeface="Arial" panose="020B0604020202020204" pitchFamily="34" charset="0"/>
              </a:rPr>
              <a:t>Stock Seed </a:t>
            </a:r>
          </a:p>
        </p:txBody>
      </p:sp>
      <p:sp>
        <p:nvSpPr>
          <p:cNvPr id="44" name="Down Arrow 43"/>
          <p:cNvSpPr/>
          <p:nvPr/>
        </p:nvSpPr>
        <p:spPr>
          <a:xfrm>
            <a:off x="4127882" y="2203335"/>
            <a:ext cx="508000" cy="381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5" name="Down Arrow 44"/>
          <p:cNvSpPr/>
          <p:nvPr/>
        </p:nvSpPr>
        <p:spPr>
          <a:xfrm>
            <a:off x="4127882" y="3286531"/>
            <a:ext cx="508000" cy="381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Box 23"/>
          <p:cNvSpPr txBox="1">
            <a:spLocks noChangeArrowheads="1"/>
          </p:cNvSpPr>
          <p:nvPr/>
        </p:nvSpPr>
        <p:spPr bwMode="auto">
          <a:xfrm>
            <a:off x="595755" y="1561571"/>
            <a:ext cx="1496564" cy="369332"/>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wrap="none">
            <a:spAutoFit/>
          </a:bodyPr>
          <a:lstStyle/>
          <a:p>
            <a:r>
              <a:rPr lang="en-US" altLang="en-US" b="1" dirty="0">
                <a:solidFill>
                  <a:prstClr val="black"/>
                </a:solidFill>
                <a:cs typeface="Arial" panose="020B0604020202020204" pitchFamily="34" charset="0"/>
              </a:rPr>
              <a:t>Breeder seed </a:t>
            </a:r>
          </a:p>
        </p:txBody>
      </p:sp>
      <p:sp>
        <p:nvSpPr>
          <p:cNvPr id="12" name="TextBox 27"/>
          <p:cNvSpPr txBox="1">
            <a:spLocks noChangeArrowheads="1"/>
          </p:cNvSpPr>
          <p:nvPr/>
        </p:nvSpPr>
        <p:spPr bwMode="auto">
          <a:xfrm>
            <a:off x="2300510" y="4864711"/>
            <a:ext cx="1668918" cy="369332"/>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none">
            <a:spAutoFit/>
          </a:bodyPr>
          <a:lstStyle/>
          <a:p>
            <a:r>
              <a:rPr lang="en-US" altLang="en-US" b="1" dirty="0">
                <a:solidFill>
                  <a:prstClr val="black"/>
                </a:solidFill>
                <a:cs typeface="Arial" panose="020B0604020202020204" pitchFamily="34" charset="0"/>
              </a:rPr>
              <a:t>Extension Seed </a:t>
            </a:r>
          </a:p>
        </p:txBody>
      </p:sp>
      <p:sp>
        <p:nvSpPr>
          <p:cNvPr id="15" name="TextBox 23"/>
          <p:cNvSpPr txBox="1">
            <a:spLocks noChangeArrowheads="1"/>
          </p:cNvSpPr>
          <p:nvPr/>
        </p:nvSpPr>
        <p:spPr bwMode="auto">
          <a:xfrm>
            <a:off x="2674549" y="319642"/>
            <a:ext cx="1511952" cy="369332"/>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a:spAutoFit/>
          </a:bodyPr>
          <a:lstStyle/>
          <a:p>
            <a:r>
              <a:rPr lang="en-US" altLang="en-US" b="1" dirty="0">
                <a:solidFill>
                  <a:prstClr val="black"/>
                </a:solidFill>
                <a:cs typeface="Arial" panose="020B0604020202020204" pitchFamily="34" charset="0"/>
              </a:rPr>
              <a:t>Nucleus Seed </a:t>
            </a:r>
          </a:p>
        </p:txBody>
      </p:sp>
      <p:grpSp>
        <p:nvGrpSpPr>
          <p:cNvPr id="16" name="Group 15"/>
          <p:cNvGrpSpPr/>
          <p:nvPr/>
        </p:nvGrpSpPr>
        <p:grpSpPr>
          <a:xfrm>
            <a:off x="4601080" y="117944"/>
            <a:ext cx="4818640" cy="841753"/>
            <a:chOff x="2487112" y="1469119"/>
            <a:chExt cx="5080000" cy="1115740"/>
          </a:xfrm>
          <a:solidFill>
            <a:schemeClr val="accent2">
              <a:lumMod val="20000"/>
              <a:lumOff val="80000"/>
            </a:schemeClr>
          </a:solidFill>
        </p:grpSpPr>
        <p:sp>
          <p:nvSpPr>
            <p:cNvPr id="17" name="Rectangle 16"/>
            <p:cNvSpPr/>
            <p:nvPr/>
          </p:nvSpPr>
          <p:spPr>
            <a:xfrm>
              <a:off x="2487112" y="1469119"/>
              <a:ext cx="5080000" cy="86772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endParaRPr>
            </a:p>
          </p:txBody>
        </p:sp>
        <p:sp>
          <p:nvSpPr>
            <p:cNvPr id="18" name="TextBox 4"/>
            <p:cNvSpPr txBox="1">
              <a:spLocks noChangeArrowheads="1"/>
            </p:cNvSpPr>
            <p:nvPr/>
          </p:nvSpPr>
          <p:spPr bwMode="auto">
            <a:xfrm>
              <a:off x="2976864" y="1483376"/>
              <a:ext cx="4315899" cy="1101483"/>
            </a:xfrm>
            <a:prstGeom prst="rect">
              <a:avLst/>
            </a:prstGeom>
            <a:noFill/>
            <a:ln w="9525">
              <a:noFill/>
              <a:miter lim="800000"/>
            </a:ln>
          </p:spPr>
          <p:txBody>
            <a:bodyPr wrap="square">
              <a:spAutoFit/>
            </a:bodyPr>
            <a:lstStyle/>
            <a:p>
              <a:r>
                <a:rPr lang="en-US" altLang="en-US" sz="1200" b="1" dirty="0">
                  <a:solidFill>
                    <a:prstClr val="black"/>
                  </a:solidFill>
                  <a:cs typeface="Arial" panose="020B0604020202020204" pitchFamily="34" charset="0"/>
                </a:rPr>
                <a:t>Breeder of Institution Releasing Variety : BRIN, Seed company, University, Local Government, Agency of Assemblies and Modernization(BRMP) - Ministry Agriculture</a:t>
              </a:r>
            </a:p>
            <a:p>
              <a:endParaRPr lang="en-US" altLang="en-US" sz="1200" b="1" dirty="0">
                <a:solidFill>
                  <a:prstClr val="black"/>
                </a:solidFill>
                <a:cs typeface="Arial" panose="020B0604020202020204" pitchFamily="34" charset="0"/>
              </a:endParaRPr>
            </a:p>
          </p:txBody>
        </p:sp>
      </p:grpSp>
      <p:sp>
        <p:nvSpPr>
          <p:cNvPr id="19" name="Down Arrow 43"/>
          <p:cNvSpPr/>
          <p:nvPr/>
        </p:nvSpPr>
        <p:spPr>
          <a:xfrm>
            <a:off x="5065635" y="852128"/>
            <a:ext cx="508000" cy="381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20" name="Group 19"/>
          <p:cNvGrpSpPr/>
          <p:nvPr/>
        </p:nvGrpSpPr>
        <p:grpSpPr>
          <a:xfrm>
            <a:off x="6230303" y="1383990"/>
            <a:ext cx="4536309" cy="746946"/>
            <a:chOff x="2487111" y="1469119"/>
            <a:chExt cx="5406665" cy="867724"/>
          </a:xfrm>
        </p:grpSpPr>
        <p:sp>
          <p:nvSpPr>
            <p:cNvPr id="21" name="Rectangle 20"/>
            <p:cNvSpPr/>
            <p:nvPr/>
          </p:nvSpPr>
          <p:spPr>
            <a:xfrm>
              <a:off x="2487111" y="1469119"/>
              <a:ext cx="5406665" cy="86772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TextBox 4"/>
            <p:cNvSpPr txBox="1">
              <a:spLocks noChangeArrowheads="1"/>
            </p:cNvSpPr>
            <p:nvPr/>
          </p:nvSpPr>
          <p:spPr bwMode="auto">
            <a:xfrm>
              <a:off x="2724153" y="1549137"/>
              <a:ext cx="4932579" cy="697208"/>
            </a:xfrm>
            <a:prstGeom prst="rect">
              <a:avLst/>
            </a:prstGeom>
            <a:noFill/>
            <a:ln w="9525">
              <a:noFill/>
              <a:miter lim="800000"/>
            </a:ln>
          </p:spPr>
          <p:txBody>
            <a:bodyPr wrap="square">
              <a:spAutoFit/>
            </a:bodyPr>
            <a:lstStyle/>
            <a:p>
              <a:pPr algn="ctr"/>
              <a:r>
                <a:rPr lang="en-US" altLang="en-US" sz="1100" b="1" dirty="0">
                  <a:solidFill>
                    <a:prstClr val="black"/>
                  </a:solidFill>
                  <a:cs typeface="Arial" panose="020B0604020202020204" pitchFamily="34" charset="0"/>
                </a:rPr>
                <a:t>Professional Seed Grower : </a:t>
              </a:r>
              <a:r>
                <a:rPr lang="en-US" altLang="en-US" sz="1100" dirty="0">
                  <a:solidFill>
                    <a:prstClr val="black"/>
                  </a:solidFill>
                  <a:cs typeface="Arial" panose="020B0604020202020204" pitchFamily="34" charset="0"/>
                </a:rPr>
                <a:t>Seed Grower company Class #1, Agency of Assemblies and Modernization (BRMP) - Ministry Agriculture, local government seed unit (BBI)</a:t>
              </a:r>
            </a:p>
          </p:txBody>
        </p:sp>
      </p:grpSp>
      <p:sp>
        <p:nvSpPr>
          <p:cNvPr id="23" name="Down Arrow 43"/>
          <p:cNvSpPr/>
          <p:nvPr/>
        </p:nvSpPr>
        <p:spPr>
          <a:xfrm>
            <a:off x="6531489" y="816156"/>
            <a:ext cx="508000" cy="381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TextBox 24"/>
          <p:cNvSpPr txBox="1"/>
          <p:nvPr/>
        </p:nvSpPr>
        <p:spPr>
          <a:xfrm>
            <a:off x="7256478" y="774862"/>
            <a:ext cx="4386124" cy="577081"/>
          </a:xfrm>
          <a:prstGeom prst="rect">
            <a:avLst/>
          </a:prstGeom>
          <a:noFill/>
        </p:spPr>
        <p:txBody>
          <a:bodyPr wrap="square">
            <a:spAutoFit/>
          </a:bodyPr>
          <a:lstStyle/>
          <a:p>
            <a:r>
              <a:rPr lang="en-US" sz="1050" dirty="0"/>
              <a:t>If the institution doesn’t  have seed production unit  such as  </a:t>
            </a:r>
            <a:r>
              <a:rPr lang="en-US" sz="1050" b="1" dirty="0"/>
              <a:t>BRIN</a:t>
            </a:r>
            <a:r>
              <a:rPr lang="en-US" sz="1050" dirty="0"/>
              <a:t>, some Universities,  and some local governments. They make contractual agreements with professional seed grower, don’t use governmental budget</a:t>
            </a:r>
          </a:p>
        </p:txBody>
      </p:sp>
      <p:sp>
        <p:nvSpPr>
          <p:cNvPr id="26" name="TextBox 25"/>
          <p:cNvSpPr txBox="1"/>
          <p:nvPr/>
        </p:nvSpPr>
        <p:spPr>
          <a:xfrm>
            <a:off x="6965" y="2069230"/>
            <a:ext cx="4274993" cy="769441"/>
          </a:xfrm>
          <a:prstGeom prst="rect">
            <a:avLst/>
          </a:prstGeom>
          <a:noFill/>
        </p:spPr>
        <p:txBody>
          <a:bodyPr wrap="square">
            <a:spAutoFit/>
          </a:bodyPr>
          <a:lstStyle/>
          <a:p>
            <a:pPr marL="171450" indent="-171450">
              <a:buFont typeface="Arial" panose="020B0604020202020204" pitchFamily="34" charset="0"/>
              <a:buChar char="•"/>
            </a:pPr>
            <a:r>
              <a:rPr lang="en-US" sz="1100" dirty="0"/>
              <a:t>If Breeding institution has seed  production unit they can produce Foundation seed </a:t>
            </a:r>
          </a:p>
          <a:p>
            <a:pPr marL="171450" indent="-171450">
              <a:buFont typeface="Arial" panose="020B0604020202020204" pitchFamily="34" charset="0"/>
              <a:buChar char="•"/>
            </a:pPr>
            <a:r>
              <a:rPr lang="en-US" sz="1100" dirty="0"/>
              <a:t>Government institution </a:t>
            </a:r>
            <a:r>
              <a:rPr lang="en-US" sz="1100"/>
              <a:t>use governmental budget </a:t>
            </a:r>
            <a:r>
              <a:rPr lang="en-US" sz="1100" dirty="0"/>
              <a:t>(APBN)</a:t>
            </a:r>
          </a:p>
          <a:p>
            <a:pPr marL="171450" indent="-171450">
              <a:buFont typeface="Arial" panose="020B0604020202020204" pitchFamily="34" charset="0"/>
              <a:buChar char="•"/>
            </a:pPr>
            <a:endParaRPr lang="en-US" sz="1100" dirty="0"/>
          </a:p>
        </p:txBody>
      </p:sp>
      <p:sp>
        <p:nvSpPr>
          <p:cNvPr id="48" name="Rounded Rectangle 36"/>
          <p:cNvSpPr/>
          <p:nvPr/>
        </p:nvSpPr>
        <p:spPr>
          <a:xfrm>
            <a:off x="6212764" y="2684263"/>
            <a:ext cx="4173435" cy="6096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Seed Grower Company Tier #1</a:t>
            </a:r>
          </a:p>
        </p:txBody>
      </p:sp>
      <p:sp>
        <p:nvSpPr>
          <p:cNvPr id="49" name="Down Arrow 43"/>
          <p:cNvSpPr/>
          <p:nvPr/>
        </p:nvSpPr>
        <p:spPr>
          <a:xfrm>
            <a:off x="7791482" y="2194278"/>
            <a:ext cx="508000" cy="381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0" name="Rounded Rectangle 36"/>
          <p:cNvSpPr/>
          <p:nvPr/>
        </p:nvSpPr>
        <p:spPr>
          <a:xfrm>
            <a:off x="1990011" y="3693473"/>
            <a:ext cx="4173435" cy="6096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bg1"/>
                </a:solidFill>
              </a:rPr>
              <a:t>Seed Grower Company Tier# 1 or #2</a:t>
            </a:r>
          </a:p>
        </p:txBody>
      </p:sp>
      <p:sp>
        <p:nvSpPr>
          <p:cNvPr id="51" name="Rounded Rectangle 36"/>
          <p:cNvSpPr/>
          <p:nvPr/>
        </p:nvSpPr>
        <p:spPr>
          <a:xfrm>
            <a:off x="6271969" y="3693473"/>
            <a:ext cx="4173435" cy="6096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bg1"/>
                </a:solidFill>
              </a:rPr>
              <a:t>Seed Grower Company Tier#1 or #2</a:t>
            </a:r>
          </a:p>
        </p:txBody>
      </p:sp>
      <p:sp>
        <p:nvSpPr>
          <p:cNvPr id="52" name="Down Arrow 44"/>
          <p:cNvSpPr/>
          <p:nvPr/>
        </p:nvSpPr>
        <p:spPr>
          <a:xfrm>
            <a:off x="7850686" y="3301268"/>
            <a:ext cx="508000" cy="381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3" name="Down Arrow 44"/>
          <p:cNvSpPr/>
          <p:nvPr/>
        </p:nvSpPr>
        <p:spPr>
          <a:xfrm>
            <a:off x="5952567" y="4351088"/>
            <a:ext cx="508000" cy="381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4" name="Rounded Rectangle 36"/>
          <p:cNvSpPr/>
          <p:nvPr/>
        </p:nvSpPr>
        <p:spPr>
          <a:xfrm>
            <a:off x="4009282" y="4724756"/>
            <a:ext cx="4173435" cy="6096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Seed Grower Company Tier#1, #2, #3</a:t>
            </a:r>
          </a:p>
        </p:txBody>
      </p:sp>
      <p:sp>
        <p:nvSpPr>
          <p:cNvPr id="55" name="Down Arrow 44"/>
          <p:cNvSpPr/>
          <p:nvPr/>
        </p:nvSpPr>
        <p:spPr>
          <a:xfrm>
            <a:off x="6748478" y="5330003"/>
            <a:ext cx="508000" cy="381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6" name="TextBox 55"/>
          <p:cNvSpPr txBox="1"/>
          <p:nvPr/>
        </p:nvSpPr>
        <p:spPr>
          <a:xfrm>
            <a:off x="89648" y="728101"/>
            <a:ext cx="4546234" cy="600164"/>
          </a:xfrm>
          <a:prstGeom prst="rect">
            <a:avLst/>
          </a:prstGeom>
          <a:noFill/>
        </p:spPr>
        <p:txBody>
          <a:bodyPr wrap="square">
            <a:spAutoFit/>
          </a:bodyPr>
          <a:lstStyle/>
          <a:p>
            <a:pPr marL="171450" indent="-171450">
              <a:buFont typeface="Arial" panose="020B0604020202020204" pitchFamily="34" charset="0"/>
              <a:buChar char="•"/>
            </a:pPr>
            <a:r>
              <a:rPr lang="en-US" sz="1100" dirty="0"/>
              <a:t>If Breeding institution has seed  production unit, they can produce breeder seed </a:t>
            </a:r>
          </a:p>
          <a:p>
            <a:pPr marL="171450" indent="-171450">
              <a:buFont typeface="Arial" panose="020B0604020202020204" pitchFamily="34" charset="0"/>
              <a:buChar char="•"/>
            </a:pPr>
            <a:r>
              <a:rPr lang="en-US" sz="1100" dirty="0"/>
              <a:t>Government institution use governmental budget (APBN)</a:t>
            </a:r>
          </a:p>
        </p:txBody>
      </p:sp>
      <p:sp>
        <p:nvSpPr>
          <p:cNvPr id="57" name="TextBox 56"/>
          <p:cNvSpPr txBox="1"/>
          <p:nvPr/>
        </p:nvSpPr>
        <p:spPr>
          <a:xfrm>
            <a:off x="6011769" y="5707157"/>
            <a:ext cx="4374430" cy="307777"/>
          </a:xfrm>
          <a:prstGeom prst="rect">
            <a:avLst/>
          </a:prstGeom>
          <a:noFill/>
        </p:spPr>
        <p:txBody>
          <a:bodyPr wrap="square">
            <a:spAutoFit/>
          </a:bodyPr>
          <a:lstStyle/>
          <a:p>
            <a:r>
              <a:rPr lang="en-US" sz="1200" b="1" dirty="0"/>
              <a:t>Buy/occupied  by the Government for Seed Aid Program (</a:t>
            </a:r>
            <a:r>
              <a:rPr lang="en-US" sz="1400" b="1" dirty="0"/>
              <a:t>₋</a:t>
            </a:r>
            <a:r>
              <a:rPr lang="en-US" sz="1200" b="1" dirty="0"/>
              <a:t>10%)</a:t>
            </a:r>
          </a:p>
        </p:txBody>
      </p:sp>
      <p:sp>
        <p:nvSpPr>
          <p:cNvPr id="58" name="Down Arrow 44"/>
          <p:cNvSpPr/>
          <p:nvPr/>
        </p:nvSpPr>
        <p:spPr>
          <a:xfrm>
            <a:off x="4935523" y="5346011"/>
            <a:ext cx="508000" cy="381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9" name="TextBox 58"/>
          <p:cNvSpPr txBox="1"/>
          <p:nvPr/>
        </p:nvSpPr>
        <p:spPr>
          <a:xfrm>
            <a:off x="3618757" y="5707157"/>
            <a:ext cx="2204680" cy="523220"/>
          </a:xfrm>
          <a:prstGeom prst="rect">
            <a:avLst/>
          </a:prstGeom>
          <a:noFill/>
        </p:spPr>
        <p:txBody>
          <a:bodyPr wrap="square">
            <a:spAutoFit/>
          </a:bodyPr>
          <a:lstStyle/>
          <a:p>
            <a:r>
              <a:rPr lang="en-US" sz="1200" b="1" dirty="0"/>
              <a:t>Free Market/Commercial Seed  </a:t>
            </a:r>
            <a:r>
              <a:rPr lang="en-US" sz="1600" b="1" dirty="0"/>
              <a:t>(₋</a:t>
            </a:r>
            <a:r>
              <a:rPr lang="en-US" sz="1200" b="1" dirty="0"/>
              <a:t>90%)</a:t>
            </a:r>
          </a:p>
        </p:txBody>
      </p:sp>
      <p:sp>
        <p:nvSpPr>
          <p:cNvPr id="2" name="object 22">
            <a:extLst>
              <a:ext uri="{FF2B5EF4-FFF2-40B4-BE49-F238E27FC236}">
                <a16:creationId xmlns:a16="http://schemas.microsoft.com/office/drawing/2014/main" id="{AA04205E-7831-3AE3-2AC5-A40C51E0F644}"/>
              </a:ext>
            </a:extLst>
          </p:cNvPr>
          <p:cNvSpPr/>
          <p:nvPr/>
        </p:nvSpPr>
        <p:spPr>
          <a:xfrm>
            <a:off x="9270" y="-27774"/>
            <a:ext cx="1518448" cy="828931"/>
          </a:xfrm>
          <a:prstGeom prst="rect">
            <a:avLst/>
          </a:prstGeom>
          <a:blipFill>
            <a:blip r:embed="rId2" cstate="print"/>
            <a:stretch>
              <a:fillRect/>
            </a:stretch>
          </a:blipFill>
        </p:spPr>
        <p:txBody>
          <a:bodyPr wrap="square" lIns="0" tIns="0" rIns="0" bIns="0" rtlCol="0"/>
          <a:lstStyle/>
          <a:p>
            <a:endParaRPr sz="455"/>
          </a:p>
        </p:txBody>
      </p:sp>
      <p:pic>
        <p:nvPicPr>
          <p:cNvPr id="3" name="Picture 2" descr="Institut Pertanian Bogor - Wikipedia bahasa Indonesia, ensiklopedia bebas">
            <a:extLst>
              <a:ext uri="{FF2B5EF4-FFF2-40B4-BE49-F238E27FC236}">
                <a16:creationId xmlns:a16="http://schemas.microsoft.com/office/drawing/2014/main" id="{EA914F2B-508E-DD20-0807-77D0E3FA22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3799" y="0"/>
            <a:ext cx="828931" cy="828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mpungan Konten 4">
            <a:extLst>
              <a:ext uri="{FF2B5EF4-FFF2-40B4-BE49-F238E27FC236}">
                <a16:creationId xmlns:a16="http://schemas.microsoft.com/office/drawing/2014/main" id="{4F309987-4150-6A75-3076-F41FB2D0C893}"/>
              </a:ext>
            </a:extLst>
          </p:cNvPr>
          <p:cNvGraphicFramePr>
            <a:graphicFrameLocks noGrp="1"/>
          </p:cNvGraphicFramePr>
          <p:nvPr>
            <p:ph sz="half" idx="1"/>
            <p:extLst>
              <p:ext uri="{D42A27DB-BD31-4B8C-83A1-F6EECF244321}">
                <p14:modId xmlns:p14="http://schemas.microsoft.com/office/powerpoint/2010/main" val="3379740753"/>
              </p:ext>
            </p:extLst>
          </p:nvPr>
        </p:nvGraphicFramePr>
        <p:xfrm>
          <a:off x="173021" y="1955970"/>
          <a:ext cx="5564544" cy="4590480"/>
        </p:xfrm>
        <a:graphic>
          <a:graphicData uri="http://schemas.openxmlformats.org/drawingml/2006/table">
            <a:tbl>
              <a:tblPr firstRow="1" firstCol="1" bandRow="1">
                <a:tableStyleId>{5C22544A-7EE6-4342-B048-85BDC9FD1C3A}</a:tableStyleId>
              </a:tblPr>
              <a:tblGrid>
                <a:gridCol w="1312127">
                  <a:extLst>
                    <a:ext uri="{9D8B030D-6E8A-4147-A177-3AD203B41FA5}">
                      <a16:colId xmlns:a16="http://schemas.microsoft.com/office/drawing/2014/main" val="3847481743"/>
                    </a:ext>
                  </a:extLst>
                </a:gridCol>
                <a:gridCol w="4252417">
                  <a:extLst>
                    <a:ext uri="{9D8B030D-6E8A-4147-A177-3AD203B41FA5}">
                      <a16:colId xmlns:a16="http://schemas.microsoft.com/office/drawing/2014/main" val="3652713596"/>
                    </a:ext>
                  </a:extLst>
                </a:gridCol>
              </a:tblGrid>
              <a:tr h="0">
                <a:tc gridSpan="2">
                  <a:txBody>
                    <a:bodyPr/>
                    <a:lstStyle/>
                    <a:p>
                      <a:pPr algn="ctr">
                        <a:buNone/>
                      </a:pPr>
                      <a:r>
                        <a:rPr lang="en-ID" sz="1600" kern="1800" dirty="0">
                          <a:effectLst/>
                        </a:rPr>
                        <a:t>Definition within the Program</a:t>
                      </a:r>
                      <a:endParaRPr lang="en-ID" sz="1600" kern="100" dirty="0">
                        <a:effectLst/>
                        <a:latin typeface="Aptos" panose="020B0004020202020204" pitchFamily="34" charset="0"/>
                        <a:cs typeface="Times New Roman" panose="02020603050405020304" pitchFamily="18" charset="0"/>
                      </a:endParaRPr>
                    </a:p>
                  </a:txBody>
                  <a:tcPr marL="0" marR="110247" marT="68904" marB="68904" anchor="ctr"/>
                </a:tc>
                <a:tc hMerge="1">
                  <a:txBody>
                    <a:bodyPr/>
                    <a:lstStyle/>
                    <a:p>
                      <a:endParaRPr dirty="0"/>
                    </a:p>
                  </a:txBody>
                  <a:tcPr marL="110247" marR="110247" marT="68904" marB="68904" anchor="ctr"/>
                </a:tc>
                <a:extLst>
                  <a:ext uri="{0D108BD9-81ED-4DB2-BD59-A6C34878D82A}">
                    <a16:rowId xmlns:a16="http://schemas.microsoft.com/office/drawing/2014/main" val="123500599"/>
                  </a:ext>
                </a:extLst>
              </a:tr>
              <a:tr h="799289">
                <a:tc>
                  <a:txBody>
                    <a:bodyPr/>
                    <a:lstStyle/>
                    <a:p>
                      <a:pPr algn="ctr">
                        <a:buNone/>
                      </a:pPr>
                      <a:r>
                        <a:rPr lang="en-ID" sz="1600" kern="1800">
                          <a:effectLst/>
                        </a:rPr>
                        <a:t>Government support</a:t>
                      </a:r>
                      <a:endParaRPr lang="en-ID"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110247" marT="68904" marB="68904" anchor="ctr"/>
                </a:tc>
                <a:tc>
                  <a:txBody>
                    <a:bodyPr/>
                    <a:lstStyle/>
                    <a:p>
                      <a:pPr algn="ctr">
                        <a:buNone/>
                      </a:pPr>
                      <a:r>
                        <a:rPr lang="en-ID" sz="1600" kern="1800" dirty="0">
                          <a:effectLst/>
                        </a:rPr>
                        <a:t>Strong political will from the Ministry of Agriculture, BRIN, and </a:t>
                      </a:r>
                      <a:r>
                        <a:rPr lang="en-ID" sz="1600" kern="1800" dirty="0" err="1">
                          <a:effectLst/>
                        </a:rPr>
                        <a:t>Universtiy</a:t>
                      </a:r>
                      <a:r>
                        <a:rPr lang="en-ID" sz="1600" kern="1800" dirty="0">
                          <a:effectLst/>
                        </a:rPr>
                        <a:t> through national food security programs and presidential directives on food security (</a:t>
                      </a:r>
                      <a:r>
                        <a:rPr lang="en-ID" sz="1600" kern="1800" dirty="0" err="1">
                          <a:effectLst/>
                        </a:rPr>
                        <a:t>AstaCita</a:t>
                      </a:r>
                      <a:r>
                        <a:rPr lang="en-ID" sz="1600" kern="1800" dirty="0">
                          <a:effectLst/>
                        </a:rPr>
                        <a:t>).</a:t>
                      </a:r>
                      <a:endParaRPr lang="en-ID"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10247" marR="0" marT="68904" marB="68904" anchor="ctr"/>
                </a:tc>
                <a:extLst>
                  <a:ext uri="{0D108BD9-81ED-4DB2-BD59-A6C34878D82A}">
                    <a16:rowId xmlns:a16="http://schemas.microsoft.com/office/drawing/2014/main" val="159070898"/>
                  </a:ext>
                </a:extLst>
              </a:tr>
              <a:tr h="799289">
                <a:tc>
                  <a:txBody>
                    <a:bodyPr/>
                    <a:lstStyle/>
                    <a:p>
                      <a:pPr algn="ctr">
                        <a:buNone/>
                      </a:pPr>
                      <a:r>
                        <a:rPr lang="en-ID" sz="1600" kern="1800" dirty="0">
                          <a:effectLst/>
                        </a:rPr>
                        <a:t>Regional collaboration (ASEAN)</a:t>
                      </a:r>
                      <a:endParaRPr lang="en-ID"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110247" marT="68904" marB="68904" anchor="ctr"/>
                </a:tc>
                <a:tc>
                  <a:txBody>
                    <a:bodyPr/>
                    <a:lstStyle/>
                    <a:p>
                      <a:pPr algn="ctr">
                        <a:buNone/>
                      </a:pPr>
                      <a:r>
                        <a:rPr lang="en-ID" sz="1600" kern="1800" dirty="0">
                          <a:effectLst/>
                        </a:rPr>
                        <a:t>Leverage ASEAN Plus Three (China, Japan, Korea) and ASEAN–IRRI cooperation for shared germplasm, genotyping platforms, and capacity building.</a:t>
                      </a:r>
                      <a:endParaRPr lang="en-ID"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10247" marR="0" marT="68904" marB="68904" anchor="ctr"/>
                </a:tc>
                <a:extLst>
                  <a:ext uri="{0D108BD9-81ED-4DB2-BD59-A6C34878D82A}">
                    <a16:rowId xmlns:a16="http://schemas.microsoft.com/office/drawing/2014/main" val="3727594520"/>
                  </a:ext>
                </a:extLst>
              </a:tr>
              <a:tr h="799289">
                <a:tc>
                  <a:txBody>
                    <a:bodyPr/>
                    <a:lstStyle/>
                    <a:p>
                      <a:pPr algn="ctr">
                        <a:buNone/>
                      </a:pPr>
                      <a:r>
                        <a:rPr lang="en-ID" sz="1600" kern="1800">
                          <a:effectLst/>
                        </a:rPr>
                        <a:t>Private sector engagement</a:t>
                      </a:r>
                      <a:endParaRPr lang="en-ID"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110247" marT="68904" marB="68904" anchor="ctr"/>
                </a:tc>
                <a:tc>
                  <a:txBody>
                    <a:bodyPr/>
                    <a:lstStyle/>
                    <a:p>
                      <a:pPr algn="ctr">
                        <a:buNone/>
                      </a:pPr>
                      <a:r>
                        <a:rPr lang="en-ID" sz="1600" kern="1800" dirty="0">
                          <a:effectLst/>
                        </a:rPr>
                        <a:t>Partnerships with local seed companies (</a:t>
                      </a:r>
                      <a:r>
                        <a:rPr lang="en-ID" sz="1600" kern="1800" dirty="0" err="1">
                          <a:effectLst/>
                        </a:rPr>
                        <a:t>eg</a:t>
                      </a:r>
                      <a:r>
                        <a:rPr lang="en-ID" sz="1600" kern="1800" dirty="0">
                          <a:effectLst/>
                        </a:rPr>
                        <a:t>: Fiona, </a:t>
                      </a:r>
                      <a:r>
                        <a:rPr lang="en-ID" sz="1600" kern="1800" dirty="0" err="1">
                          <a:effectLst/>
                        </a:rPr>
                        <a:t>Adijaya</a:t>
                      </a:r>
                      <a:r>
                        <a:rPr lang="en-ID" sz="1600" kern="1800" dirty="0">
                          <a:effectLst/>
                        </a:rPr>
                        <a:t> , Semi) for commercial scale-up, distribution, and royalty-based licensing of elite lines.</a:t>
                      </a:r>
                      <a:endParaRPr lang="en-ID"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10247" marR="0" marT="68904" marB="68904" anchor="ctr"/>
                </a:tc>
                <a:extLst>
                  <a:ext uri="{0D108BD9-81ED-4DB2-BD59-A6C34878D82A}">
                    <a16:rowId xmlns:a16="http://schemas.microsoft.com/office/drawing/2014/main" val="324300998"/>
                  </a:ext>
                </a:extLst>
              </a:tr>
              <a:tr h="666993">
                <a:tc>
                  <a:txBody>
                    <a:bodyPr/>
                    <a:lstStyle/>
                    <a:p>
                      <a:pPr algn="ctr">
                        <a:buNone/>
                      </a:pPr>
                      <a:r>
                        <a:rPr lang="en-ID" sz="1600" kern="1800">
                          <a:effectLst/>
                        </a:rPr>
                        <a:t>Climate-smart agriculture demand</a:t>
                      </a:r>
                      <a:endParaRPr lang="en-ID"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110247" marT="68904" marB="68904" anchor="ctr"/>
                </a:tc>
                <a:tc>
                  <a:txBody>
                    <a:bodyPr/>
                    <a:lstStyle/>
                    <a:p>
                      <a:pPr algn="ctr">
                        <a:buNone/>
                      </a:pPr>
                      <a:r>
                        <a:rPr lang="en-ID" sz="1600" kern="1800" dirty="0">
                          <a:effectLst/>
                        </a:rPr>
                        <a:t>Rising farmer and consumer demand for climate smart variety– creating ready markets for accelerated outputs.</a:t>
                      </a:r>
                      <a:endParaRPr lang="en-ID"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10247" marR="0" marT="68904" marB="68904" anchor="ctr"/>
                </a:tc>
                <a:extLst>
                  <a:ext uri="{0D108BD9-81ED-4DB2-BD59-A6C34878D82A}">
                    <a16:rowId xmlns:a16="http://schemas.microsoft.com/office/drawing/2014/main" val="666921511"/>
                  </a:ext>
                </a:extLst>
              </a:tr>
            </a:tbl>
          </a:graphicData>
        </a:graphic>
      </p:graphicFrame>
      <p:graphicFrame>
        <p:nvGraphicFramePr>
          <p:cNvPr id="6" name="Tampungan Konten 5">
            <a:extLst>
              <a:ext uri="{FF2B5EF4-FFF2-40B4-BE49-F238E27FC236}">
                <a16:creationId xmlns:a16="http://schemas.microsoft.com/office/drawing/2014/main" id="{1B1B096B-D784-8F04-6799-8030836D15F8}"/>
              </a:ext>
            </a:extLst>
          </p:cNvPr>
          <p:cNvGraphicFramePr>
            <a:graphicFrameLocks noGrp="1"/>
          </p:cNvGraphicFramePr>
          <p:nvPr>
            <p:ph sz="half" idx="2"/>
            <p:extLst>
              <p:ext uri="{D42A27DB-BD31-4B8C-83A1-F6EECF244321}">
                <p14:modId xmlns:p14="http://schemas.microsoft.com/office/powerpoint/2010/main" val="3928862691"/>
              </p:ext>
            </p:extLst>
          </p:nvPr>
        </p:nvGraphicFramePr>
        <p:xfrm>
          <a:off x="6096000" y="1910927"/>
          <a:ext cx="5922979" cy="4635523"/>
        </p:xfrm>
        <a:graphic>
          <a:graphicData uri="http://schemas.openxmlformats.org/drawingml/2006/table">
            <a:tbl>
              <a:tblPr firstRow="1" firstCol="1" bandRow="1">
                <a:tableStyleId>{5C22544A-7EE6-4342-B048-85BDC9FD1C3A}</a:tableStyleId>
              </a:tblPr>
              <a:tblGrid>
                <a:gridCol w="1462723">
                  <a:extLst>
                    <a:ext uri="{9D8B030D-6E8A-4147-A177-3AD203B41FA5}">
                      <a16:colId xmlns:a16="http://schemas.microsoft.com/office/drawing/2014/main" val="100038235"/>
                    </a:ext>
                  </a:extLst>
                </a:gridCol>
                <a:gridCol w="4460256">
                  <a:extLst>
                    <a:ext uri="{9D8B030D-6E8A-4147-A177-3AD203B41FA5}">
                      <a16:colId xmlns:a16="http://schemas.microsoft.com/office/drawing/2014/main" val="3630826116"/>
                    </a:ext>
                  </a:extLst>
                </a:gridCol>
              </a:tblGrid>
              <a:tr h="310033">
                <a:tc gridSpan="2">
                  <a:txBody>
                    <a:bodyPr/>
                    <a:lstStyle/>
                    <a:p>
                      <a:pPr algn="ctr">
                        <a:buNone/>
                      </a:pPr>
                      <a:r>
                        <a:rPr lang="en-ID" sz="1600" kern="1800" dirty="0">
                          <a:effectLst/>
                        </a:rPr>
                        <a:t>Definition within the Program</a:t>
                      </a:r>
                      <a:endParaRPr lang="en-ID" sz="1600" kern="100" dirty="0">
                        <a:effectLst/>
                        <a:latin typeface="Aptos" panose="020B0004020202020204" pitchFamily="34" charset="0"/>
                        <a:cs typeface="Times New Roman" panose="02020603050405020304" pitchFamily="18" charset="0"/>
                      </a:endParaRPr>
                    </a:p>
                  </a:txBody>
                  <a:tcPr marL="0" marR="110247" marT="68904" marB="68904" anchor="ctr"/>
                </a:tc>
                <a:tc hMerge="1">
                  <a:txBody>
                    <a:bodyPr/>
                    <a:lstStyle/>
                    <a:p>
                      <a:endParaRPr dirty="0"/>
                    </a:p>
                  </a:txBody>
                  <a:tcPr marL="110247" marR="110247" marT="68904" marB="68904" anchor="ctr"/>
                </a:tc>
                <a:extLst>
                  <a:ext uri="{0D108BD9-81ED-4DB2-BD59-A6C34878D82A}">
                    <a16:rowId xmlns:a16="http://schemas.microsoft.com/office/drawing/2014/main" val="2568971300"/>
                  </a:ext>
                </a:extLst>
              </a:tr>
              <a:tr h="706201">
                <a:tc>
                  <a:txBody>
                    <a:bodyPr/>
                    <a:lstStyle/>
                    <a:p>
                      <a:pPr algn="ctr">
                        <a:buNone/>
                      </a:pPr>
                      <a:r>
                        <a:rPr lang="en-ID" sz="1600" kern="1800">
                          <a:effectLst/>
                        </a:rPr>
                        <a:t>Funding limitations</a:t>
                      </a:r>
                      <a:endParaRPr lang="en-ID"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110247" marT="68904" marB="68904" anchor="ctr"/>
                </a:tc>
                <a:tc>
                  <a:txBody>
                    <a:bodyPr/>
                    <a:lstStyle/>
                    <a:p>
                      <a:pPr algn="ctr">
                        <a:buNone/>
                      </a:pPr>
                      <a:r>
                        <a:rPr lang="en-ID" sz="1600" kern="1800" dirty="0">
                          <a:effectLst/>
                        </a:rPr>
                        <a:t>Insufficient long-term, flexible budget for high-throughput genotyping, phenotyping, and speed breeding facilities</a:t>
                      </a:r>
                      <a:endParaRPr lang="en-ID"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10247" marR="0" marT="68904" marB="68904" anchor="ctr"/>
                </a:tc>
                <a:extLst>
                  <a:ext uri="{0D108BD9-81ED-4DB2-BD59-A6C34878D82A}">
                    <a16:rowId xmlns:a16="http://schemas.microsoft.com/office/drawing/2014/main" val="3058419483"/>
                  </a:ext>
                </a:extLst>
              </a:tr>
              <a:tr h="1102369">
                <a:tc>
                  <a:txBody>
                    <a:bodyPr/>
                    <a:lstStyle/>
                    <a:p>
                      <a:pPr algn="ctr">
                        <a:buNone/>
                      </a:pPr>
                      <a:r>
                        <a:rPr lang="en-ID" sz="1600" kern="1800" dirty="0">
                          <a:effectLst/>
                        </a:rPr>
                        <a:t>Infrastructure gaps</a:t>
                      </a:r>
                      <a:endParaRPr lang="en-ID"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110247" marT="68904" marB="68904" anchor="ctr"/>
                </a:tc>
                <a:tc>
                  <a:txBody>
                    <a:bodyPr/>
                    <a:lstStyle/>
                    <a:p>
                      <a:pPr algn="ctr">
                        <a:buNone/>
                      </a:pPr>
                      <a:r>
                        <a:rPr lang="en-ID" sz="1600" kern="1800" dirty="0">
                          <a:effectLst/>
                        </a:rPr>
                        <a:t>Controlled-environment growth chambers (for speed breeding), automated phenotyping platforms, and reliable cold chain for germplasm storage outside Java. (BRIN Under Provision)</a:t>
                      </a:r>
                      <a:endParaRPr lang="en-ID"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10247" marR="0" marT="68904" marB="68904" anchor="ctr"/>
                </a:tc>
                <a:extLst>
                  <a:ext uri="{0D108BD9-81ED-4DB2-BD59-A6C34878D82A}">
                    <a16:rowId xmlns:a16="http://schemas.microsoft.com/office/drawing/2014/main" val="3322033150"/>
                  </a:ext>
                </a:extLst>
              </a:tr>
              <a:tr h="683547">
                <a:tc>
                  <a:txBody>
                    <a:bodyPr/>
                    <a:lstStyle/>
                    <a:p>
                      <a:pPr algn="ctr">
                        <a:buNone/>
                      </a:pPr>
                      <a:r>
                        <a:rPr lang="en-ID" sz="1600" kern="1800">
                          <a:effectLst/>
                        </a:rPr>
                        <a:t>Regulatory constraints</a:t>
                      </a:r>
                      <a:endParaRPr lang="en-ID"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110247" marT="68904" marB="68904" anchor="ctr"/>
                </a:tc>
                <a:tc>
                  <a:txBody>
                    <a:bodyPr/>
                    <a:lstStyle/>
                    <a:p>
                      <a:pPr algn="ctr">
                        <a:buNone/>
                      </a:pPr>
                      <a:r>
                        <a:rPr lang="en-ID" sz="1600" kern="1800" dirty="0">
                          <a:effectLst/>
                        </a:rPr>
                        <a:t>Biosafety hurdles for genome-edited varieties not covered by existing GMO regulations.</a:t>
                      </a:r>
                      <a:endParaRPr lang="en-ID"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10247" marR="0" marT="68904" marB="68904" anchor="ctr"/>
                </a:tc>
                <a:extLst>
                  <a:ext uri="{0D108BD9-81ED-4DB2-BD59-A6C34878D82A}">
                    <a16:rowId xmlns:a16="http://schemas.microsoft.com/office/drawing/2014/main" val="10712783"/>
                  </a:ext>
                </a:extLst>
              </a:tr>
              <a:tr h="904285">
                <a:tc>
                  <a:txBody>
                    <a:bodyPr/>
                    <a:lstStyle/>
                    <a:p>
                      <a:pPr algn="ctr">
                        <a:buNone/>
                      </a:pPr>
                      <a:r>
                        <a:rPr lang="en-ID" sz="1600" kern="1800">
                          <a:effectLst/>
                        </a:rPr>
                        <a:t>Human resources/Capacity limitations</a:t>
                      </a:r>
                      <a:endParaRPr lang="en-ID"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110247" marT="68904" marB="68904" anchor="ctr"/>
                </a:tc>
                <a:tc>
                  <a:txBody>
                    <a:bodyPr/>
                    <a:lstStyle/>
                    <a:p>
                      <a:pPr algn="ctr">
                        <a:buNone/>
                      </a:pPr>
                      <a:r>
                        <a:rPr lang="en-ID" sz="1600" kern="1800" dirty="0">
                          <a:effectLst/>
                        </a:rPr>
                        <a:t>Shortage of skilled plant breeders, bioinformaticians, and molecular biologists</a:t>
                      </a:r>
                      <a:endParaRPr lang="en-ID"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10247" marR="0" marT="68904" marB="68904" anchor="ctr"/>
                </a:tc>
                <a:extLst>
                  <a:ext uri="{0D108BD9-81ED-4DB2-BD59-A6C34878D82A}">
                    <a16:rowId xmlns:a16="http://schemas.microsoft.com/office/drawing/2014/main" val="2140556229"/>
                  </a:ext>
                </a:extLst>
              </a:tr>
              <a:tr h="683547">
                <a:tc>
                  <a:txBody>
                    <a:bodyPr/>
                    <a:lstStyle/>
                    <a:p>
                      <a:pPr algn="ctr">
                        <a:buNone/>
                      </a:pPr>
                      <a:r>
                        <a:rPr lang="en-ID" sz="1600" kern="1800">
                          <a:effectLst/>
                        </a:rPr>
                        <a:t>Seed system issues</a:t>
                      </a:r>
                      <a:endParaRPr lang="en-ID"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110247" marT="68904" marB="68904" anchor="ctr"/>
                </a:tc>
                <a:tc>
                  <a:txBody>
                    <a:bodyPr/>
                    <a:lstStyle/>
                    <a:p>
                      <a:pPr algn="ctr">
                        <a:buNone/>
                      </a:pPr>
                      <a:r>
                        <a:rPr lang="en-ID" sz="1600" kern="1800" dirty="0">
                          <a:effectLst/>
                        </a:rPr>
                        <a:t>Poor adoption of new varieties beyond pilot areas.</a:t>
                      </a:r>
                      <a:endParaRPr lang="en-ID"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10247" marR="0" marT="68904" marB="68904" anchor="ctr"/>
                </a:tc>
                <a:extLst>
                  <a:ext uri="{0D108BD9-81ED-4DB2-BD59-A6C34878D82A}">
                    <a16:rowId xmlns:a16="http://schemas.microsoft.com/office/drawing/2014/main" val="3133901916"/>
                  </a:ext>
                </a:extLst>
              </a:tr>
            </a:tbl>
          </a:graphicData>
        </a:graphic>
      </p:graphicFrame>
      <p:sp>
        <p:nvSpPr>
          <p:cNvPr id="7" name="Kotak Teks 6">
            <a:extLst>
              <a:ext uri="{FF2B5EF4-FFF2-40B4-BE49-F238E27FC236}">
                <a16:creationId xmlns:a16="http://schemas.microsoft.com/office/drawing/2014/main" id="{550A90B1-594A-55E8-6318-5AEC0B3B4AC9}"/>
              </a:ext>
            </a:extLst>
          </p:cNvPr>
          <p:cNvSpPr txBox="1"/>
          <p:nvPr/>
        </p:nvSpPr>
        <p:spPr>
          <a:xfrm>
            <a:off x="2187367" y="1228284"/>
            <a:ext cx="2238113" cy="584775"/>
          </a:xfrm>
          <a:prstGeom prst="rect">
            <a:avLst/>
          </a:prstGeom>
          <a:noFill/>
        </p:spPr>
        <p:txBody>
          <a:bodyPr wrap="none" rtlCol="0">
            <a:spAutoFit/>
          </a:bodyPr>
          <a:lstStyle/>
          <a:p>
            <a:r>
              <a:rPr lang="en-GB" sz="3200" dirty="0">
                <a:effectLst>
                  <a:outerShdw blurRad="38100" dist="38100" dir="2700000" algn="tl">
                    <a:srgbClr val="000000">
                      <a:alpha val="43137"/>
                    </a:srgbClr>
                  </a:outerShdw>
                </a:effectLst>
              </a:rPr>
              <a:t>Opportunity</a:t>
            </a:r>
            <a:endParaRPr lang="en-ID" sz="3200" dirty="0">
              <a:effectLst>
                <a:outerShdw blurRad="38100" dist="38100" dir="2700000" algn="tl">
                  <a:srgbClr val="000000">
                    <a:alpha val="43137"/>
                  </a:srgbClr>
                </a:outerShdw>
              </a:effectLst>
            </a:endParaRPr>
          </a:p>
        </p:txBody>
      </p:sp>
      <p:sp>
        <p:nvSpPr>
          <p:cNvPr id="8" name="Kotak Teks 7">
            <a:extLst>
              <a:ext uri="{FF2B5EF4-FFF2-40B4-BE49-F238E27FC236}">
                <a16:creationId xmlns:a16="http://schemas.microsoft.com/office/drawing/2014/main" id="{FA5A69D1-C8A5-F01F-84AD-6F11A7B86723}"/>
              </a:ext>
            </a:extLst>
          </p:cNvPr>
          <p:cNvSpPr txBox="1"/>
          <p:nvPr/>
        </p:nvSpPr>
        <p:spPr>
          <a:xfrm>
            <a:off x="8183493" y="1228284"/>
            <a:ext cx="1821140" cy="584775"/>
          </a:xfrm>
          <a:prstGeom prst="rect">
            <a:avLst/>
          </a:prstGeom>
          <a:noFill/>
        </p:spPr>
        <p:txBody>
          <a:bodyPr wrap="none" rtlCol="0">
            <a:spAutoFit/>
          </a:bodyPr>
          <a:lstStyle/>
          <a:p>
            <a:r>
              <a:rPr lang="en-GB" sz="3200" dirty="0">
                <a:effectLst>
                  <a:outerShdw blurRad="38100" dist="38100" dir="2700000" algn="tl">
                    <a:srgbClr val="000000">
                      <a:alpha val="43137"/>
                    </a:srgbClr>
                  </a:outerShdw>
                </a:effectLst>
              </a:rPr>
              <a:t>Challenge</a:t>
            </a:r>
            <a:endParaRPr lang="en-ID" sz="3200" dirty="0">
              <a:effectLst>
                <a:outerShdw blurRad="38100" dist="38100" dir="2700000" algn="tl">
                  <a:srgbClr val="000000">
                    <a:alpha val="43137"/>
                  </a:srgbClr>
                </a:outerShdw>
              </a:effectLst>
            </a:endParaRPr>
          </a:p>
        </p:txBody>
      </p:sp>
      <p:sp>
        <p:nvSpPr>
          <p:cNvPr id="13" name="Kotak Teks 12">
            <a:extLst>
              <a:ext uri="{FF2B5EF4-FFF2-40B4-BE49-F238E27FC236}">
                <a16:creationId xmlns:a16="http://schemas.microsoft.com/office/drawing/2014/main" id="{07C64F51-A4B1-1F22-0712-EA8EF687C124}"/>
              </a:ext>
            </a:extLst>
          </p:cNvPr>
          <p:cNvSpPr txBox="1"/>
          <p:nvPr/>
        </p:nvSpPr>
        <p:spPr>
          <a:xfrm>
            <a:off x="525184" y="311550"/>
            <a:ext cx="11493795" cy="646331"/>
          </a:xfrm>
          <a:prstGeom prst="rect">
            <a:avLst/>
          </a:prstGeom>
          <a:noFill/>
        </p:spPr>
        <p:txBody>
          <a:bodyPr wrap="square">
            <a:spAutoFit/>
          </a:bodyPr>
          <a:lstStyle/>
          <a:p>
            <a:r>
              <a:rPr lang="en-ID" sz="3600" b="1" dirty="0">
                <a:latin typeface="Google Sans"/>
              </a:rPr>
              <a:t>G</a:t>
            </a:r>
            <a:r>
              <a:rPr lang="en-ID" sz="3600" b="1" i="0" dirty="0">
                <a:effectLst/>
                <a:latin typeface="Google Sans"/>
              </a:rPr>
              <a:t>rowth </a:t>
            </a:r>
            <a:r>
              <a:rPr lang="en-ID" sz="3600" b="1" dirty="0">
                <a:latin typeface="Google Sans"/>
              </a:rPr>
              <a:t>C</a:t>
            </a:r>
            <a:r>
              <a:rPr lang="en-ID" sz="3600" b="1" i="0" dirty="0">
                <a:effectLst/>
                <a:latin typeface="Google Sans"/>
              </a:rPr>
              <a:t>atalyst for Accerated Rice Breeding In Indonesia</a:t>
            </a:r>
            <a:r>
              <a:rPr lang="en-ID" sz="3600" b="0" i="0" dirty="0">
                <a:effectLst/>
                <a:latin typeface="Google Sans"/>
              </a:rPr>
              <a:t> </a:t>
            </a:r>
            <a:endParaRPr lang="en-ID" sz="3600" dirty="0"/>
          </a:p>
        </p:txBody>
      </p:sp>
    </p:spTree>
    <p:extLst>
      <p:ext uri="{BB962C8B-B14F-4D97-AF65-F5344CB8AC3E}">
        <p14:creationId xmlns:p14="http://schemas.microsoft.com/office/powerpoint/2010/main" val="3486501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2B90ED93-B601-4BD3-218B-E3B11BC3D613}"/>
              </a:ext>
            </a:extLst>
          </p:cNvPr>
          <p:cNvSpPr>
            <a:spLocks noGrp="1"/>
          </p:cNvSpPr>
          <p:nvPr>
            <p:ph type="title"/>
          </p:nvPr>
        </p:nvSpPr>
        <p:spPr/>
        <p:txBody>
          <a:bodyPr/>
          <a:lstStyle/>
          <a:p>
            <a:pPr algn="ctr"/>
            <a:r>
              <a:rPr lang="en-GB" b="1" dirty="0">
                <a:latin typeface="ADLaM Display" panose="02010000000000000000" pitchFamily="2" charset="0"/>
                <a:ea typeface="ADLaM Display" panose="02010000000000000000" pitchFamily="2" charset="0"/>
                <a:cs typeface="ADLaM Display" panose="02010000000000000000" pitchFamily="2" charset="0"/>
              </a:rPr>
              <a:t>Take Home Massage</a:t>
            </a:r>
            <a:endParaRPr lang="en-ID" b="1"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Tampungan Konten 2">
            <a:extLst>
              <a:ext uri="{FF2B5EF4-FFF2-40B4-BE49-F238E27FC236}">
                <a16:creationId xmlns:a16="http://schemas.microsoft.com/office/drawing/2014/main" id="{E99C8C2E-9F06-1EFF-E6C3-857EEAEDE397}"/>
              </a:ext>
            </a:extLst>
          </p:cNvPr>
          <p:cNvSpPr>
            <a:spLocks noGrp="1"/>
          </p:cNvSpPr>
          <p:nvPr>
            <p:ph sz="half" idx="1"/>
          </p:nvPr>
        </p:nvSpPr>
        <p:spPr>
          <a:xfrm>
            <a:off x="838200" y="1825625"/>
            <a:ext cx="9159240" cy="4351338"/>
          </a:xfrm>
        </p:spPr>
        <p:txBody>
          <a:bodyPr>
            <a:normAutofit/>
          </a:bodyPr>
          <a:lstStyle/>
          <a:p>
            <a:r>
              <a:rPr lang="en-GB" b="1" dirty="0"/>
              <a:t>Breed faster, release smarter</a:t>
            </a:r>
            <a:r>
              <a:rPr lang="en-GB" dirty="0"/>
              <a:t> — Cut variety development from 8–12 years to 3–5 years using modern tools (marker-assisted selection, speed breeding, gene editing).</a:t>
            </a:r>
          </a:p>
          <a:p>
            <a:r>
              <a:rPr lang="en-GB" b="1" dirty="0"/>
              <a:t>Unlock partnerships, fix bottlenecks</a:t>
            </a:r>
            <a:r>
              <a:rPr lang="en-GB" dirty="0"/>
              <a:t> — Leverage government, ASEAN, and private sector support while addressing funding, infrastructure, and regulatory constraints.</a:t>
            </a:r>
          </a:p>
          <a:p>
            <a:r>
              <a:rPr lang="en-GB" b="1" dirty="0"/>
              <a:t>Bridge lab to land</a:t>
            </a:r>
            <a:r>
              <a:rPr lang="en-GB" dirty="0"/>
              <a:t> — Strengthen seed systems to ensure climate-resilient, high-yielding rice reaches every farmer's field — at scale and on time.</a:t>
            </a:r>
          </a:p>
          <a:p>
            <a:endParaRPr lang="en-ID" dirty="0"/>
          </a:p>
        </p:txBody>
      </p:sp>
      <p:sp>
        <p:nvSpPr>
          <p:cNvPr id="5" name="object 22">
            <a:extLst>
              <a:ext uri="{FF2B5EF4-FFF2-40B4-BE49-F238E27FC236}">
                <a16:creationId xmlns:a16="http://schemas.microsoft.com/office/drawing/2014/main" id="{73A2677B-A243-88AB-2E83-D1DE747589F7}"/>
              </a:ext>
            </a:extLst>
          </p:cNvPr>
          <p:cNvSpPr/>
          <p:nvPr/>
        </p:nvSpPr>
        <p:spPr>
          <a:xfrm>
            <a:off x="9270" y="-27774"/>
            <a:ext cx="1518448" cy="828931"/>
          </a:xfrm>
          <a:prstGeom prst="rect">
            <a:avLst/>
          </a:prstGeom>
          <a:blipFill>
            <a:blip r:embed="rId2" cstate="print"/>
            <a:stretch>
              <a:fillRect/>
            </a:stretch>
          </a:blipFill>
        </p:spPr>
        <p:txBody>
          <a:bodyPr wrap="square" lIns="0" tIns="0" rIns="0" bIns="0" rtlCol="0"/>
          <a:lstStyle/>
          <a:p>
            <a:endParaRPr sz="455"/>
          </a:p>
        </p:txBody>
      </p:sp>
      <p:pic>
        <p:nvPicPr>
          <p:cNvPr id="6" name="Picture 2" descr="Institut Pertanian Bogor - Wikipedia bahasa Indonesia, ensiklopedia bebas">
            <a:extLst>
              <a:ext uri="{FF2B5EF4-FFF2-40B4-BE49-F238E27FC236}">
                <a16:creationId xmlns:a16="http://schemas.microsoft.com/office/drawing/2014/main" id="{E5645044-272D-8507-65C7-8476C9DB0D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3799" y="0"/>
            <a:ext cx="828931" cy="828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900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Judul 3"/>
          <p:cNvSpPr>
            <a:spLocks noGrp="1"/>
          </p:cNvSpPr>
          <p:nvPr>
            <p:ph type="title"/>
          </p:nvPr>
        </p:nvSpPr>
        <p:spPr>
          <a:xfrm>
            <a:off x="838200" y="214842"/>
            <a:ext cx="10515600" cy="415925"/>
          </a:xfrm>
        </p:spPr>
        <p:txBody>
          <a:bodyPr>
            <a:normAutofit fontScale="90000"/>
          </a:bodyPr>
          <a:lstStyle/>
          <a:p>
            <a:pPr algn="ctr"/>
            <a:r>
              <a:rPr lang="en-GB" altLang="en-ID" b="1" dirty="0">
                <a:effectLst>
                  <a:outerShdw blurRad="38100" dist="38100" dir="2700000" algn="tl">
                    <a:srgbClr val="000000">
                      <a:alpha val="43137"/>
                    </a:srgbClr>
                  </a:outerShdw>
                </a:effectLst>
              </a:rPr>
              <a:t>Rice Production Challange in Indonesia</a:t>
            </a:r>
          </a:p>
        </p:txBody>
      </p:sp>
      <p:pic>
        <p:nvPicPr>
          <p:cNvPr id="7" name="Gambar 6"/>
          <p:cNvPicPr>
            <a:picLocks noChangeAspect="1"/>
          </p:cNvPicPr>
          <p:nvPr/>
        </p:nvPicPr>
        <p:blipFill>
          <a:blip r:embed="rId3"/>
          <a:stretch>
            <a:fillRect/>
          </a:stretch>
        </p:blipFill>
        <p:spPr>
          <a:xfrm>
            <a:off x="280484" y="677783"/>
            <a:ext cx="3642863" cy="232478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566" y="3573200"/>
            <a:ext cx="3583035" cy="2165071"/>
          </a:xfrm>
          <a:prstGeom prst="rect">
            <a:avLst/>
          </a:prstGeom>
          <a:noFill/>
        </p:spPr>
      </p:pic>
      <p:sp>
        <p:nvSpPr>
          <p:cNvPr id="12" name="Kotak Teks 11"/>
          <p:cNvSpPr txBox="1"/>
          <p:nvPr/>
        </p:nvSpPr>
        <p:spPr>
          <a:xfrm>
            <a:off x="158574" y="5883730"/>
            <a:ext cx="4908899" cy="306705"/>
          </a:xfrm>
          <a:prstGeom prst="rect">
            <a:avLst/>
          </a:prstGeom>
          <a:noFill/>
        </p:spPr>
        <p:txBody>
          <a:bodyPr wrap="square" rtlCol="0">
            <a:spAutoFit/>
          </a:bodyPr>
          <a:lstStyle/>
          <a:p>
            <a:r>
              <a:rPr lang="en-GB" sz="1400" b="1" dirty="0"/>
              <a:t>Arable land converstion  ~200 thousand  ha per years</a:t>
            </a:r>
            <a:endParaRPr lang="en-ID" sz="1400" b="1" dirty="0"/>
          </a:p>
        </p:txBody>
      </p:sp>
      <p:pic>
        <p:nvPicPr>
          <p:cNvPr id="13" name="Picture 9" descr="A graph with lines and dots&#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4240343" y="3852635"/>
            <a:ext cx="3783330" cy="2016981"/>
          </a:xfrm>
          <a:prstGeom prst="rect">
            <a:avLst/>
          </a:prstGeom>
          <a:noFill/>
        </p:spPr>
      </p:pic>
      <p:sp>
        <p:nvSpPr>
          <p:cNvPr id="14" name="Kotak Teks 13"/>
          <p:cNvSpPr txBox="1"/>
          <p:nvPr/>
        </p:nvSpPr>
        <p:spPr>
          <a:xfrm>
            <a:off x="4691270" y="5905410"/>
            <a:ext cx="3166745" cy="306705"/>
          </a:xfrm>
          <a:prstGeom prst="rect">
            <a:avLst/>
          </a:prstGeom>
          <a:noFill/>
        </p:spPr>
        <p:txBody>
          <a:bodyPr wrap="square" rtlCol="0">
            <a:spAutoFit/>
          </a:bodyPr>
          <a:lstStyle/>
          <a:p>
            <a:r>
              <a:rPr lang="en-GB" altLang="en-ID" sz="1400" b="1" dirty="0"/>
              <a:t>Climate Change treats the production</a:t>
            </a:r>
          </a:p>
        </p:txBody>
      </p:sp>
      <p:grpSp>
        <p:nvGrpSpPr>
          <p:cNvPr id="19" name="Grup 18"/>
          <p:cNvGrpSpPr/>
          <p:nvPr/>
        </p:nvGrpSpPr>
        <p:grpSpPr>
          <a:xfrm>
            <a:off x="0" y="6540500"/>
            <a:ext cx="12192001" cy="317500"/>
            <a:chOff x="0" y="6549258"/>
            <a:chExt cx="12192001" cy="317500"/>
          </a:xfrm>
          <a:solidFill>
            <a:srgbClr val="FF0000"/>
          </a:solidFill>
        </p:grpSpPr>
        <p:grpSp>
          <p:nvGrpSpPr>
            <p:cNvPr id="20" name="Group 16"/>
            <p:cNvGrpSpPr/>
            <p:nvPr/>
          </p:nvGrpSpPr>
          <p:grpSpPr>
            <a:xfrm>
              <a:off x="0" y="6549258"/>
              <a:ext cx="12192000" cy="317500"/>
              <a:chOff x="0" y="0"/>
              <a:chExt cx="4816593" cy="125432"/>
            </a:xfrm>
            <a:grpFill/>
          </p:grpSpPr>
          <p:sp>
            <p:nvSpPr>
              <p:cNvPr id="23" name="Freeform 17"/>
              <p:cNvSpPr/>
              <p:nvPr/>
            </p:nvSpPr>
            <p:spPr>
              <a:xfrm>
                <a:off x="0" y="0"/>
                <a:ext cx="4816592" cy="125432"/>
              </a:xfrm>
              <a:custGeom>
                <a:avLst/>
                <a:gdLst/>
                <a:ahLst/>
                <a:cxnLst/>
                <a:rect l="l" t="t" r="r" b="b"/>
                <a:pathLst>
                  <a:path w="4816592" h="125432">
                    <a:moveTo>
                      <a:pt x="0" y="0"/>
                    </a:moveTo>
                    <a:lnTo>
                      <a:pt x="4816592" y="0"/>
                    </a:lnTo>
                    <a:lnTo>
                      <a:pt x="4816592" y="125432"/>
                    </a:lnTo>
                    <a:lnTo>
                      <a:pt x="0" y="125432"/>
                    </a:lnTo>
                    <a:close/>
                  </a:path>
                </a:pathLst>
              </a:custGeom>
              <a:gr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a:p>
            </p:txBody>
          </p:sp>
          <p:sp>
            <p:nvSpPr>
              <p:cNvPr id="24" name="TextBox 18"/>
              <p:cNvSpPr txBox="1"/>
              <p:nvPr/>
            </p:nvSpPr>
            <p:spPr>
              <a:xfrm>
                <a:off x="0" y="9525"/>
                <a:ext cx="4816593" cy="115907"/>
              </a:xfrm>
              <a:prstGeom prst="rect">
                <a:avLst/>
              </a:prstGeom>
              <a:grpFill/>
            </p:spPr>
            <p:txBody>
              <a:bodyPr lIns="33866" tIns="33866" rIns="33866" bIns="3386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965"/>
                  </a:lnSpc>
                </a:pPr>
                <a:endParaRPr sz="1200"/>
              </a:p>
            </p:txBody>
          </p:sp>
        </p:grpSp>
        <p:sp>
          <p:nvSpPr>
            <p:cNvPr id="21" name="TextBox 26"/>
            <p:cNvSpPr txBox="1"/>
            <p:nvPr/>
          </p:nvSpPr>
          <p:spPr>
            <a:xfrm>
              <a:off x="9020220" y="6657401"/>
              <a:ext cx="3171781" cy="192360"/>
            </a:xfrm>
            <a:prstGeom prst="rect">
              <a:avLst/>
            </a:prstGeom>
            <a:grpFill/>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455"/>
                </a:lnSpc>
              </a:pPr>
              <a:r>
                <a:rPr lang="en-US" sz="1335" dirty="0">
                  <a:solidFill>
                    <a:srgbClr val="FFFFFF"/>
                  </a:solidFill>
                  <a:latin typeface="Poppins" panose="00000500000000000000"/>
                  <a:ea typeface="Poppins" panose="00000500000000000000"/>
                  <a:cs typeface="Poppins" panose="00000500000000000000"/>
                  <a:sym typeface="Poppins" panose="00000500000000000000"/>
                </a:rPr>
                <a:t>Email: orpp@brin.go.id</a:t>
              </a:r>
            </a:p>
          </p:txBody>
        </p:sp>
        <p:sp>
          <p:nvSpPr>
            <p:cNvPr id="22" name="TextBox 27"/>
            <p:cNvSpPr txBox="1"/>
            <p:nvPr/>
          </p:nvSpPr>
          <p:spPr>
            <a:xfrm>
              <a:off x="158750" y="6617646"/>
              <a:ext cx="4532520" cy="192360"/>
            </a:xfrm>
            <a:prstGeom prst="rect">
              <a:avLst/>
            </a:prstGeom>
            <a:grp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455"/>
                </a:lnSpc>
              </a:pPr>
              <a:r>
                <a:rPr lang="en-US" sz="1335" dirty="0" err="1">
                  <a:solidFill>
                    <a:srgbClr val="FFFFFF"/>
                  </a:solidFill>
                  <a:latin typeface="Poppins" panose="00000500000000000000"/>
                  <a:ea typeface="Poppins" panose="00000500000000000000"/>
                  <a:cs typeface="Poppins" panose="00000500000000000000"/>
                  <a:sym typeface="Poppins" panose="00000500000000000000"/>
                </a:rPr>
                <a:t>Organisasi</a:t>
              </a:r>
              <a:r>
                <a:rPr lang="en-US" sz="1335" dirty="0">
                  <a:solidFill>
                    <a:srgbClr val="FFFFFF"/>
                  </a:solidFill>
                  <a:latin typeface="Poppins" panose="00000500000000000000"/>
                  <a:ea typeface="Poppins" panose="00000500000000000000"/>
                  <a:cs typeface="Poppins" panose="00000500000000000000"/>
                  <a:sym typeface="Poppins" panose="00000500000000000000"/>
                </a:rPr>
                <a:t> Riset Pertanian dan Pangan  - BRIN</a:t>
              </a:r>
            </a:p>
          </p:txBody>
        </p:sp>
      </p:grpSp>
      <p:pic>
        <p:nvPicPr>
          <p:cNvPr id="2" name="Picture 1"/>
          <p:cNvPicPr>
            <a:picLocks noChangeAspect="1"/>
          </p:cNvPicPr>
          <p:nvPr/>
        </p:nvPicPr>
        <p:blipFill>
          <a:blip r:embed="rId6"/>
          <a:stretch>
            <a:fillRect/>
          </a:stretch>
        </p:blipFill>
        <p:spPr>
          <a:xfrm>
            <a:off x="8834755" y="828040"/>
            <a:ext cx="2711450" cy="2023745"/>
          </a:xfrm>
          <a:prstGeom prst="rect">
            <a:avLst/>
          </a:prstGeom>
        </p:spPr>
      </p:pic>
      <p:sp>
        <p:nvSpPr>
          <p:cNvPr id="3" name="Kotak Teks 8"/>
          <p:cNvSpPr txBox="1"/>
          <p:nvPr/>
        </p:nvSpPr>
        <p:spPr>
          <a:xfrm>
            <a:off x="360680" y="3002280"/>
            <a:ext cx="4129405" cy="521970"/>
          </a:xfrm>
          <a:prstGeom prst="rect">
            <a:avLst/>
          </a:prstGeom>
          <a:noFill/>
        </p:spPr>
        <p:txBody>
          <a:bodyPr wrap="square" rtlCol="0">
            <a:spAutoFit/>
          </a:bodyPr>
          <a:lstStyle/>
          <a:p>
            <a:r>
              <a:rPr lang="en-GB" sz="1400" b="1" dirty="0"/>
              <a:t>Growth of population (</a:t>
            </a:r>
            <a:r>
              <a:rPr lang="en-GB" sz="1400" b="1" dirty="0">
                <a:sym typeface="+mn-ea"/>
              </a:rPr>
              <a:t> 2030 = ~300 million people)</a:t>
            </a:r>
            <a:endParaRPr lang="en-ID" sz="1400" b="1" dirty="0"/>
          </a:p>
          <a:p>
            <a:r>
              <a:rPr lang="en-GB" sz="1400" b="1" dirty="0"/>
              <a:t>need additional production</a:t>
            </a:r>
            <a:endParaRPr lang="en-ID" sz="1400" b="1" dirty="0"/>
          </a:p>
        </p:txBody>
      </p:sp>
      <p:sp>
        <p:nvSpPr>
          <p:cNvPr id="5" name="Kotak Teks 8"/>
          <p:cNvSpPr txBox="1"/>
          <p:nvPr/>
        </p:nvSpPr>
        <p:spPr>
          <a:xfrm>
            <a:off x="8446135" y="2961005"/>
            <a:ext cx="4129405" cy="306705"/>
          </a:xfrm>
          <a:prstGeom prst="rect">
            <a:avLst/>
          </a:prstGeom>
          <a:noFill/>
        </p:spPr>
        <p:txBody>
          <a:bodyPr wrap="square" rtlCol="0">
            <a:spAutoFit/>
          </a:bodyPr>
          <a:lstStyle/>
          <a:p>
            <a:r>
              <a:rPr lang="en-GB" altLang="en-US" sz="1400" b="1" dirty="0"/>
              <a:t>Ageing and </a:t>
            </a:r>
            <a:r>
              <a:rPr lang="en-US" altLang="en-US" sz="1400" b="1" dirty="0"/>
              <a:t>decline in the number of farmers</a:t>
            </a:r>
          </a:p>
        </p:txBody>
      </p:sp>
      <p:pic>
        <p:nvPicPr>
          <p:cNvPr id="10" name="Picture 9"/>
          <p:cNvPicPr>
            <a:picLocks noChangeAspect="1"/>
          </p:cNvPicPr>
          <p:nvPr/>
        </p:nvPicPr>
        <p:blipFill>
          <a:blip r:embed="rId7"/>
          <a:stretch>
            <a:fillRect/>
          </a:stretch>
        </p:blipFill>
        <p:spPr>
          <a:xfrm>
            <a:off x="8400415" y="3787140"/>
            <a:ext cx="3580130" cy="1981200"/>
          </a:xfrm>
          <a:prstGeom prst="rect">
            <a:avLst/>
          </a:prstGeom>
        </p:spPr>
      </p:pic>
      <p:sp>
        <p:nvSpPr>
          <p:cNvPr id="25" name="Kotak Teks 13"/>
          <p:cNvSpPr txBox="1"/>
          <p:nvPr/>
        </p:nvSpPr>
        <p:spPr>
          <a:xfrm>
            <a:off x="8477250" y="5893435"/>
            <a:ext cx="3166745" cy="521970"/>
          </a:xfrm>
          <a:prstGeom prst="rect">
            <a:avLst/>
          </a:prstGeom>
          <a:noFill/>
        </p:spPr>
        <p:txBody>
          <a:bodyPr wrap="square" rtlCol="0">
            <a:spAutoFit/>
          </a:bodyPr>
          <a:lstStyle/>
          <a:p>
            <a:r>
              <a:rPr lang="en-GB" altLang="en-ID" sz="1400" b="1" dirty="0"/>
              <a:t>Degraded land due to overuse chemical and Environmental issue</a:t>
            </a:r>
          </a:p>
        </p:txBody>
      </p:sp>
      <p:pic>
        <p:nvPicPr>
          <p:cNvPr id="8" name="Gambar 7" descr="Sebuah gambar berisi teks, cuplikan layar, diagram, Plot&#10;&#10;Konten yang dihasilkan AI mungkin salah."/>
          <p:cNvPicPr>
            <a:picLocks noChangeAspect="1"/>
          </p:cNvPicPr>
          <p:nvPr/>
        </p:nvPicPr>
        <p:blipFill>
          <a:blip r:embed="rId8">
            <a:extLst>
              <a:ext uri="{28A0092B-C50C-407E-A947-70E740481C1C}">
                <a14:useLocalDpi xmlns:a14="http://schemas.microsoft.com/office/drawing/2010/main" val="0"/>
              </a:ext>
            </a:extLst>
          </a:blip>
          <a:srcRect l="7286" t="26667" r="26070" b="44777"/>
          <a:stretch>
            <a:fillRect/>
          </a:stretch>
        </p:blipFill>
        <p:spPr>
          <a:xfrm>
            <a:off x="4240343" y="828040"/>
            <a:ext cx="3617672" cy="2023745"/>
          </a:xfrm>
          <a:prstGeom prst="rect">
            <a:avLst/>
          </a:prstGeom>
        </p:spPr>
      </p:pic>
      <p:sp>
        <p:nvSpPr>
          <p:cNvPr id="9" name="Kotak Teks 8"/>
          <p:cNvSpPr txBox="1"/>
          <p:nvPr/>
        </p:nvSpPr>
        <p:spPr>
          <a:xfrm>
            <a:off x="4487885" y="2892993"/>
            <a:ext cx="3535787" cy="523220"/>
          </a:xfrm>
          <a:prstGeom prst="rect">
            <a:avLst/>
          </a:prstGeom>
          <a:noFill/>
        </p:spPr>
        <p:txBody>
          <a:bodyPr wrap="square" rtlCol="0">
            <a:spAutoFit/>
          </a:bodyPr>
          <a:lstStyle/>
          <a:p>
            <a:r>
              <a:rPr lang="en-GB" sz="1400" b="1" dirty="0"/>
              <a:t>Decreasing trend -10 kg/years but still contribute more &gt;50% of daily calory intake </a:t>
            </a:r>
            <a:endParaRPr lang="en-ID" sz="1400" b="1" dirty="0"/>
          </a:p>
        </p:txBody>
      </p:sp>
      <p:sp>
        <p:nvSpPr>
          <p:cNvPr id="6" name="object 22">
            <a:extLst>
              <a:ext uri="{FF2B5EF4-FFF2-40B4-BE49-F238E27FC236}">
                <a16:creationId xmlns:a16="http://schemas.microsoft.com/office/drawing/2014/main" id="{5C8C23A9-1146-070C-688E-5D7D217DA55D}"/>
              </a:ext>
            </a:extLst>
          </p:cNvPr>
          <p:cNvSpPr/>
          <p:nvPr/>
        </p:nvSpPr>
        <p:spPr>
          <a:xfrm>
            <a:off x="9270" y="-27774"/>
            <a:ext cx="1518448" cy="828931"/>
          </a:xfrm>
          <a:prstGeom prst="rect">
            <a:avLst/>
          </a:prstGeom>
          <a:blipFill>
            <a:blip r:embed="rId9" cstate="print"/>
            <a:stretch>
              <a:fillRect/>
            </a:stretch>
          </a:blipFill>
        </p:spPr>
        <p:txBody>
          <a:bodyPr wrap="square" lIns="0" tIns="0" rIns="0" bIns="0" rtlCol="0"/>
          <a:lstStyle/>
          <a:p>
            <a:endParaRPr sz="455"/>
          </a:p>
        </p:txBody>
      </p:sp>
      <p:pic>
        <p:nvPicPr>
          <p:cNvPr id="15" name="Picture 2" descr="Institut Pertanian Bogor - Wikipedia bahasa Indonesia, ensiklopedia bebas">
            <a:extLst>
              <a:ext uri="{FF2B5EF4-FFF2-40B4-BE49-F238E27FC236}">
                <a16:creationId xmlns:a16="http://schemas.microsoft.com/office/drawing/2014/main" id="{DDE96D69-A18D-5D44-D386-5B506A4263F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53799" y="0"/>
            <a:ext cx="828931" cy="828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4952" y="3897087"/>
            <a:ext cx="1141221" cy="1317840"/>
          </a:xfrm>
          <a:prstGeom prst="rect">
            <a:avLst/>
          </a:prstGeom>
        </p:spPr>
      </p:pic>
      <p:sp>
        <p:nvSpPr>
          <p:cNvPr id="15" name="TextBox 14"/>
          <p:cNvSpPr txBox="1"/>
          <p:nvPr/>
        </p:nvSpPr>
        <p:spPr>
          <a:xfrm>
            <a:off x="3701621" y="2957604"/>
            <a:ext cx="6096000" cy="1106805"/>
          </a:xfrm>
          <a:prstGeom prst="rect">
            <a:avLst/>
          </a:prstGeom>
          <a:noFill/>
        </p:spPr>
        <p:txBody>
          <a:bodyPr wrap="square">
            <a:spAutoFit/>
          </a:bodyPr>
          <a:lstStyle/>
          <a:p>
            <a:r>
              <a:rPr lang="en-US" sz="6600" b="1" dirty="0">
                <a:solidFill>
                  <a:srgbClr val="073763"/>
                </a:solidFill>
                <a:latin typeface="Barlow-Bold"/>
              </a:rPr>
              <a:t>T</a:t>
            </a:r>
            <a:r>
              <a:rPr lang="en-GB" altLang="en-US" sz="6600" b="1" dirty="0">
                <a:solidFill>
                  <a:srgbClr val="073763"/>
                </a:solidFill>
                <a:latin typeface="Barlow-Bold"/>
              </a:rPr>
              <a:t>hank you</a:t>
            </a:r>
          </a:p>
        </p:txBody>
      </p:sp>
      <p:pic>
        <p:nvPicPr>
          <p:cNvPr id="17" name="Picture 16"/>
          <p:cNvPicPr>
            <a:picLocks noChangeAspect="1"/>
          </p:cNvPicPr>
          <p:nvPr/>
        </p:nvPicPr>
        <p:blipFill>
          <a:blip r:embed="rId3">
            <a:lum contrast="40000"/>
          </a:blip>
          <a:stretch>
            <a:fillRect/>
          </a:stretch>
        </p:blipFill>
        <p:spPr>
          <a:xfrm>
            <a:off x="355294" y="336996"/>
            <a:ext cx="4509809" cy="2007025"/>
          </a:xfrm>
          <a:prstGeom prst="rect">
            <a:avLst/>
          </a:prstGeom>
        </p:spPr>
      </p:pic>
      <p:pic>
        <p:nvPicPr>
          <p:cNvPr id="1026" name="Picture 2" descr="Institut Pertanian Bogor - Wikipedia bahasa Indonesia, ensiklopedia bebas">
            <a:extLst>
              <a:ext uri="{FF2B5EF4-FFF2-40B4-BE49-F238E27FC236}">
                <a16:creationId xmlns:a16="http://schemas.microsoft.com/office/drawing/2014/main" id="{E33DDBB1-B603-DAF7-B7B3-09F438B2B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9158" y="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560" y="480533"/>
            <a:ext cx="8075240" cy="582594"/>
          </a:xfrm>
        </p:spPr>
        <p:txBody>
          <a:bodyPr>
            <a:noAutofit/>
          </a:bodyPr>
          <a:lstStyle/>
          <a:p>
            <a:pPr algn="ctr"/>
            <a:r>
              <a:rPr lang="en-AU" sz="2800" b="1" dirty="0">
                <a:latin typeface="Arial Black" panose="020B0A04020102020204" charset="0"/>
              </a:rPr>
              <a:t>Distribution of Rice Agroecological Zone in Indonesia</a:t>
            </a:r>
          </a:p>
        </p:txBody>
      </p:sp>
      <p:sp>
        <p:nvSpPr>
          <p:cNvPr id="4" name="Slide Number Placeholder 3"/>
          <p:cNvSpPr>
            <a:spLocks noGrp="1"/>
          </p:cNvSpPr>
          <p:nvPr>
            <p:ph type="sldNum" sz="quarter" idx="12"/>
          </p:nvPr>
        </p:nvSpPr>
        <p:spPr>
          <a:xfrm>
            <a:off x="8077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6A45B48-CFD6-495B-B744-C37A501C4186}" type="slidenum">
              <a:rPr kumimoji="0" lang="id-ID" altLang="id-ID"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a:t>
            </a:fld>
            <a:endParaRPr kumimoji="0" lang="id-ID" altLang="id-ID"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3" cstate="print"/>
          <a:stretch>
            <a:fillRect/>
          </a:stretch>
        </p:blipFill>
        <p:spPr>
          <a:xfrm>
            <a:off x="682843" y="1289685"/>
            <a:ext cx="3688400" cy="2225233"/>
          </a:xfrm>
          <a:prstGeom prst="rect">
            <a:avLst/>
          </a:prstGeom>
        </p:spPr>
      </p:pic>
      <p:sp>
        <p:nvSpPr>
          <p:cNvPr id="7" name="TextBox 6"/>
          <p:cNvSpPr txBox="1"/>
          <p:nvPr/>
        </p:nvSpPr>
        <p:spPr>
          <a:xfrm>
            <a:off x="326164" y="3495298"/>
            <a:ext cx="3894046" cy="286131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Constraints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Irrigated: BPH, BLB, Stem borer, Rat, Blast, RTV, Saline, Submergence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Rainfed : Drought, AG, Saline, Submergence, BPH, BLB, Blast, low soil fertility, weeds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Swampy : acidic sulfate, Fe toxicity, AG, Sub/SF, Saline, Neck Blast, RTV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Upland : Blast, Weed, Al toxicity, low soil fertility and organic compound</a:t>
            </a:r>
          </a:p>
        </p:txBody>
      </p:sp>
      <p:sp>
        <p:nvSpPr>
          <p:cNvPr id="6" name="TextBox 5"/>
          <p:cNvSpPr txBox="1"/>
          <p:nvPr/>
        </p:nvSpPr>
        <p:spPr>
          <a:xfrm>
            <a:off x="6221956" y="1609090"/>
            <a:ext cx="3894046" cy="39878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RICE PRODUCTIVITY IN INDONESIA </a:t>
            </a:r>
          </a:p>
        </p:txBody>
      </p:sp>
      <p:sp>
        <p:nvSpPr>
          <p:cNvPr id="10" name="Text Box 9"/>
          <p:cNvSpPr txBox="1"/>
          <p:nvPr/>
        </p:nvSpPr>
        <p:spPr>
          <a:xfrm>
            <a:off x="4834890" y="5771515"/>
            <a:ext cx="5281295" cy="368300"/>
          </a:xfrm>
          <a:prstGeom prst="rect">
            <a:avLst/>
          </a:prstGeom>
          <a:noFill/>
        </p:spPr>
        <p:txBody>
          <a:bodyPr wrap="square" rtlCol="0">
            <a:spAutoFit/>
          </a:bodyPr>
          <a:lstStyle/>
          <a:p>
            <a:r>
              <a:rPr lang="en-GB" altLang="en-US"/>
              <a:t>Trias et al 2025; Journal of Crop Improvement</a:t>
            </a:r>
          </a:p>
        </p:txBody>
      </p:sp>
      <p:pic>
        <p:nvPicPr>
          <p:cNvPr id="5" name="Picture 4"/>
          <p:cNvPicPr>
            <a:picLocks noChangeAspect="1"/>
          </p:cNvPicPr>
          <p:nvPr/>
        </p:nvPicPr>
        <p:blipFill>
          <a:blip r:embed="rId4"/>
          <a:stretch>
            <a:fillRect/>
          </a:stretch>
        </p:blipFill>
        <p:spPr>
          <a:xfrm>
            <a:off x="4744720" y="1741805"/>
            <a:ext cx="7089140" cy="3693795"/>
          </a:xfrm>
          <a:prstGeom prst="rect">
            <a:avLst/>
          </a:prstGeom>
        </p:spPr>
      </p:pic>
      <p:sp>
        <p:nvSpPr>
          <p:cNvPr id="8" name="object 22">
            <a:extLst>
              <a:ext uri="{FF2B5EF4-FFF2-40B4-BE49-F238E27FC236}">
                <a16:creationId xmlns:a16="http://schemas.microsoft.com/office/drawing/2014/main" id="{D6700AA6-9B34-57E5-7615-4751F7330BAF}"/>
              </a:ext>
            </a:extLst>
          </p:cNvPr>
          <p:cNvSpPr/>
          <p:nvPr/>
        </p:nvSpPr>
        <p:spPr>
          <a:xfrm>
            <a:off x="9270" y="-27774"/>
            <a:ext cx="1518448" cy="828931"/>
          </a:xfrm>
          <a:prstGeom prst="rect">
            <a:avLst/>
          </a:prstGeom>
          <a:blipFill>
            <a:blip r:embed="rId5" cstate="print"/>
            <a:stretch>
              <a:fillRect/>
            </a:stretch>
          </a:blipFill>
        </p:spPr>
        <p:txBody>
          <a:bodyPr wrap="square" lIns="0" tIns="0" rIns="0" bIns="0" rtlCol="0"/>
          <a:lstStyle/>
          <a:p>
            <a:endParaRPr sz="455"/>
          </a:p>
        </p:txBody>
      </p:sp>
      <p:pic>
        <p:nvPicPr>
          <p:cNvPr id="9" name="Picture 2" descr="Institut Pertanian Bogor - Wikipedia bahasa Indonesia, ensiklopedia bebas">
            <a:extLst>
              <a:ext uri="{FF2B5EF4-FFF2-40B4-BE49-F238E27FC236}">
                <a16:creationId xmlns:a16="http://schemas.microsoft.com/office/drawing/2014/main" id="{016BF0C6-3CB9-96EB-AF1C-ED59F821A0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53799" y="0"/>
            <a:ext cx="828931" cy="828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494" y="533869"/>
            <a:ext cx="11214100" cy="854075"/>
          </a:xfrm>
        </p:spPr>
        <p:txBody>
          <a:bodyPr>
            <a:normAutofit/>
          </a:bodyPr>
          <a:lstStyle/>
          <a:p>
            <a:r>
              <a:rPr lang="en-GB" altLang="en-US" sz="2665" b="1" dirty="0">
                <a:latin typeface="Arial" panose="020B0604020202020204" pitchFamily="34" charset="0"/>
                <a:ea typeface="ADLaM Display" panose="02010000000000000000" pitchFamily="2" charset="0"/>
                <a:cs typeface="Arial" panose="020B0604020202020204" pitchFamily="34" charset="0"/>
              </a:rPr>
              <a:t>Rice </a:t>
            </a:r>
            <a:r>
              <a:rPr lang="en-US" sz="2665" b="1" dirty="0">
                <a:latin typeface="Arial" panose="020B0604020202020204" pitchFamily="34" charset="0"/>
                <a:ea typeface="ADLaM Display" panose="02010000000000000000" pitchFamily="2" charset="0"/>
                <a:cs typeface="Arial" panose="020B0604020202020204" pitchFamily="34" charset="0"/>
              </a:rPr>
              <a:t>Product Profile Based for Farmer and Consumer Preference</a:t>
            </a:r>
          </a:p>
        </p:txBody>
      </p:sp>
      <p:sp>
        <p:nvSpPr>
          <p:cNvPr id="3" name="Content Placeholder 2"/>
          <p:cNvSpPr>
            <a:spLocks noGrp="1"/>
          </p:cNvSpPr>
          <p:nvPr>
            <p:ph idx="1"/>
          </p:nvPr>
        </p:nvSpPr>
        <p:spPr>
          <a:xfrm>
            <a:off x="136525" y="1360170"/>
            <a:ext cx="3833495" cy="3945890"/>
          </a:xfrm>
        </p:spPr>
        <p:txBody>
          <a:bodyPr>
            <a:noAutofit/>
          </a:bodyPr>
          <a:lstStyle/>
          <a:p>
            <a:r>
              <a:rPr lang="en-US" sz="1700" b="1" dirty="0">
                <a:latin typeface="+mn-ea"/>
                <a:cs typeface="+mn-ea"/>
              </a:rPr>
              <a:t>Maturity : </a:t>
            </a:r>
          </a:p>
          <a:p>
            <a:pPr lvl="1"/>
            <a:r>
              <a:rPr lang="en-US" sz="1700" dirty="0">
                <a:latin typeface="+mn-ea"/>
                <a:cs typeface="+mn-ea"/>
              </a:rPr>
              <a:t>Early maturity: 105 – 124 das</a:t>
            </a:r>
          </a:p>
          <a:p>
            <a:pPr lvl="1"/>
            <a:r>
              <a:rPr lang="en-US" sz="1700" dirty="0">
                <a:latin typeface="+mn-ea"/>
                <a:cs typeface="+mn-ea"/>
              </a:rPr>
              <a:t>Very early maturity: &lt; 90 das</a:t>
            </a:r>
          </a:p>
          <a:p>
            <a:r>
              <a:rPr lang="en-US" sz="1700" b="1" dirty="0">
                <a:latin typeface="+mn-ea"/>
                <a:cs typeface="+mn-ea"/>
              </a:rPr>
              <a:t>Plant height</a:t>
            </a:r>
            <a:r>
              <a:rPr lang="en-US" sz="1700" dirty="0">
                <a:latin typeface="+mn-ea"/>
                <a:cs typeface="+mn-ea"/>
              </a:rPr>
              <a:t>: ≈ 100</a:t>
            </a:r>
            <a:r>
              <a:rPr lang="en-GB" altLang="en-US" sz="1700" dirty="0">
                <a:latin typeface="+mn-ea"/>
                <a:cs typeface="+mn-ea"/>
              </a:rPr>
              <a:t>-110</a:t>
            </a:r>
            <a:r>
              <a:rPr lang="en-US" sz="1700" dirty="0">
                <a:latin typeface="+mn-ea"/>
                <a:cs typeface="+mn-ea"/>
              </a:rPr>
              <a:t> cm</a:t>
            </a:r>
          </a:p>
          <a:p>
            <a:r>
              <a:rPr lang="en-GB" altLang="en-US" sz="1700" b="1" dirty="0">
                <a:latin typeface="+mn-ea"/>
                <a:cs typeface="+mn-ea"/>
                <a:sym typeface="+mn-ea"/>
              </a:rPr>
              <a:t>Resistance to Major Pest and Diseases </a:t>
            </a:r>
            <a:r>
              <a:rPr lang="en-GB" altLang="en-US" sz="1700" dirty="0">
                <a:latin typeface="+mn-ea"/>
                <a:cs typeface="+mn-ea"/>
                <a:sym typeface="+mn-ea"/>
              </a:rPr>
              <a:t>: Brown Planthopper, Bacterial Leaf Blight, Blast, Viruses (Tungro, Grassy Stunt, Yellow Grassy Stunt)</a:t>
            </a:r>
            <a:endParaRPr lang="en-US" sz="1700" dirty="0">
              <a:latin typeface="+mn-ea"/>
              <a:cs typeface="+mn-ea"/>
            </a:endParaRPr>
          </a:p>
          <a:p>
            <a:r>
              <a:rPr lang="en-GB" altLang="en-US" sz="1700" b="1" dirty="0">
                <a:latin typeface="+mn-ea"/>
                <a:cs typeface="+mn-ea"/>
              </a:rPr>
              <a:t>Tolerance to abiotic stress</a:t>
            </a:r>
            <a:r>
              <a:rPr lang="en-GB" altLang="en-US" sz="1700" dirty="0">
                <a:latin typeface="+mn-ea"/>
                <a:cs typeface="+mn-ea"/>
              </a:rPr>
              <a:t> : drought, salinity, flood, metal tocixity (Fe, Al)</a:t>
            </a:r>
            <a:endParaRPr lang="en-US" sz="1700" dirty="0">
              <a:latin typeface="+mn-ea"/>
              <a:cs typeface="+mn-ea"/>
            </a:endParaRPr>
          </a:p>
          <a:p>
            <a:r>
              <a:rPr lang="en-GB" altLang="en-US" sz="1700" b="1" dirty="0">
                <a:latin typeface="+mn-ea"/>
                <a:cs typeface="+mn-ea"/>
              </a:rPr>
              <a:t>Scatter resistance</a:t>
            </a:r>
            <a:r>
              <a:rPr lang="en-GB" altLang="en-US" sz="1700" dirty="0">
                <a:latin typeface="+mn-ea"/>
                <a:cs typeface="+mn-ea"/>
              </a:rPr>
              <a:t> : moderate, while in some area </a:t>
            </a:r>
            <a:r>
              <a:rPr lang="en-US" altLang="en-US" sz="1700" dirty="0">
                <a:latin typeface="+mn-ea"/>
                <a:cs typeface="+mn-ea"/>
                <a:sym typeface="+mn-ea"/>
              </a:rPr>
              <a:t>who thresh by hand</a:t>
            </a:r>
            <a:r>
              <a:rPr lang="en-GB" altLang="en-US" sz="1700" dirty="0">
                <a:latin typeface="+mn-ea"/>
                <a:cs typeface="+mn-ea"/>
              </a:rPr>
              <a:t> preffering easy to scatter</a:t>
            </a:r>
            <a:r>
              <a:rPr lang="en-US" altLang="en-US" sz="1700" dirty="0">
                <a:latin typeface="+mn-ea"/>
                <a:cs typeface="+mn-ea"/>
              </a:rPr>
              <a:t> </a:t>
            </a:r>
          </a:p>
          <a:p>
            <a:pPr lvl="1"/>
            <a:endParaRPr lang="en-US" sz="1700" dirty="0">
              <a:latin typeface="+mn-ea"/>
              <a:cs typeface="+mn-ea"/>
            </a:endParaRPr>
          </a:p>
          <a:p>
            <a:pPr marL="342900" lvl="1" indent="0">
              <a:buNone/>
            </a:pPr>
            <a:endParaRPr lang="en-US" sz="1700" dirty="0">
              <a:latin typeface="+mn-ea"/>
              <a:cs typeface="+mn-ea"/>
            </a:endParaRPr>
          </a:p>
          <a:p>
            <a:endParaRPr lang="en-US" sz="1000" dirty="0">
              <a:latin typeface="+mn-ea"/>
              <a:cs typeface="+mn-ea"/>
            </a:endParaRPr>
          </a:p>
        </p:txBody>
      </p:sp>
      <p:sp>
        <p:nvSpPr>
          <p:cNvPr id="5" name="Text Box 4"/>
          <p:cNvSpPr txBox="1"/>
          <p:nvPr/>
        </p:nvSpPr>
        <p:spPr>
          <a:xfrm>
            <a:off x="8374380" y="1360170"/>
            <a:ext cx="3526790" cy="4538345"/>
          </a:xfrm>
          <a:prstGeom prst="rect">
            <a:avLst/>
          </a:prstGeom>
          <a:noFill/>
        </p:spPr>
        <p:txBody>
          <a:bodyPr wrap="square" rtlCol="0" anchor="t">
            <a:spAutoFit/>
          </a:bodyPr>
          <a:lstStyle/>
          <a:p>
            <a:r>
              <a:rPr lang="en-US" sz="1700" b="1" dirty="0">
                <a:latin typeface="+mn-ea"/>
                <a:cs typeface="+mn-ea"/>
                <a:sym typeface="+mn-ea"/>
              </a:rPr>
              <a:t>Consumer Preference</a:t>
            </a:r>
            <a:r>
              <a:rPr lang="en-US" sz="1700" dirty="0">
                <a:latin typeface="+mn-ea"/>
                <a:cs typeface="+mn-ea"/>
                <a:sym typeface="+mn-ea"/>
              </a:rPr>
              <a:t> :</a:t>
            </a:r>
            <a:endParaRPr lang="en-US" sz="1700" dirty="0">
              <a:latin typeface="+mn-ea"/>
              <a:cs typeface="+mn-ea"/>
            </a:endParaRPr>
          </a:p>
          <a:p>
            <a:pPr lvl="1"/>
            <a:r>
              <a:rPr lang="en-GB" altLang="en-US" sz="1700" b="1" dirty="0">
                <a:latin typeface="+mn-ea"/>
                <a:cs typeface="+mn-ea"/>
                <a:sym typeface="+mn-ea"/>
              </a:rPr>
              <a:t>Taste :</a:t>
            </a:r>
            <a:r>
              <a:rPr lang="en-GB" altLang="en-US" sz="1700" dirty="0">
                <a:latin typeface="+mn-ea"/>
                <a:cs typeface="+mn-ea"/>
                <a:sym typeface="+mn-ea"/>
              </a:rPr>
              <a:t> </a:t>
            </a:r>
            <a:endParaRPr lang="en-US" sz="1700" dirty="0">
              <a:latin typeface="+mn-ea"/>
              <a:cs typeface="+mn-ea"/>
              <a:sym typeface="+mn-ea"/>
            </a:endParaRPr>
          </a:p>
          <a:p>
            <a:pPr lvl="1"/>
            <a:r>
              <a:rPr lang="en-US" sz="1700" dirty="0">
                <a:latin typeface="+mn-ea"/>
                <a:cs typeface="+mn-ea"/>
                <a:sym typeface="+mn-ea"/>
              </a:rPr>
              <a:t>Java: soft rice, aromatic, slender</a:t>
            </a:r>
            <a:endParaRPr lang="en-US" sz="1700" dirty="0">
              <a:latin typeface="+mn-ea"/>
              <a:cs typeface="+mn-ea"/>
            </a:endParaRPr>
          </a:p>
          <a:p>
            <a:pPr lvl="1"/>
            <a:r>
              <a:rPr lang="en-US" sz="1700" dirty="0">
                <a:latin typeface="+mn-ea"/>
                <a:cs typeface="+mn-ea"/>
                <a:sym typeface="+mn-ea"/>
              </a:rPr>
              <a:t>Sumatera : slender, hard rice</a:t>
            </a:r>
            <a:endParaRPr lang="en-US" sz="1700" dirty="0">
              <a:latin typeface="+mn-ea"/>
              <a:cs typeface="+mn-ea"/>
            </a:endParaRPr>
          </a:p>
          <a:p>
            <a:pPr lvl="1"/>
            <a:r>
              <a:rPr lang="en-US" sz="1700" dirty="0">
                <a:latin typeface="+mn-ea"/>
                <a:cs typeface="+mn-ea"/>
                <a:sym typeface="+mn-ea"/>
              </a:rPr>
              <a:t>Kalimantan : small (</a:t>
            </a:r>
            <a:r>
              <a:rPr lang="en-US" sz="1700" dirty="0" err="1">
                <a:latin typeface="+mn-ea"/>
                <a:cs typeface="+mn-ea"/>
                <a:sym typeface="+mn-ea"/>
              </a:rPr>
              <a:t>siam</a:t>
            </a:r>
            <a:r>
              <a:rPr lang="en-US" sz="1700" dirty="0">
                <a:latin typeface="+mn-ea"/>
                <a:cs typeface="+mn-ea"/>
                <a:sym typeface="+mn-ea"/>
              </a:rPr>
              <a:t> type), hard rice, sometime soft rice</a:t>
            </a:r>
            <a:endParaRPr lang="en-US" sz="1700" dirty="0">
              <a:latin typeface="+mn-ea"/>
              <a:cs typeface="+mn-ea"/>
            </a:endParaRPr>
          </a:p>
          <a:p>
            <a:pPr lvl="1"/>
            <a:r>
              <a:rPr lang="en-US" sz="1700" dirty="0">
                <a:latin typeface="+mn-ea"/>
                <a:cs typeface="+mn-ea"/>
                <a:sym typeface="+mn-ea"/>
              </a:rPr>
              <a:t>Sulawesi : soft rice without aroma</a:t>
            </a:r>
            <a:endParaRPr lang="en-US" sz="1700" dirty="0">
              <a:latin typeface="+mn-ea"/>
              <a:cs typeface="+mn-ea"/>
            </a:endParaRPr>
          </a:p>
          <a:p>
            <a:pPr lvl="1"/>
            <a:r>
              <a:rPr lang="en-GB" altLang="en-US" sz="1700" dirty="0">
                <a:latin typeface="+mn-ea"/>
                <a:cs typeface="+mn-ea"/>
                <a:sym typeface="+mn-ea"/>
              </a:rPr>
              <a:t>Specialllity Rice : Pigmented Rice, Japonica Rice, Jasmine Rice, Basmati Rice</a:t>
            </a:r>
          </a:p>
          <a:p>
            <a:pPr lvl="1"/>
            <a:r>
              <a:rPr lang="en-US" sz="1700" b="1" dirty="0">
                <a:latin typeface="+mn-ea"/>
                <a:cs typeface="+mn-ea"/>
                <a:sym typeface="+mn-ea"/>
              </a:rPr>
              <a:t>Physical quality</a:t>
            </a:r>
            <a:r>
              <a:rPr lang="en-US" sz="1700" dirty="0">
                <a:latin typeface="+mn-ea"/>
                <a:cs typeface="+mn-ea"/>
                <a:sym typeface="+mn-ea"/>
              </a:rPr>
              <a:t>: shape (long slender), milling recovery (66%), crystal translucent </a:t>
            </a:r>
            <a:endParaRPr lang="en-US" sz="1700" dirty="0">
              <a:latin typeface="+mn-ea"/>
              <a:cs typeface="+mn-ea"/>
            </a:endParaRPr>
          </a:p>
          <a:p>
            <a:pPr lvl="1"/>
            <a:endParaRPr lang="en-GB" altLang="en-US" sz="1700" dirty="0">
              <a:latin typeface="+mn-ea"/>
              <a:cs typeface="+mn-ea"/>
              <a:sym typeface="+mn-ea"/>
            </a:endParaRPr>
          </a:p>
        </p:txBody>
      </p:sp>
      <p:pic>
        <p:nvPicPr>
          <p:cNvPr id="10" name="Picture 9"/>
          <p:cNvPicPr>
            <a:picLocks noChangeAspect="1"/>
          </p:cNvPicPr>
          <p:nvPr/>
        </p:nvPicPr>
        <p:blipFill>
          <a:blip r:embed="rId3"/>
          <a:srcRect r="201" b="8715"/>
          <a:stretch>
            <a:fillRect/>
          </a:stretch>
        </p:blipFill>
        <p:spPr>
          <a:xfrm>
            <a:off x="3889375" y="1360170"/>
            <a:ext cx="4404360" cy="4150360"/>
          </a:xfrm>
          <a:prstGeom prst="rect">
            <a:avLst/>
          </a:prstGeom>
        </p:spPr>
      </p:pic>
      <p:sp>
        <p:nvSpPr>
          <p:cNvPr id="4" name="object 22">
            <a:extLst>
              <a:ext uri="{FF2B5EF4-FFF2-40B4-BE49-F238E27FC236}">
                <a16:creationId xmlns:a16="http://schemas.microsoft.com/office/drawing/2014/main" id="{0FE40B98-1C66-09CF-5013-1DAB5F11C7BD}"/>
              </a:ext>
            </a:extLst>
          </p:cNvPr>
          <p:cNvSpPr/>
          <p:nvPr/>
        </p:nvSpPr>
        <p:spPr>
          <a:xfrm>
            <a:off x="9270" y="-27774"/>
            <a:ext cx="1518448" cy="828931"/>
          </a:xfrm>
          <a:prstGeom prst="rect">
            <a:avLst/>
          </a:prstGeom>
          <a:blipFill>
            <a:blip r:embed="rId4" cstate="print"/>
            <a:stretch>
              <a:fillRect/>
            </a:stretch>
          </a:blipFill>
        </p:spPr>
        <p:txBody>
          <a:bodyPr wrap="square" lIns="0" tIns="0" rIns="0" bIns="0" rtlCol="0"/>
          <a:lstStyle/>
          <a:p>
            <a:endParaRPr sz="455"/>
          </a:p>
        </p:txBody>
      </p:sp>
      <p:pic>
        <p:nvPicPr>
          <p:cNvPr id="6" name="Picture 2" descr="Institut Pertanian Bogor - Wikipedia bahasa Indonesia, ensiklopedia bebas">
            <a:extLst>
              <a:ext uri="{FF2B5EF4-FFF2-40B4-BE49-F238E27FC236}">
                <a16:creationId xmlns:a16="http://schemas.microsoft.com/office/drawing/2014/main" id="{409351F6-E105-0860-D2BE-49D76D63B3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3799" y="0"/>
            <a:ext cx="828931" cy="828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605" y="162560"/>
            <a:ext cx="10515600" cy="861060"/>
          </a:xfrm>
        </p:spPr>
        <p:txBody>
          <a:bodyPr>
            <a:normAutofit/>
          </a:bodyPr>
          <a:lstStyle/>
          <a:p>
            <a:pPr algn="ctr"/>
            <a:r>
              <a:rPr lang="en-US" altLang="en-US" b="1">
                <a:effectLst>
                  <a:outerShdw blurRad="38100" dist="38100" dir="2700000" algn="tl">
                    <a:srgbClr val="000000">
                      <a:alpha val="43137"/>
                    </a:srgbClr>
                  </a:outerShdw>
                </a:effectLst>
              </a:rPr>
              <a:t>Rice </a:t>
            </a:r>
            <a:r>
              <a:rPr lang="en-GB" altLang="en-US" b="1">
                <a:effectLst>
                  <a:outerShdw blurRad="38100" dist="38100" dir="2700000" algn="tl">
                    <a:srgbClr val="000000">
                      <a:alpha val="43137"/>
                    </a:srgbClr>
                  </a:outerShdw>
                </a:effectLst>
              </a:rPr>
              <a:t>B</a:t>
            </a:r>
            <a:r>
              <a:rPr lang="en-US" altLang="en-US" b="1">
                <a:effectLst>
                  <a:outerShdw blurRad="38100" dist="38100" dir="2700000" algn="tl">
                    <a:srgbClr val="000000">
                      <a:alpha val="43137"/>
                    </a:srgbClr>
                  </a:outerShdw>
                </a:effectLst>
              </a:rPr>
              <a:t>reeding </a:t>
            </a:r>
            <a:r>
              <a:rPr lang="en-GB" altLang="en-US" b="1">
                <a:effectLst>
                  <a:outerShdw blurRad="38100" dist="38100" dir="2700000" algn="tl">
                    <a:srgbClr val="000000">
                      <a:alpha val="43137"/>
                    </a:srgbClr>
                  </a:outerShdw>
                </a:effectLst>
              </a:rPr>
              <a:t>H</a:t>
            </a:r>
            <a:r>
              <a:rPr lang="en-US" altLang="en-US" b="1">
                <a:effectLst>
                  <a:outerShdw blurRad="38100" dist="38100" dir="2700000" algn="tl">
                    <a:srgbClr val="000000">
                      <a:alpha val="43137"/>
                    </a:srgbClr>
                  </a:outerShdw>
                </a:effectLst>
              </a:rPr>
              <a:t>istory in Indonesia</a:t>
            </a:r>
          </a:p>
        </p:txBody>
      </p:sp>
      <p:pic>
        <p:nvPicPr>
          <p:cNvPr id="1994227991" name="Gambar 17" descr="Sebuah gambar berisi teks, cuplikan layar, Font, nomor&#10;&#10;Konten yang dihasilkan AI mungkin sala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35280" y="1087755"/>
            <a:ext cx="6066155" cy="3943985"/>
          </a:xfrm>
          <a:prstGeom prst="rect">
            <a:avLst/>
          </a:prstGeom>
          <a:noFill/>
        </p:spPr>
      </p:pic>
      <p:sp>
        <p:nvSpPr>
          <p:cNvPr id="4" name="Text Box 3"/>
          <p:cNvSpPr txBox="1"/>
          <p:nvPr/>
        </p:nvSpPr>
        <p:spPr>
          <a:xfrm>
            <a:off x="421005" y="5473065"/>
            <a:ext cx="5281295" cy="368300"/>
          </a:xfrm>
          <a:prstGeom prst="rect">
            <a:avLst/>
          </a:prstGeom>
          <a:noFill/>
        </p:spPr>
        <p:txBody>
          <a:bodyPr wrap="square" rtlCol="0">
            <a:spAutoFit/>
          </a:bodyPr>
          <a:lstStyle/>
          <a:p>
            <a:r>
              <a:rPr lang="en-GB" altLang="en-US"/>
              <a:t>Sitaresmi et al 2025; Journal of Crop Improvement</a:t>
            </a:r>
          </a:p>
        </p:txBody>
      </p:sp>
      <p:pic>
        <p:nvPicPr>
          <p:cNvPr id="8" name="Picture 7"/>
          <p:cNvPicPr>
            <a:picLocks noChangeAspect="1"/>
          </p:cNvPicPr>
          <p:nvPr/>
        </p:nvPicPr>
        <p:blipFill>
          <a:blip r:embed="rId4"/>
          <a:stretch>
            <a:fillRect/>
          </a:stretch>
        </p:blipFill>
        <p:spPr>
          <a:xfrm>
            <a:off x="6756400" y="1371600"/>
            <a:ext cx="4978400" cy="2835910"/>
          </a:xfrm>
          <a:prstGeom prst="rect">
            <a:avLst/>
          </a:prstGeom>
        </p:spPr>
      </p:pic>
      <p:sp>
        <p:nvSpPr>
          <p:cNvPr id="9" name="Text Box 8"/>
          <p:cNvSpPr txBox="1"/>
          <p:nvPr/>
        </p:nvSpPr>
        <p:spPr>
          <a:xfrm>
            <a:off x="6756400" y="4615180"/>
            <a:ext cx="6096000" cy="368300"/>
          </a:xfrm>
          <a:prstGeom prst="rect">
            <a:avLst/>
          </a:prstGeom>
          <a:noFill/>
        </p:spPr>
        <p:txBody>
          <a:bodyPr wrap="square" rtlCol="0" anchor="t">
            <a:spAutoFit/>
          </a:bodyPr>
          <a:lstStyle/>
          <a:p>
            <a:r>
              <a:rPr lang="en-US" altLang="en-US"/>
              <a:t>NUMBER OF RELEASED RICE VARIETY 1950-2022</a:t>
            </a:r>
            <a:endParaRPr lang="en-US"/>
          </a:p>
        </p:txBody>
      </p:sp>
      <p:sp>
        <p:nvSpPr>
          <p:cNvPr id="3" name="Text Box 2"/>
          <p:cNvSpPr txBox="1"/>
          <p:nvPr/>
        </p:nvSpPr>
        <p:spPr>
          <a:xfrm>
            <a:off x="6756400" y="4915535"/>
            <a:ext cx="4740275" cy="368300"/>
          </a:xfrm>
          <a:prstGeom prst="rect">
            <a:avLst/>
          </a:prstGeom>
          <a:noFill/>
        </p:spPr>
        <p:txBody>
          <a:bodyPr wrap="square" rtlCol="0">
            <a:spAutoFit/>
          </a:bodyPr>
          <a:lstStyle/>
          <a:p>
            <a:r>
              <a:rPr lang="en-GB" altLang="en-US"/>
              <a:t>Directorate General of Food Crops, MoA (2022)</a:t>
            </a:r>
          </a:p>
        </p:txBody>
      </p:sp>
      <p:sp>
        <p:nvSpPr>
          <p:cNvPr id="5" name="object 22">
            <a:extLst>
              <a:ext uri="{FF2B5EF4-FFF2-40B4-BE49-F238E27FC236}">
                <a16:creationId xmlns:a16="http://schemas.microsoft.com/office/drawing/2014/main" id="{0A6481FD-F03B-5F51-6E10-2DD6D506E2F9}"/>
              </a:ext>
            </a:extLst>
          </p:cNvPr>
          <p:cNvSpPr/>
          <p:nvPr/>
        </p:nvSpPr>
        <p:spPr>
          <a:xfrm>
            <a:off x="9270" y="-27774"/>
            <a:ext cx="1518448" cy="828931"/>
          </a:xfrm>
          <a:prstGeom prst="rect">
            <a:avLst/>
          </a:prstGeom>
          <a:blipFill>
            <a:blip r:embed="rId5" cstate="print"/>
            <a:stretch>
              <a:fillRect/>
            </a:stretch>
          </a:blipFill>
        </p:spPr>
        <p:txBody>
          <a:bodyPr wrap="square" lIns="0" tIns="0" rIns="0" bIns="0" rtlCol="0"/>
          <a:lstStyle/>
          <a:p>
            <a:endParaRPr sz="455"/>
          </a:p>
        </p:txBody>
      </p:sp>
      <p:pic>
        <p:nvPicPr>
          <p:cNvPr id="6" name="Picture 2" descr="Institut Pertanian Bogor - Wikipedia bahasa Indonesia, ensiklopedia bebas">
            <a:extLst>
              <a:ext uri="{FF2B5EF4-FFF2-40B4-BE49-F238E27FC236}">
                <a16:creationId xmlns:a16="http://schemas.microsoft.com/office/drawing/2014/main" id="{01FD60C6-2901-1CA6-1E45-E998C45BDA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53799" y="0"/>
            <a:ext cx="828931" cy="828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880" y="156527"/>
            <a:ext cx="10515600" cy="807403"/>
          </a:xfrm>
        </p:spPr>
        <p:txBody>
          <a:bodyPr/>
          <a:lstStyle/>
          <a:p>
            <a:pPr algn="ctr"/>
            <a:r>
              <a:rPr lang="en-GB" b="1" dirty="0">
                <a:effectLst>
                  <a:outerShdw blurRad="38100" dist="38100" dir="2700000" algn="tl">
                    <a:srgbClr val="000000">
                      <a:alpha val="43137"/>
                    </a:srgbClr>
                  </a:outerShdw>
                </a:effectLst>
              </a:rPr>
              <a:t>Adoption Rice Variety </a:t>
            </a:r>
          </a:p>
        </p:txBody>
      </p:sp>
      <p:graphicFrame>
        <p:nvGraphicFramePr>
          <p:cNvPr id="6" name="Table 5"/>
          <p:cNvGraphicFramePr>
            <a:graphicFrameLocks noGrp="1"/>
          </p:cNvGraphicFramePr>
          <p:nvPr>
            <p:custDataLst>
              <p:tags r:id="rId1"/>
            </p:custDataLst>
          </p:nvPr>
        </p:nvGraphicFramePr>
        <p:xfrm>
          <a:off x="86360" y="1181100"/>
          <a:ext cx="4635500" cy="3794125"/>
        </p:xfrm>
        <a:graphic>
          <a:graphicData uri="http://schemas.openxmlformats.org/drawingml/2006/table">
            <a:tbl>
              <a:tblPr firstRow="1" bandRow="1">
                <a:tableStyleId>{EB9631B5-78F2-41C9-869B-9F39066F8104}</a:tableStyleId>
              </a:tblPr>
              <a:tblGrid>
                <a:gridCol w="687705">
                  <a:extLst>
                    <a:ext uri="{9D8B030D-6E8A-4147-A177-3AD203B41FA5}">
                      <a16:colId xmlns:a16="http://schemas.microsoft.com/office/drawing/2014/main" val="20000"/>
                    </a:ext>
                  </a:extLst>
                </a:gridCol>
                <a:gridCol w="1603375">
                  <a:extLst>
                    <a:ext uri="{9D8B030D-6E8A-4147-A177-3AD203B41FA5}">
                      <a16:colId xmlns:a16="http://schemas.microsoft.com/office/drawing/2014/main" val="20001"/>
                    </a:ext>
                  </a:extLst>
                </a:gridCol>
                <a:gridCol w="1419860">
                  <a:extLst>
                    <a:ext uri="{9D8B030D-6E8A-4147-A177-3AD203B41FA5}">
                      <a16:colId xmlns:a16="http://schemas.microsoft.com/office/drawing/2014/main" val="20002"/>
                    </a:ext>
                  </a:extLst>
                </a:gridCol>
                <a:gridCol w="924560">
                  <a:extLst>
                    <a:ext uri="{9D8B030D-6E8A-4147-A177-3AD203B41FA5}">
                      <a16:colId xmlns:a16="http://schemas.microsoft.com/office/drawing/2014/main" val="20003"/>
                    </a:ext>
                  </a:extLst>
                </a:gridCol>
              </a:tblGrid>
              <a:tr h="247650">
                <a:tc>
                  <a:txBody>
                    <a:bodyPr/>
                    <a:lstStyle/>
                    <a:p>
                      <a:pPr algn="ctr" fontAlgn="b"/>
                      <a:r>
                        <a:rPr lang="en-GB" sz="1400" u="none" strike="noStrike" dirty="0">
                          <a:effectLst/>
                        </a:rPr>
                        <a:t>No.</a:t>
                      </a:r>
                      <a:endParaRPr lang="en-GB" sz="1400" b="0" i="0" u="none" strike="noStrike" dirty="0">
                        <a:solidFill>
                          <a:srgbClr val="000000"/>
                        </a:solidFill>
                        <a:effectLst/>
                        <a:latin typeface="Aptos Narrow" panose="020B0004020202020204" pitchFamily="34" charset="0"/>
                      </a:endParaRPr>
                    </a:p>
                  </a:txBody>
                  <a:tcPr marL="4763" marR="4763" marT="4763" marB="0" anchor="b"/>
                </a:tc>
                <a:tc>
                  <a:txBody>
                    <a:bodyPr/>
                    <a:lstStyle/>
                    <a:p>
                      <a:pPr algn="ctr" fontAlgn="b"/>
                      <a:r>
                        <a:rPr lang="en-GB" sz="1400" u="none" strike="noStrike" dirty="0" err="1">
                          <a:effectLst/>
                        </a:rPr>
                        <a:t>Varietas</a:t>
                      </a:r>
                      <a:endParaRPr lang="en-GB" sz="1400" b="0" i="0" u="none" strike="noStrike" dirty="0" err="1">
                        <a:solidFill>
                          <a:srgbClr val="000000"/>
                        </a:solidFill>
                        <a:effectLst/>
                        <a:latin typeface="Aptos Narrow" panose="020B0004020202020204" pitchFamily="34" charset="0"/>
                      </a:endParaRPr>
                    </a:p>
                  </a:txBody>
                  <a:tcPr marL="4763" marR="4763" marT="4763" marB="0" anchor="b"/>
                </a:tc>
                <a:tc>
                  <a:txBody>
                    <a:bodyPr/>
                    <a:lstStyle/>
                    <a:p>
                      <a:pPr algn="ctr" fontAlgn="b"/>
                      <a:r>
                        <a:rPr lang="en-GB" sz="1400" u="none" strike="noStrike" dirty="0">
                          <a:effectLst/>
                        </a:rPr>
                        <a:t>Area (ha)</a:t>
                      </a:r>
                      <a:endParaRPr lang="en-GB" sz="1400" b="0" i="0" u="none" strike="noStrike" dirty="0">
                        <a:solidFill>
                          <a:srgbClr val="000000"/>
                        </a:solidFill>
                        <a:effectLst/>
                        <a:latin typeface="Aptos Narrow" panose="020B0004020202020204" pitchFamily="34" charset="0"/>
                      </a:endParaRPr>
                    </a:p>
                  </a:txBody>
                  <a:tcPr marL="4763" marR="4763" marT="4763" marB="0" anchor="b"/>
                </a:tc>
                <a:tc>
                  <a:txBody>
                    <a:bodyPr/>
                    <a:lstStyle/>
                    <a:p>
                      <a:pPr algn="ctr" fontAlgn="b"/>
                      <a:r>
                        <a:rPr lang="en-GB" sz="1400" u="none" strike="noStrike" dirty="0">
                          <a:effectLst/>
                        </a:rPr>
                        <a:t>%</a:t>
                      </a:r>
                      <a:endParaRPr lang="en-GB" sz="1400" b="0" i="0" u="none" strike="noStrike" dirty="0">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10000"/>
                  </a:ext>
                </a:extLst>
              </a:tr>
              <a:tr h="296545">
                <a:tc>
                  <a:txBody>
                    <a:bodyPr/>
                    <a:lstStyle/>
                    <a:p>
                      <a:pPr algn="ctr" fontAlgn="b"/>
                      <a:r>
                        <a:rPr lang="en-GB" sz="1400" u="none" strike="noStrike" dirty="0">
                          <a:effectLst/>
                        </a:rPr>
                        <a:t>1</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l" fontAlgn="b"/>
                      <a:r>
                        <a:rPr lang="en-GB" sz="1400" u="none" strike="noStrike" dirty="0" err="1">
                          <a:effectLst/>
                        </a:rPr>
                        <a:t>Inpari</a:t>
                      </a:r>
                      <a:r>
                        <a:rPr lang="en-GB" sz="1400" u="none" strike="noStrike" dirty="0">
                          <a:effectLst/>
                        </a:rPr>
                        <a:t> 32 HDB</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dirty="0">
                          <a:effectLst/>
                        </a:rPr>
                        <a:t>2.990.073</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dirty="0">
                          <a:effectLst/>
                        </a:rPr>
                        <a:t>28,26</a:t>
                      </a:r>
                      <a:endParaRPr lang="en-GB" sz="1400" b="0" i="0" u="none" strike="noStrike" dirty="0">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10001"/>
                  </a:ext>
                </a:extLst>
              </a:tr>
              <a:tr h="295910">
                <a:tc>
                  <a:txBody>
                    <a:bodyPr/>
                    <a:lstStyle/>
                    <a:p>
                      <a:pPr algn="ctr" fontAlgn="b"/>
                      <a:r>
                        <a:rPr lang="en-GB" sz="1400" u="none" strike="noStrike" dirty="0">
                          <a:effectLst/>
                        </a:rPr>
                        <a:t>2</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l" fontAlgn="b"/>
                      <a:r>
                        <a:rPr lang="en-GB" sz="1400" u="none" strike="noStrike" dirty="0" err="1">
                          <a:effectLst/>
                        </a:rPr>
                        <a:t>Ciherang</a:t>
                      </a:r>
                      <a:endParaRPr lang="en-GB" sz="1400" b="0" i="0" u="none" strike="noStrike" dirty="0" err="1">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dirty="0">
                          <a:effectLst/>
                        </a:rPr>
                        <a:t>2.114.063</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dirty="0">
                          <a:effectLst/>
                        </a:rPr>
                        <a:t>19,98</a:t>
                      </a:r>
                      <a:endParaRPr lang="en-GB" sz="1400" b="0" i="0" u="none" strike="noStrike" dirty="0">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10002"/>
                  </a:ext>
                </a:extLst>
              </a:tr>
              <a:tr h="297180">
                <a:tc>
                  <a:txBody>
                    <a:bodyPr/>
                    <a:lstStyle/>
                    <a:p>
                      <a:pPr algn="ctr" fontAlgn="b"/>
                      <a:r>
                        <a:rPr lang="en-GB" sz="1400" u="none" strike="noStrike">
                          <a:effectLst/>
                        </a:rPr>
                        <a:t>3</a:t>
                      </a:r>
                      <a:endParaRPr lang="en-GB" sz="1400" b="0" i="0" u="none" strike="noStrike">
                        <a:solidFill>
                          <a:srgbClr val="000000"/>
                        </a:solidFill>
                        <a:effectLst/>
                        <a:latin typeface="Aptos Narrow" panose="020B0004020202020204" pitchFamily="34" charset="0"/>
                      </a:endParaRPr>
                    </a:p>
                  </a:txBody>
                  <a:tcPr marL="4763" marR="4763" marT="4763" marB="0" anchor="ctr"/>
                </a:tc>
                <a:tc>
                  <a:txBody>
                    <a:bodyPr/>
                    <a:lstStyle/>
                    <a:p>
                      <a:pPr algn="l" fontAlgn="b"/>
                      <a:r>
                        <a:rPr lang="en-GB" sz="1400" u="none" strike="noStrike">
                          <a:effectLst/>
                        </a:rPr>
                        <a:t>Mekongga</a:t>
                      </a:r>
                      <a:endParaRPr lang="en-GB" sz="1400" b="0" i="0" u="none" strike="noStrike">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a:effectLst/>
                        </a:rPr>
                        <a:t>1.026.062</a:t>
                      </a:r>
                      <a:endParaRPr lang="en-GB" sz="1400" b="0" i="0" u="none" strike="noStrike">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dirty="0">
                          <a:effectLst/>
                        </a:rPr>
                        <a:t>9,70</a:t>
                      </a:r>
                      <a:endParaRPr lang="en-GB" sz="1400" b="0" i="0" u="none" strike="noStrike" dirty="0">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10003"/>
                  </a:ext>
                </a:extLst>
              </a:tr>
              <a:tr h="247650">
                <a:tc>
                  <a:txBody>
                    <a:bodyPr/>
                    <a:lstStyle/>
                    <a:p>
                      <a:pPr algn="ctr" fontAlgn="b"/>
                      <a:r>
                        <a:rPr lang="en-GB" sz="1400" u="none" strike="noStrike" dirty="0">
                          <a:effectLst/>
                        </a:rPr>
                        <a:t>4</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l" fontAlgn="b"/>
                      <a:r>
                        <a:rPr lang="en-GB" sz="1400" u="none" strike="noStrike" dirty="0" err="1">
                          <a:effectLst/>
                        </a:rPr>
                        <a:t>Inpari</a:t>
                      </a:r>
                      <a:r>
                        <a:rPr lang="en-GB" sz="1400" u="none" strike="noStrike" dirty="0">
                          <a:effectLst/>
                        </a:rPr>
                        <a:t> 42</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a:effectLst/>
                        </a:rPr>
                        <a:t>460.248</a:t>
                      </a:r>
                      <a:endParaRPr lang="en-GB" sz="1400" b="0" i="0" u="none" strike="noStrike">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a:effectLst/>
                        </a:rPr>
                        <a:t>4,35</a:t>
                      </a:r>
                      <a:endParaRPr lang="en-GB" sz="1400" b="0" i="0" u="none" strike="noStrike">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10004"/>
                  </a:ext>
                </a:extLst>
              </a:tr>
              <a:tr h="247015">
                <a:tc>
                  <a:txBody>
                    <a:bodyPr/>
                    <a:lstStyle/>
                    <a:p>
                      <a:pPr algn="ctr" fontAlgn="b"/>
                      <a:r>
                        <a:rPr lang="en-GB" sz="1400" u="none" strike="noStrike">
                          <a:effectLst/>
                        </a:rPr>
                        <a:t>5</a:t>
                      </a:r>
                      <a:endParaRPr lang="en-GB" sz="1400" b="0" i="0" u="none" strike="noStrike">
                        <a:solidFill>
                          <a:srgbClr val="000000"/>
                        </a:solidFill>
                        <a:effectLst/>
                        <a:latin typeface="Aptos Narrow" panose="020B0004020202020204" pitchFamily="34" charset="0"/>
                      </a:endParaRPr>
                    </a:p>
                  </a:txBody>
                  <a:tcPr marL="4763" marR="4763" marT="4763" marB="0" anchor="ctr"/>
                </a:tc>
                <a:tc>
                  <a:txBody>
                    <a:bodyPr/>
                    <a:lstStyle/>
                    <a:p>
                      <a:pPr algn="l" fontAlgn="b"/>
                      <a:r>
                        <a:rPr lang="en-GB" sz="1400" u="none" strike="noStrike">
                          <a:effectLst/>
                        </a:rPr>
                        <a:t>IR 64</a:t>
                      </a:r>
                      <a:endParaRPr lang="en-GB" sz="1400" b="0" i="0" u="none" strike="noStrike">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a:effectLst/>
                        </a:rPr>
                        <a:t>445.213</a:t>
                      </a:r>
                      <a:endParaRPr lang="en-GB" sz="1400" b="0" i="0" u="none" strike="noStrike">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a:effectLst/>
                        </a:rPr>
                        <a:t>4,21</a:t>
                      </a:r>
                      <a:endParaRPr lang="en-GB" sz="1400" b="0" i="0" u="none" strike="noStrike">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10005"/>
                  </a:ext>
                </a:extLst>
              </a:tr>
              <a:tr h="476885">
                <a:tc>
                  <a:txBody>
                    <a:bodyPr/>
                    <a:lstStyle/>
                    <a:p>
                      <a:pPr algn="ctr" fontAlgn="b"/>
                      <a:r>
                        <a:rPr lang="en-GB" sz="1400" u="none" strike="noStrike" dirty="0">
                          <a:effectLst/>
                        </a:rPr>
                        <a:t>6</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l" fontAlgn="b"/>
                      <a:r>
                        <a:rPr lang="it-IT" sz="1400" u="none" strike="noStrike" dirty="0">
                          <a:effectLst/>
                        </a:rPr>
                        <a:t>Inpari 30 Ciherang Sub 1</a:t>
                      </a:r>
                      <a:endParaRPr lang="it-IT"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a:effectLst/>
                        </a:rPr>
                        <a:t>189.537</a:t>
                      </a:r>
                      <a:endParaRPr lang="en-GB" sz="1400" b="0" i="0" u="none" strike="noStrike">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dirty="0">
                          <a:effectLst/>
                        </a:rPr>
                        <a:t>1,79</a:t>
                      </a:r>
                      <a:endParaRPr lang="en-GB" sz="1400" b="0" i="0" u="none" strike="noStrike" dirty="0">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10006"/>
                  </a:ext>
                </a:extLst>
              </a:tr>
              <a:tr h="247650">
                <a:tc>
                  <a:txBody>
                    <a:bodyPr/>
                    <a:lstStyle/>
                    <a:p>
                      <a:pPr algn="ctr" fontAlgn="b"/>
                      <a:r>
                        <a:rPr lang="en-GB" sz="1400" u="none" strike="noStrike">
                          <a:effectLst/>
                        </a:rPr>
                        <a:t>7</a:t>
                      </a:r>
                      <a:endParaRPr lang="en-GB" sz="1400" b="0" i="0" u="none" strike="noStrike">
                        <a:solidFill>
                          <a:srgbClr val="000000"/>
                        </a:solidFill>
                        <a:effectLst/>
                        <a:latin typeface="Aptos Narrow" panose="020B0004020202020204" pitchFamily="34" charset="0"/>
                      </a:endParaRPr>
                    </a:p>
                  </a:txBody>
                  <a:tcPr marL="4763" marR="4763" marT="4763" marB="0" anchor="ctr"/>
                </a:tc>
                <a:tc>
                  <a:txBody>
                    <a:bodyPr/>
                    <a:lstStyle/>
                    <a:p>
                      <a:pPr algn="l" fontAlgn="b"/>
                      <a:r>
                        <a:rPr lang="en-GB" sz="1400" u="none" strike="noStrike" dirty="0">
                          <a:effectLst/>
                        </a:rPr>
                        <a:t>Situ </a:t>
                      </a:r>
                      <a:r>
                        <a:rPr lang="en-GB" sz="1400" u="none" strike="noStrike" dirty="0" err="1">
                          <a:effectLst/>
                        </a:rPr>
                        <a:t>Bagendit</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a:effectLst/>
                        </a:rPr>
                        <a:t>228.387</a:t>
                      </a:r>
                      <a:endParaRPr lang="en-GB" sz="1400" b="0" i="0" u="none" strike="noStrike">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a:effectLst/>
                        </a:rPr>
                        <a:t>2,16</a:t>
                      </a:r>
                      <a:endParaRPr lang="en-GB" sz="1400" b="0" i="0" u="none" strike="noStrike">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10007"/>
                  </a:ext>
                </a:extLst>
              </a:tr>
              <a:tr h="247650">
                <a:tc>
                  <a:txBody>
                    <a:bodyPr/>
                    <a:lstStyle/>
                    <a:p>
                      <a:pPr algn="ctr" fontAlgn="b"/>
                      <a:r>
                        <a:rPr lang="en-GB" sz="1400" u="none" strike="noStrike">
                          <a:effectLst/>
                        </a:rPr>
                        <a:t>8</a:t>
                      </a:r>
                      <a:endParaRPr lang="en-GB" sz="1400" b="0" i="0" u="none" strike="noStrike">
                        <a:solidFill>
                          <a:srgbClr val="000000"/>
                        </a:solidFill>
                        <a:effectLst/>
                        <a:latin typeface="Aptos Narrow" panose="020B0004020202020204" pitchFamily="34" charset="0"/>
                      </a:endParaRPr>
                    </a:p>
                  </a:txBody>
                  <a:tcPr marL="4763" marR="4763" marT="4763" marB="0" anchor="ctr"/>
                </a:tc>
                <a:tc>
                  <a:txBody>
                    <a:bodyPr/>
                    <a:lstStyle/>
                    <a:p>
                      <a:pPr algn="l" fontAlgn="b"/>
                      <a:r>
                        <a:rPr lang="en-GB" sz="1400" u="none" strike="noStrike" dirty="0">
                          <a:effectLst/>
                        </a:rPr>
                        <a:t>Nutri Zinc</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a:effectLst/>
                        </a:rPr>
                        <a:t>219.604</a:t>
                      </a:r>
                      <a:endParaRPr lang="en-GB" sz="1400" b="0" i="0" u="none" strike="noStrike">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a:effectLst/>
                        </a:rPr>
                        <a:t>2,08</a:t>
                      </a:r>
                      <a:endParaRPr lang="en-GB" sz="1400" b="0" i="0" u="none" strike="noStrike">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10008"/>
                  </a:ext>
                </a:extLst>
              </a:tr>
              <a:tr h="247015">
                <a:tc>
                  <a:txBody>
                    <a:bodyPr/>
                    <a:lstStyle/>
                    <a:p>
                      <a:pPr algn="ctr" fontAlgn="b"/>
                      <a:r>
                        <a:rPr lang="en-GB" sz="1400" u="none" strike="noStrike" dirty="0">
                          <a:effectLst/>
                        </a:rPr>
                        <a:t>9</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l" fontAlgn="b"/>
                      <a:r>
                        <a:rPr lang="en-GB" sz="1400" u="none" strike="noStrike" dirty="0" err="1">
                          <a:effectLst/>
                        </a:rPr>
                        <a:t>Ciliwung</a:t>
                      </a:r>
                      <a:endParaRPr lang="en-GB" sz="1400" b="0" i="0" u="none" strike="noStrike" dirty="0" err="1">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dirty="0">
                          <a:effectLst/>
                        </a:rPr>
                        <a:t>247.235</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a:effectLst/>
                        </a:rPr>
                        <a:t>2,34</a:t>
                      </a:r>
                      <a:endParaRPr lang="en-GB" sz="1400" b="0" i="0" u="none" strike="noStrike">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10009"/>
                  </a:ext>
                </a:extLst>
              </a:tr>
              <a:tr h="447675">
                <a:tc>
                  <a:txBody>
                    <a:bodyPr/>
                    <a:lstStyle/>
                    <a:p>
                      <a:pPr algn="ctr" fontAlgn="b"/>
                      <a:r>
                        <a:rPr lang="en-GB" sz="1400" u="none" strike="noStrike" dirty="0">
                          <a:effectLst/>
                        </a:rPr>
                        <a:t>10</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l" fontAlgn="b"/>
                      <a:r>
                        <a:rPr lang="en-GB" sz="1400" u="none" strike="noStrike" dirty="0">
                          <a:effectLst/>
                        </a:rPr>
                        <a:t>Other varieties</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dirty="0">
                          <a:effectLst/>
                        </a:rPr>
                        <a:t>2.184.131</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dirty="0">
                          <a:effectLst/>
                        </a:rPr>
                        <a:t>20,64</a:t>
                      </a:r>
                      <a:endParaRPr lang="en-GB" sz="1400" b="0" i="0" u="none" strike="noStrike" dirty="0">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10010"/>
                  </a:ext>
                </a:extLst>
              </a:tr>
              <a:tr h="247650">
                <a:tc>
                  <a:txBody>
                    <a:bodyPr/>
                    <a:lstStyle/>
                    <a:p>
                      <a:pPr algn="ctr" fontAlgn="b"/>
                      <a:r>
                        <a:rPr lang="en-GB" sz="1400" u="none" strike="noStrike" dirty="0">
                          <a:effectLst/>
                        </a:rPr>
                        <a:t>11</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l" fontAlgn="b"/>
                      <a:r>
                        <a:rPr lang="en-GB" sz="1400" u="none" strike="noStrike" dirty="0">
                          <a:effectLst/>
                        </a:rPr>
                        <a:t>Local varieties</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a:effectLst/>
                        </a:rPr>
                        <a:t>475.212</a:t>
                      </a:r>
                      <a:endParaRPr lang="en-GB" sz="1400" b="0" i="0" u="none" strike="noStrike">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dirty="0">
                          <a:effectLst/>
                        </a:rPr>
                        <a:t>4,49</a:t>
                      </a:r>
                      <a:endParaRPr lang="en-GB" sz="1400" b="0" i="0" u="none" strike="noStrike" dirty="0">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10011"/>
                  </a:ext>
                </a:extLst>
              </a:tr>
              <a:tr h="247650">
                <a:tc>
                  <a:txBody>
                    <a:bodyPr/>
                    <a:lstStyle/>
                    <a:p>
                      <a:pPr algn="ctr" fontAlgn="b"/>
                      <a:r>
                        <a:rPr lang="en-GB" sz="1400" u="none" strike="noStrike" dirty="0">
                          <a:effectLst/>
                        </a:rPr>
                        <a:t>TOTAL</a:t>
                      </a:r>
                      <a:endParaRPr lang="en-GB" sz="14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l" fontAlgn="b"/>
                      <a:endParaRPr lang="en-GB" sz="1400" b="0" i="0" u="none" strike="noStrike">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a:effectLst/>
                        </a:rPr>
                        <a:t>10.579.765</a:t>
                      </a:r>
                      <a:endParaRPr lang="en-GB" sz="1400" b="0" i="0" u="none" strike="noStrike">
                        <a:solidFill>
                          <a:srgbClr val="000000"/>
                        </a:solidFill>
                        <a:effectLst/>
                        <a:latin typeface="Aptos Narrow" panose="020B0004020202020204" pitchFamily="34" charset="0"/>
                      </a:endParaRPr>
                    </a:p>
                  </a:txBody>
                  <a:tcPr marL="4763" marR="4763" marT="4763" marB="0" anchor="ctr"/>
                </a:tc>
                <a:tc>
                  <a:txBody>
                    <a:bodyPr/>
                    <a:lstStyle/>
                    <a:p>
                      <a:pPr algn="ctr" fontAlgn="b"/>
                      <a:r>
                        <a:rPr lang="en-GB" sz="1400" u="none" strike="noStrike" dirty="0">
                          <a:effectLst/>
                        </a:rPr>
                        <a:t>100,00</a:t>
                      </a:r>
                      <a:endParaRPr lang="en-GB" sz="1400" b="0" i="0" u="none" strike="noStrike" dirty="0">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10012"/>
                  </a:ext>
                </a:extLst>
              </a:tr>
            </a:tbl>
          </a:graphicData>
        </a:graphic>
      </p:graphicFrame>
      <p:sp>
        <p:nvSpPr>
          <p:cNvPr id="4" name="TextBox 3"/>
          <p:cNvSpPr txBox="1"/>
          <p:nvPr/>
        </p:nvSpPr>
        <p:spPr>
          <a:xfrm>
            <a:off x="86360" y="4975225"/>
            <a:ext cx="4342130" cy="368300"/>
          </a:xfrm>
          <a:prstGeom prst="rect">
            <a:avLst/>
          </a:prstGeom>
          <a:noFill/>
        </p:spPr>
        <p:txBody>
          <a:bodyPr wrap="square" rtlCol="0">
            <a:spAutoFit/>
          </a:bodyPr>
          <a:lstStyle/>
          <a:p>
            <a:r>
              <a:rPr lang="en-GB" dirty="0"/>
              <a:t>Directorate Food Crops MoA (2024)</a:t>
            </a:r>
          </a:p>
        </p:txBody>
      </p:sp>
      <p:pic>
        <p:nvPicPr>
          <p:cNvPr id="3" name="Picture 2"/>
          <p:cNvPicPr>
            <a:picLocks noChangeAspect="1"/>
          </p:cNvPicPr>
          <p:nvPr/>
        </p:nvPicPr>
        <p:blipFill>
          <a:blip r:embed="rId4"/>
          <a:stretch>
            <a:fillRect/>
          </a:stretch>
        </p:blipFill>
        <p:spPr>
          <a:xfrm>
            <a:off x="4594225" y="1036320"/>
            <a:ext cx="7611110" cy="4271645"/>
          </a:xfrm>
          <a:prstGeom prst="rect">
            <a:avLst/>
          </a:prstGeom>
        </p:spPr>
      </p:pic>
      <p:sp>
        <p:nvSpPr>
          <p:cNvPr id="5" name="TextBox 3"/>
          <p:cNvSpPr txBox="1"/>
          <p:nvPr/>
        </p:nvSpPr>
        <p:spPr>
          <a:xfrm>
            <a:off x="6350" y="812800"/>
            <a:ext cx="4342130" cy="368300"/>
          </a:xfrm>
          <a:prstGeom prst="rect">
            <a:avLst/>
          </a:prstGeom>
          <a:noFill/>
        </p:spPr>
        <p:txBody>
          <a:bodyPr wrap="square" rtlCol="0">
            <a:spAutoFit/>
          </a:bodyPr>
          <a:lstStyle/>
          <a:p>
            <a:r>
              <a:rPr lang="en-GB" dirty="0"/>
              <a:t>Adoption 2023</a:t>
            </a:r>
          </a:p>
        </p:txBody>
      </p:sp>
      <p:sp>
        <p:nvSpPr>
          <p:cNvPr id="9" name="Text Box 8"/>
          <p:cNvSpPr txBox="1"/>
          <p:nvPr/>
        </p:nvSpPr>
        <p:spPr>
          <a:xfrm>
            <a:off x="5237480" y="5343525"/>
            <a:ext cx="6096000" cy="645160"/>
          </a:xfrm>
          <a:prstGeom prst="rect">
            <a:avLst/>
          </a:prstGeom>
          <a:noFill/>
        </p:spPr>
        <p:txBody>
          <a:bodyPr wrap="square" rtlCol="0" anchor="t">
            <a:spAutoFit/>
          </a:bodyPr>
          <a:lstStyle/>
          <a:p>
            <a:r>
              <a:rPr lang="en-US" altLang="en-US"/>
              <a:t>Adoption over the last five years. Data from (Directorate of Food Crop Seeds  2019; 2020; 2021; 2022; 2023). </a:t>
            </a:r>
            <a:endParaRPr lang="en-US"/>
          </a:p>
        </p:txBody>
      </p:sp>
      <p:sp>
        <p:nvSpPr>
          <p:cNvPr id="7" name="Text Box 3"/>
          <p:cNvSpPr txBox="1"/>
          <p:nvPr/>
        </p:nvSpPr>
        <p:spPr>
          <a:xfrm>
            <a:off x="86360" y="6333173"/>
            <a:ext cx="5281295" cy="368300"/>
          </a:xfrm>
          <a:prstGeom prst="rect">
            <a:avLst/>
          </a:prstGeom>
          <a:noFill/>
        </p:spPr>
        <p:txBody>
          <a:bodyPr wrap="square" rtlCol="0">
            <a:spAutoFit/>
          </a:bodyPr>
          <a:lstStyle/>
          <a:p>
            <a:r>
              <a:rPr lang="en-GB" altLang="en-US"/>
              <a:t>Sitaresmi et al 2025; Journal of Crop Improvement</a:t>
            </a:r>
          </a:p>
        </p:txBody>
      </p:sp>
      <p:sp>
        <p:nvSpPr>
          <p:cNvPr id="8" name="object 22">
            <a:extLst>
              <a:ext uri="{FF2B5EF4-FFF2-40B4-BE49-F238E27FC236}">
                <a16:creationId xmlns:a16="http://schemas.microsoft.com/office/drawing/2014/main" id="{E992C174-B95B-FF91-A0EF-2D1592C4EDFF}"/>
              </a:ext>
            </a:extLst>
          </p:cNvPr>
          <p:cNvSpPr/>
          <p:nvPr/>
        </p:nvSpPr>
        <p:spPr>
          <a:xfrm>
            <a:off x="9270" y="-27774"/>
            <a:ext cx="1518448" cy="828931"/>
          </a:xfrm>
          <a:prstGeom prst="rect">
            <a:avLst/>
          </a:prstGeom>
          <a:blipFill>
            <a:blip r:embed="rId5" cstate="print"/>
            <a:stretch>
              <a:fillRect/>
            </a:stretch>
          </a:blipFill>
        </p:spPr>
        <p:txBody>
          <a:bodyPr wrap="square" lIns="0" tIns="0" rIns="0" bIns="0" rtlCol="0"/>
          <a:lstStyle/>
          <a:p>
            <a:endParaRPr sz="455"/>
          </a:p>
        </p:txBody>
      </p:sp>
      <p:pic>
        <p:nvPicPr>
          <p:cNvPr id="10" name="Picture 2" descr="Institut Pertanian Bogor - Wikipedia bahasa Indonesia, ensiklopedia bebas">
            <a:extLst>
              <a:ext uri="{FF2B5EF4-FFF2-40B4-BE49-F238E27FC236}">
                <a16:creationId xmlns:a16="http://schemas.microsoft.com/office/drawing/2014/main" id="{55F451FA-BB4A-ECA3-5DBB-F2E479AF1C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53799" y="0"/>
            <a:ext cx="828931" cy="828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ambar 5"/>
          <p:cNvPicPr>
            <a:picLocks noChangeAspect="1"/>
          </p:cNvPicPr>
          <p:nvPr/>
        </p:nvPicPr>
        <p:blipFill>
          <a:blip r:embed="rId3"/>
          <a:stretch>
            <a:fillRect/>
          </a:stretch>
        </p:blipFill>
        <p:spPr>
          <a:xfrm>
            <a:off x="267133" y="1052944"/>
            <a:ext cx="5953558" cy="4281193"/>
          </a:xfrm>
          <a:prstGeom prst="rect">
            <a:avLst/>
          </a:prstGeom>
        </p:spPr>
      </p:pic>
      <p:sp>
        <p:nvSpPr>
          <p:cNvPr id="8" name="Kotak Teks 7"/>
          <p:cNvSpPr txBox="1"/>
          <p:nvPr/>
        </p:nvSpPr>
        <p:spPr>
          <a:xfrm>
            <a:off x="195912" y="5592937"/>
            <a:ext cx="6096000" cy="646331"/>
          </a:xfrm>
          <a:prstGeom prst="rect">
            <a:avLst/>
          </a:prstGeom>
          <a:noFill/>
        </p:spPr>
        <p:txBody>
          <a:bodyPr wrap="square">
            <a:spAutoFit/>
          </a:bodyPr>
          <a:lstStyle/>
          <a:p>
            <a:r>
              <a:rPr lang="en-GB" dirty="0"/>
              <a:t>Grain yield of Indonesian rice varieties released for irrigated, swampy, and upland ecosystems from 1965 to 2024 (N=356)</a:t>
            </a:r>
            <a:endParaRPr lang="en-ID" dirty="0"/>
          </a:p>
        </p:txBody>
      </p:sp>
      <p:pic>
        <p:nvPicPr>
          <p:cNvPr id="9" name="Gambar 8"/>
          <p:cNvPicPr>
            <a:picLocks noChangeAspect="1"/>
          </p:cNvPicPr>
          <p:nvPr/>
        </p:nvPicPr>
        <p:blipFill>
          <a:blip r:embed="rId4"/>
          <a:srcRect b="54893"/>
          <a:stretch>
            <a:fillRect/>
          </a:stretch>
        </p:blipFill>
        <p:spPr>
          <a:xfrm>
            <a:off x="6640224" y="1013522"/>
            <a:ext cx="5425284" cy="2415478"/>
          </a:xfrm>
          <a:prstGeom prst="rect">
            <a:avLst/>
          </a:prstGeom>
        </p:spPr>
      </p:pic>
      <p:pic>
        <p:nvPicPr>
          <p:cNvPr id="10" name="Gambar 9"/>
          <p:cNvPicPr>
            <a:picLocks noChangeAspect="1"/>
          </p:cNvPicPr>
          <p:nvPr/>
        </p:nvPicPr>
        <p:blipFill>
          <a:blip r:embed="rId4"/>
          <a:srcRect t="50597"/>
          <a:stretch>
            <a:fillRect/>
          </a:stretch>
        </p:blipFill>
        <p:spPr>
          <a:xfrm>
            <a:off x="6640224" y="3018131"/>
            <a:ext cx="5425284" cy="2574805"/>
          </a:xfrm>
          <a:prstGeom prst="rect">
            <a:avLst/>
          </a:prstGeom>
        </p:spPr>
      </p:pic>
      <p:sp>
        <p:nvSpPr>
          <p:cNvPr id="12" name="Kotak Teks 11"/>
          <p:cNvSpPr txBox="1"/>
          <p:nvPr/>
        </p:nvSpPr>
        <p:spPr>
          <a:xfrm>
            <a:off x="6413901" y="5592936"/>
            <a:ext cx="6096000" cy="646331"/>
          </a:xfrm>
          <a:prstGeom prst="rect">
            <a:avLst/>
          </a:prstGeom>
          <a:noFill/>
        </p:spPr>
        <p:txBody>
          <a:bodyPr wrap="square">
            <a:spAutoFit/>
          </a:bodyPr>
          <a:lstStyle/>
          <a:p>
            <a:r>
              <a:rPr lang="en-GB" dirty="0"/>
              <a:t>Distribution of growth duration and number of tillers of Indonesian rice varieties released from 1965 to 2024</a:t>
            </a:r>
            <a:endParaRPr lang="en-ID" dirty="0"/>
          </a:p>
        </p:txBody>
      </p:sp>
      <p:sp>
        <p:nvSpPr>
          <p:cNvPr id="14" name="Kotak Teks 13"/>
          <p:cNvSpPr txBox="1"/>
          <p:nvPr/>
        </p:nvSpPr>
        <p:spPr>
          <a:xfrm>
            <a:off x="704781" y="175781"/>
            <a:ext cx="11360727" cy="461665"/>
          </a:xfrm>
          <a:prstGeom prst="rect">
            <a:avLst/>
          </a:prstGeom>
          <a:noFill/>
        </p:spPr>
        <p:txBody>
          <a:bodyPr wrap="square">
            <a:spAutoFit/>
          </a:bodyPr>
          <a:lstStyle/>
          <a:p>
            <a:r>
              <a:rPr lang="en-GB" sz="2400" dirty="0">
                <a:latin typeface="ADLaM Display" panose="02010000000000000000" pitchFamily="2" charset="0"/>
                <a:ea typeface="ADLaM Display" panose="02010000000000000000" pitchFamily="2" charset="0"/>
                <a:cs typeface="ADLaM Display" panose="02010000000000000000" pitchFamily="2" charset="0"/>
              </a:rPr>
              <a:t>Trends in Yield and Agronomic Traits of Rice Varieties (1965-2024)</a:t>
            </a:r>
            <a:endParaRPr lang="en-ID" sz="24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5" name="Text Box 3"/>
          <p:cNvSpPr txBox="1"/>
          <p:nvPr/>
        </p:nvSpPr>
        <p:spPr>
          <a:xfrm>
            <a:off x="130060" y="6498069"/>
            <a:ext cx="5281295" cy="368300"/>
          </a:xfrm>
          <a:prstGeom prst="rect">
            <a:avLst/>
          </a:prstGeom>
          <a:noFill/>
        </p:spPr>
        <p:txBody>
          <a:bodyPr wrap="square" rtlCol="0">
            <a:spAutoFit/>
          </a:bodyPr>
          <a:lstStyle/>
          <a:p>
            <a:r>
              <a:rPr lang="en-GB" altLang="en-US"/>
              <a:t>Sitaresmi et al 2025; Journal of Crop Improvement</a:t>
            </a:r>
          </a:p>
        </p:txBody>
      </p:sp>
      <p:sp>
        <p:nvSpPr>
          <p:cNvPr id="2" name="object 22">
            <a:extLst>
              <a:ext uri="{FF2B5EF4-FFF2-40B4-BE49-F238E27FC236}">
                <a16:creationId xmlns:a16="http://schemas.microsoft.com/office/drawing/2014/main" id="{15D330DC-5AA6-BFEE-69C4-4B486533F02A}"/>
              </a:ext>
            </a:extLst>
          </p:cNvPr>
          <p:cNvSpPr/>
          <p:nvPr/>
        </p:nvSpPr>
        <p:spPr>
          <a:xfrm>
            <a:off x="9270" y="-27774"/>
            <a:ext cx="1518448" cy="828931"/>
          </a:xfrm>
          <a:prstGeom prst="rect">
            <a:avLst/>
          </a:prstGeom>
          <a:blipFill>
            <a:blip r:embed="rId5" cstate="print"/>
            <a:stretch>
              <a:fillRect/>
            </a:stretch>
          </a:blipFill>
        </p:spPr>
        <p:txBody>
          <a:bodyPr wrap="square" lIns="0" tIns="0" rIns="0" bIns="0" rtlCol="0"/>
          <a:lstStyle/>
          <a:p>
            <a:endParaRPr sz="455"/>
          </a:p>
        </p:txBody>
      </p:sp>
      <p:pic>
        <p:nvPicPr>
          <p:cNvPr id="3" name="Picture 2" descr="Institut Pertanian Bogor - Wikipedia bahasa Indonesia, ensiklopedia bebas">
            <a:extLst>
              <a:ext uri="{FF2B5EF4-FFF2-40B4-BE49-F238E27FC236}">
                <a16:creationId xmlns:a16="http://schemas.microsoft.com/office/drawing/2014/main" id="{8DDC4574-F1B8-BA8F-3260-043B85F137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53799" y="0"/>
            <a:ext cx="828931" cy="828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FEDEE-6CC3-4077-DAAE-11C948580AE7}"/>
              </a:ext>
            </a:extLst>
          </p:cNvPr>
          <p:cNvSpPr>
            <a:spLocks noGrp="1"/>
          </p:cNvSpPr>
          <p:nvPr>
            <p:ph type="title"/>
          </p:nvPr>
        </p:nvSpPr>
        <p:spPr>
          <a:xfrm>
            <a:off x="838200" y="365126"/>
            <a:ext cx="10515600" cy="712904"/>
          </a:xfrm>
        </p:spPr>
        <p:txBody>
          <a:bodyPr>
            <a:normAutofit fontScale="90000"/>
          </a:bodyPr>
          <a:lstStyle/>
          <a:p>
            <a:pPr algn="ctr"/>
            <a:r>
              <a:rPr lang="en-US" b="1" dirty="0"/>
              <a:t>Integrated Rice Breeding Approach </a:t>
            </a:r>
            <a:br>
              <a:rPr lang="en-US" b="1" dirty="0"/>
            </a:br>
            <a:endParaRPr lang="en-US" b="1" dirty="0"/>
          </a:p>
        </p:txBody>
      </p:sp>
      <p:sp>
        <p:nvSpPr>
          <p:cNvPr id="4" name="AutoShape 2" descr=", buatan AI">
            <a:extLst>
              <a:ext uri="{FF2B5EF4-FFF2-40B4-BE49-F238E27FC236}">
                <a16:creationId xmlns:a16="http://schemas.microsoft.com/office/drawing/2014/main" id="{94BCCC16-7760-7152-4A9C-A9ABC7DDF81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45C82EA6-AE1B-3C93-E459-8AF9358BC208}"/>
              </a:ext>
            </a:extLst>
          </p:cNvPr>
          <p:cNvPicPr>
            <a:picLocks noChangeAspect="1"/>
          </p:cNvPicPr>
          <p:nvPr/>
        </p:nvPicPr>
        <p:blipFill>
          <a:blip r:embed="rId2"/>
          <a:stretch>
            <a:fillRect/>
          </a:stretch>
        </p:blipFill>
        <p:spPr>
          <a:xfrm>
            <a:off x="1218187" y="853104"/>
            <a:ext cx="9158738" cy="5151791"/>
          </a:xfrm>
          <a:prstGeom prst="rect">
            <a:avLst/>
          </a:prstGeom>
        </p:spPr>
      </p:pic>
      <p:sp>
        <p:nvSpPr>
          <p:cNvPr id="3" name="object 22">
            <a:extLst>
              <a:ext uri="{FF2B5EF4-FFF2-40B4-BE49-F238E27FC236}">
                <a16:creationId xmlns:a16="http://schemas.microsoft.com/office/drawing/2014/main" id="{8A9F165E-CEDC-FF50-943C-6117BADBDEF4}"/>
              </a:ext>
            </a:extLst>
          </p:cNvPr>
          <p:cNvSpPr/>
          <p:nvPr/>
        </p:nvSpPr>
        <p:spPr>
          <a:xfrm>
            <a:off x="9270" y="-27774"/>
            <a:ext cx="1518448" cy="828931"/>
          </a:xfrm>
          <a:prstGeom prst="rect">
            <a:avLst/>
          </a:prstGeom>
          <a:blipFill>
            <a:blip r:embed="rId3" cstate="print"/>
            <a:stretch>
              <a:fillRect/>
            </a:stretch>
          </a:blipFill>
        </p:spPr>
        <p:txBody>
          <a:bodyPr wrap="square" lIns="0" tIns="0" rIns="0" bIns="0" rtlCol="0"/>
          <a:lstStyle/>
          <a:p>
            <a:endParaRPr sz="455"/>
          </a:p>
        </p:txBody>
      </p:sp>
      <p:pic>
        <p:nvPicPr>
          <p:cNvPr id="5" name="Picture 2" descr="Institut Pertanian Bogor - Wikipedia bahasa Indonesia, ensiklopedia bebas">
            <a:extLst>
              <a:ext uri="{FF2B5EF4-FFF2-40B4-BE49-F238E27FC236}">
                <a16:creationId xmlns:a16="http://schemas.microsoft.com/office/drawing/2014/main" id="{FB0C9059-3F48-B1D0-E8EC-45BF7255F7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3799" y="0"/>
            <a:ext cx="828931" cy="828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88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716915"/>
          </a:xfrm>
        </p:spPr>
        <p:txBody>
          <a:bodyPr>
            <a:normAutofit/>
          </a:bodyPr>
          <a:lstStyle/>
          <a:p>
            <a:pPr algn="ctr"/>
            <a:r>
              <a:rPr lang="en-GB" altLang="en-US">
                <a:effectLst>
                  <a:outerShdw blurRad="38100" dist="38100" dir="2700000" algn="tl">
                    <a:srgbClr val="000000">
                      <a:alpha val="43137"/>
                    </a:srgbClr>
                  </a:outerShdw>
                </a:effectLst>
                <a:latin typeface="Berlin Sans FB Demi" panose="020E0802020502020306" pitchFamily="34" charset="0"/>
                <a:cs typeface="Berlin Sans FB Demi" panose="020E0802020502020306" pitchFamily="34" charset="0"/>
              </a:rPr>
              <a:t>Rice Research Team in BRIN</a:t>
            </a:r>
          </a:p>
        </p:txBody>
      </p:sp>
      <p:grpSp>
        <p:nvGrpSpPr>
          <p:cNvPr id="9" name="Group 8"/>
          <p:cNvGrpSpPr/>
          <p:nvPr/>
        </p:nvGrpSpPr>
        <p:grpSpPr>
          <a:xfrm>
            <a:off x="1058545" y="1219835"/>
            <a:ext cx="9805670" cy="5218430"/>
            <a:chOff x="1667" y="1921"/>
            <a:chExt cx="15442" cy="8218"/>
          </a:xfrm>
        </p:grpSpPr>
        <p:grpSp>
          <p:nvGrpSpPr>
            <p:cNvPr id="7" name="Group 6"/>
            <p:cNvGrpSpPr/>
            <p:nvPr/>
          </p:nvGrpSpPr>
          <p:grpSpPr>
            <a:xfrm>
              <a:off x="1667" y="1921"/>
              <a:ext cx="15442" cy="8218"/>
              <a:chOff x="1667" y="1921"/>
              <a:chExt cx="15442" cy="8218"/>
            </a:xfrm>
          </p:grpSpPr>
          <p:pic>
            <p:nvPicPr>
              <p:cNvPr id="5" name="Picture 4" descr="Gemini_Generated_Image_3aan2t3aan2t3aan"/>
              <p:cNvPicPr>
                <a:picLocks noChangeAspect="1"/>
              </p:cNvPicPr>
              <p:nvPr/>
            </p:nvPicPr>
            <p:blipFill>
              <a:blip r:embed="rId2"/>
              <a:srcRect t="24224" r="-258"/>
              <a:stretch>
                <a:fillRect/>
              </a:stretch>
            </p:blipFill>
            <p:spPr>
              <a:xfrm>
                <a:off x="1667" y="1921"/>
                <a:ext cx="15443" cy="8219"/>
              </a:xfrm>
              <a:prstGeom prst="rect">
                <a:avLst/>
              </a:prstGeom>
            </p:spPr>
          </p:pic>
          <p:sp>
            <p:nvSpPr>
              <p:cNvPr id="6" name="Rectangles 5"/>
              <p:cNvSpPr/>
              <p:nvPr/>
            </p:nvSpPr>
            <p:spPr>
              <a:xfrm>
                <a:off x="5146" y="4280"/>
                <a:ext cx="920" cy="680"/>
              </a:xfrm>
              <a:prstGeom prst="rect">
                <a:avLst/>
              </a:prstGeom>
              <a:solidFill>
                <a:srgbClr val="DFE8DA"/>
              </a:solidFill>
              <a:ln>
                <a:solidFill>
                  <a:srgbClr val="DEE8DA"/>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sp>
          <p:nvSpPr>
            <p:cNvPr id="8" name="Rounded Rectangle 7"/>
            <p:cNvSpPr/>
            <p:nvPr/>
          </p:nvSpPr>
          <p:spPr>
            <a:xfrm>
              <a:off x="14095" y="4320"/>
              <a:ext cx="906" cy="653"/>
            </a:xfrm>
            <a:prstGeom prst="roundRect">
              <a:avLst/>
            </a:prstGeom>
            <a:solidFill>
              <a:srgbClr val="E9D6D1"/>
            </a:solidFill>
            <a:ln>
              <a:solidFill>
                <a:srgbClr val="E9D6D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sp>
        <p:nvSpPr>
          <p:cNvPr id="10" name="Text Box 9"/>
          <p:cNvSpPr txBox="1"/>
          <p:nvPr/>
        </p:nvSpPr>
        <p:spPr>
          <a:xfrm>
            <a:off x="3267710" y="5604510"/>
            <a:ext cx="6451600" cy="368300"/>
          </a:xfrm>
          <a:prstGeom prst="rect">
            <a:avLst/>
          </a:prstGeom>
          <a:noFill/>
        </p:spPr>
        <p:txBody>
          <a:bodyPr wrap="square" rtlCol="0">
            <a:spAutoFit/>
          </a:bodyPr>
          <a:lstStyle/>
          <a:p>
            <a:r>
              <a:rPr lang="en-GB" altLang="en-US" b="1"/>
              <a:t>Total Number of Researcher 96  (50 PhD and 46 MS)</a:t>
            </a:r>
          </a:p>
        </p:txBody>
      </p:sp>
      <p:sp>
        <p:nvSpPr>
          <p:cNvPr id="3" name="object 22">
            <a:extLst>
              <a:ext uri="{FF2B5EF4-FFF2-40B4-BE49-F238E27FC236}">
                <a16:creationId xmlns:a16="http://schemas.microsoft.com/office/drawing/2014/main" id="{73DDB002-0814-0E43-AB00-308B7082AFC8}"/>
              </a:ext>
            </a:extLst>
          </p:cNvPr>
          <p:cNvSpPr/>
          <p:nvPr/>
        </p:nvSpPr>
        <p:spPr>
          <a:xfrm>
            <a:off x="9270" y="-27774"/>
            <a:ext cx="1518448" cy="828931"/>
          </a:xfrm>
          <a:prstGeom prst="rect">
            <a:avLst/>
          </a:prstGeom>
          <a:blipFill>
            <a:blip r:embed="rId3" cstate="print"/>
            <a:stretch>
              <a:fillRect/>
            </a:stretch>
          </a:blipFill>
        </p:spPr>
        <p:txBody>
          <a:bodyPr wrap="square" lIns="0" tIns="0" rIns="0" bIns="0" rtlCol="0"/>
          <a:lstStyle/>
          <a:p>
            <a:endParaRPr sz="455"/>
          </a:p>
        </p:txBody>
      </p:sp>
      <p:pic>
        <p:nvPicPr>
          <p:cNvPr id="4" name="Picture 2" descr="Institut Pertanian Bogor - Wikipedia bahasa Indonesia, ensiklopedia bebas">
            <a:extLst>
              <a:ext uri="{FF2B5EF4-FFF2-40B4-BE49-F238E27FC236}">
                <a16:creationId xmlns:a16="http://schemas.microsoft.com/office/drawing/2014/main" id="{5E960E6E-87EA-27F1-2D0D-8359DF6269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3799" y="0"/>
            <a:ext cx="828931" cy="828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453*298"/>
  <p:tag name="TABLE_ENDDRAG_RECT" val="6*93*453*298"/>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78.9053543307087,&quot;left&quot;:13.439842519685039,&quot;top&quot;:105.68692913385826,&quot;width&quot;:923.6766929133858}"/>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78.9053543307087,&quot;left&quot;:13.439842519685039,&quot;top&quot;:105.68692913385826,&quot;width&quot;:923.6766929133858}"/>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78.9053543307087,&quot;left&quot;:13.439842519685039,&quot;top&quot;:105.68692913385826,&quot;width&quot;:923.6766929133858}"/>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923*310"/>
  <p:tag name="TABLE_ENDDRAG_RECT" val="17*52*923*310"/>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378.9053543307087,&quot;left&quot;:13.439842519685039,&quot;top&quot;:105.68692913385826,&quot;width&quot;:923.6766929133858}"/>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78.9053543307087,&quot;left&quot;:13.439842519685039,&quot;top&quot;:105.68692913385826,&quot;width&quot;:923.6766929133858}"/>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78.9053543307087,&quot;left&quot;:13.439842519685039,&quot;top&quot;:105.68692913385826,&quot;width&quot;:923.6766929133858}"/>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78.9053543307087,&quot;left&quot;:13.439842519685039,&quot;top&quot;:105.68692913385826,&quot;width&quot;:923.6766929133858}"/>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78.9053543307087,&quot;left&quot;:13.439842519685039,&quot;top&quot;:105.68692913385826,&quot;width&quot;:923.6766929133858}"/>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78.9053543307087,&quot;left&quot;:13.439842519685039,&quot;top&quot;:105.68692913385826,&quot;width&quot;:923.6766929133858}"/>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78.9053543307087,&quot;left&quot;:13.439842519685039,&quot;top&quot;:105.68692913385826,&quot;width&quot;:923.676692913385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1946</TotalTime>
  <Words>3323</Words>
  <Application>Microsoft Office PowerPoint</Application>
  <PresentationFormat>Layar Lebar</PresentationFormat>
  <Paragraphs>323</Paragraphs>
  <Slides>20</Slides>
  <Notes>10</Notes>
  <HiddenSlides>0</HiddenSlides>
  <MMClips>0</MMClips>
  <ScaleCrop>false</ScaleCrop>
  <HeadingPairs>
    <vt:vector size="6" baseType="variant">
      <vt:variant>
        <vt:lpstr>Font Dipakai</vt:lpstr>
      </vt:variant>
      <vt:variant>
        <vt:i4>14</vt:i4>
      </vt:variant>
      <vt:variant>
        <vt:lpstr>Tema</vt:lpstr>
      </vt:variant>
      <vt:variant>
        <vt:i4>1</vt:i4>
      </vt:variant>
      <vt:variant>
        <vt:lpstr>Judul Slide</vt:lpstr>
      </vt:variant>
      <vt:variant>
        <vt:i4>20</vt:i4>
      </vt:variant>
    </vt:vector>
  </HeadingPairs>
  <TitlesOfParts>
    <vt:vector size="35" baseType="lpstr">
      <vt:lpstr>Barlow-Bold</vt:lpstr>
      <vt:lpstr>Google Sans</vt:lpstr>
      <vt:lpstr>Abadi</vt:lpstr>
      <vt:lpstr>ADLaM Display</vt:lpstr>
      <vt:lpstr>Aharoni</vt:lpstr>
      <vt:lpstr>Aptos</vt:lpstr>
      <vt:lpstr>Aptos Narrow</vt:lpstr>
      <vt:lpstr>Arial</vt:lpstr>
      <vt:lpstr>Arial Black</vt:lpstr>
      <vt:lpstr>Berlin Sans FB Demi</vt:lpstr>
      <vt:lpstr>Calibri</vt:lpstr>
      <vt:lpstr>Calibri Light</vt:lpstr>
      <vt:lpstr>Poppins</vt:lpstr>
      <vt:lpstr>Times New Roman</vt:lpstr>
      <vt:lpstr>Office Theme</vt:lpstr>
      <vt:lpstr>Presentasi PowerPoint</vt:lpstr>
      <vt:lpstr>Rice Production Challange in Indonesia</vt:lpstr>
      <vt:lpstr>Distribution of Rice Agroecological Zone in Indonesia</vt:lpstr>
      <vt:lpstr>Rice Product Profile Based for Farmer and Consumer Preference</vt:lpstr>
      <vt:lpstr>Rice Breeding History in Indonesia</vt:lpstr>
      <vt:lpstr>Adoption Rice Variety </vt:lpstr>
      <vt:lpstr>Presentasi PowerPoint</vt:lpstr>
      <vt:lpstr>Integrated Rice Breeding Approach  </vt:lpstr>
      <vt:lpstr>Rice Research Team in BRIN</vt:lpstr>
      <vt:lpstr>BRIN Research Facilities  at Ir. Soekarno Science Center Cibinong Bogor</vt:lpstr>
      <vt:lpstr>Presentasi PowerPoint</vt:lpstr>
      <vt:lpstr>Current Status of Digital Phenotyping In Rice Breeding For Abiotic Stresses</vt:lpstr>
      <vt:lpstr>Presentasi PowerPoint</vt:lpstr>
      <vt:lpstr>The Released of New Rice Varieties Developed  By Doubled Haploid Breeding</vt:lpstr>
      <vt:lpstr>Anticipating Climate Extremes: Breeding Material Pipeline Release (2026-2027)</vt:lpstr>
      <vt:lpstr>The legal basis that "covers why every variety should be released officially by the Ministry of Agriculture" is Law No. 22 of 2019 on Sustainable Agricultural Cultivation System, specifically Articles 22, 23, and 24.  This law aims to protect farmers, ensure food security, maintain quality, and prevent plant pest and disease spread.  Law No. 29/2000 (PVP Act) governs breeder's rights but does not mandate variety release; that mandate comes from the cultivation system law.</vt:lpstr>
      <vt:lpstr>Presentasi PowerPoint</vt:lpstr>
      <vt:lpstr>Presentasi PowerPoint</vt:lpstr>
      <vt:lpstr>Take Home Massage</vt:lpstr>
      <vt:lpstr>Presentasi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aplikasi teknologi industri pangan</dc:title>
  <dc:creator>DELL</dc:creator>
  <cp:lastModifiedBy>Yudhistira Nugraha N</cp:lastModifiedBy>
  <cp:revision>86</cp:revision>
  <dcterms:created xsi:type="dcterms:W3CDTF">2022-10-01T01:41:00Z</dcterms:created>
  <dcterms:modified xsi:type="dcterms:W3CDTF">2026-04-14T00:43:17Z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647A2ECFE5E84DA595889BB097FB7FB8_13</vt:lpwstr>
  </property>
  <property fmtid="{D5CDD505-2E9C-101B-9397-08002B2CF9AE}" pid="3" name="KSOProductBuildVer">
    <vt:lpwstr>1033-12.2.0.23131</vt:lpwstr>
  </property>
</Properties>
</file>