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tiff" ContentType="image/tif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"/>
  </p:notesMasterIdLst>
  <p:handoutMasterIdLst>
    <p:handoutMasterId r:id="rId64"/>
  </p:handoutMasterIdLst>
  <p:sldIdLst>
    <p:sldId id="256" r:id="rId3"/>
    <p:sldId id="257" r:id="rId4"/>
    <p:sldId id="258" r:id="rId6"/>
    <p:sldId id="997" r:id="rId7"/>
    <p:sldId id="1014" r:id="rId8"/>
    <p:sldId id="1015" r:id="rId9"/>
    <p:sldId id="998" r:id="rId10"/>
    <p:sldId id="1016" r:id="rId11"/>
    <p:sldId id="1080" r:id="rId12"/>
    <p:sldId id="1081" r:id="rId13"/>
    <p:sldId id="1079" r:id="rId14"/>
    <p:sldId id="1018" r:id="rId15"/>
    <p:sldId id="1008" r:id="rId16"/>
    <p:sldId id="1020" r:id="rId17"/>
    <p:sldId id="1082" r:id="rId18"/>
    <p:sldId id="1085" r:id="rId19"/>
    <p:sldId id="1083" r:id="rId20"/>
    <p:sldId id="1084" r:id="rId21"/>
    <p:sldId id="1021" r:id="rId22"/>
    <p:sldId id="1086" r:id="rId23"/>
    <p:sldId id="1010" r:id="rId24"/>
    <p:sldId id="1049" r:id="rId25"/>
    <p:sldId id="1087" r:id="rId26"/>
    <p:sldId id="1089" r:id="rId27"/>
    <p:sldId id="1011" r:id="rId28"/>
    <p:sldId id="1025" r:id="rId29"/>
    <p:sldId id="385" r:id="rId30"/>
    <p:sldId id="1026" r:id="rId31"/>
    <p:sldId id="1050" r:id="rId32"/>
    <p:sldId id="1092" r:id="rId33"/>
    <p:sldId id="1000" r:id="rId34"/>
    <p:sldId id="1075" r:id="rId35"/>
    <p:sldId id="1066" r:id="rId36"/>
    <p:sldId id="1070" r:id="rId37"/>
    <p:sldId id="1002" r:id="rId38"/>
    <p:sldId id="259" r:id="rId39"/>
    <p:sldId id="365" r:id="rId40"/>
    <p:sldId id="1003" r:id="rId41"/>
    <p:sldId id="1005" r:id="rId42"/>
    <p:sldId id="1029" r:id="rId43"/>
    <p:sldId id="1052" r:id="rId44"/>
    <p:sldId id="1031" r:id="rId45"/>
    <p:sldId id="1053" r:id="rId46"/>
    <p:sldId id="1054" r:id="rId47"/>
    <p:sldId id="1004" r:id="rId48"/>
    <p:sldId id="1035" r:id="rId49"/>
    <p:sldId id="1034" r:id="rId50"/>
    <p:sldId id="1036" r:id="rId51"/>
    <p:sldId id="1037" r:id="rId52"/>
    <p:sldId id="423" r:id="rId53"/>
    <p:sldId id="1091" r:id="rId54"/>
    <p:sldId id="1039" r:id="rId55"/>
    <p:sldId id="1040" r:id="rId56"/>
    <p:sldId id="1047" r:id="rId57"/>
    <p:sldId id="1013" r:id="rId58"/>
    <p:sldId id="1046" r:id="rId59"/>
    <p:sldId id="1045" r:id="rId60"/>
    <p:sldId id="1056" r:id="rId61"/>
    <p:sldId id="1012" r:id="rId62"/>
    <p:sldId id="995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6BE7C2"/>
    <a:srgbClr val="003F68"/>
    <a:srgbClr val="011A39"/>
    <a:srgbClr val="013C64"/>
    <a:srgbClr val="062645"/>
    <a:srgbClr val="041D3C"/>
    <a:srgbClr val="053C64"/>
    <a:srgbClr val="033C64"/>
    <a:srgbClr val="D7EA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14"/>
    <p:restoredTop sz="85680"/>
  </p:normalViewPr>
  <p:slideViewPr>
    <p:cSldViewPr snapToGrid="0" snapToObjects="1">
      <p:cViewPr>
        <p:scale>
          <a:sx n="100" d="100"/>
          <a:sy n="100" d="100"/>
        </p:scale>
        <p:origin x="1016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7" Type="http://schemas.openxmlformats.org/officeDocument/2006/relationships/tableStyles" Target="tableStyles.xml"/><Relationship Id="rId66" Type="http://schemas.openxmlformats.org/officeDocument/2006/relationships/viewProps" Target="viewProps.xml"/><Relationship Id="rId65" Type="http://schemas.openxmlformats.org/officeDocument/2006/relationships/presProps" Target="presProps.xml"/><Relationship Id="rId64" Type="http://schemas.openxmlformats.org/officeDocument/2006/relationships/handoutMaster" Target="handoutMasters/handoutMaster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notesMaster" Target="notesMasters/notesMaster1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392792-BD91-6F44-AF96-1FF321CD07B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DEC23F-3783-0F4B-BE18-829558BA122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E1F3D7-20CB-3840-94B6-FE512796E62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B103C3-446F-BF4D-9AD2-C0DF972928A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103C3-446F-BF4D-9AD2-C0DF972928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 approaches of breeding (conventional, molecular, hybrid)</a:t>
            </a:r>
            <a:endParaRPr lang="en-PH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Conventional Breeding (dominant approach)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 Most breeding programs still rely primarily on traditional methods including cross-hybridization, pedigree selection, and bulk population breeding. Generation cycles typically take 8-10 years from crossing to variety release.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Molecular Approaches (limited but growing)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 Marker-Assisted Selection (MAS) and Marker-Assisted Backcrossing (MABC) are increasingly used, particularly in public research institutes for </a:t>
            </a:r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introgressing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major genes (e.g., salinity tolerance, blast resistance). However, adoption remains limited to well-funded programs.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Hybrid Rice Technology (significant success)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 Viet Nam has made substantial progress in hybrid rice, with two-line and three-line hybrid systems developed locally. ICRD has released numerous hybrid varieties including TH3-3, TH3-4, Viet Lai 20, and Viet Lai 50. Hybrid rice accounts for an estimated 25-30% of total rice area in favorable regions.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103C3-446F-BF4D-9AD2-C0DF972928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103C3-446F-BF4D-9AD2-C0DF972928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Variety development timeline</a:t>
            </a:r>
            <a:endParaRPr lang="en-PH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conventional breeding pipeline in Viet Nam typically follows this timeline: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StageDurationDescriptionCrossing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F1 generation1 </a:t>
            </a:r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yearParental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selection and hybridizationF2-F5 generation (segregating populations)3-4 </a:t>
            </a:r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yearsPedigree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selection, line </a:t>
            </a:r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fixationPreliminary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yield trials1-2 </a:t>
            </a:r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yearsMulti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-location testing (2-3 sites)National Variety Testing (NVT)2-3 </a:t>
            </a:r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yearsOfficial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testing across 4-6 ecological </a:t>
            </a:r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zonesDUS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(Distinctness, Uniformity, Stability) and VCU (Value for Cultivation and Use) testing1-2 </a:t>
            </a:r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yearsConcurrent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</a:t>
            </a:r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NVTVariety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release and certification1 </a:t>
            </a:r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yearReview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approval by Ministry of MARD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Total: 8-10 years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from initial cross to commercial release under optimal conditions.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103C3-446F-BF4D-9AD2-C0DF972928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Variety development timeline</a:t>
            </a:r>
            <a:endParaRPr lang="en-PH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conventional breeding pipeline in Viet Nam typically follows this timeline: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StageDurationDescriptionCrossing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F1 generation1 </a:t>
            </a:r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yearParental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selection and hybridizationF2-F5 generation (segregating populations)3-4 </a:t>
            </a:r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yearsPedigree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selection, line </a:t>
            </a:r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fixationPreliminary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yield trials1-2 </a:t>
            </a:r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yearsMulti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-location testing (2-3 sites)National Variety Testing (NVT)2-3 </a:t>
            </a:r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yearsOfficial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testing across 4-6 ecological </a:t>
            </a:r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zonesDUS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(Distinctness, Uniformity, Stability) and VCU (Value for Cultivation and Use) testing1-2 </a:t>
            </a:r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yearsConcurrent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</a:t>
            </a:r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NVTVariety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release and certification1 </a:t>
            </a:r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yearReview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approval by Ministry of MARD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Total: 8-10 years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from initial cross to commercial release under optimal conditions.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103C3-446F-BF4D-9AD2-C0DF972928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Variety development timeline</a:t>
            </a:r>
            <a:endParaRPr lang="en-PH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conventional breeding pipeline in Viet Nam typically follows this timeline: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StageDurationDescriptionCrossing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F1 generation1 </a:t>
            </a:r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yearParental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selection and hybridizationF2-F5 generation (segregating populations)3-4 </a:t>
            </a:r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yearsPedigree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selection, line </a:t>
            </a:r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fixationPreliminary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yield trials1-2 </a:t>
            </a:r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yearsMulti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-location testing (2-3 sites)National Variety Testing (NVT)2-3 </a:t>
            </a:r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yearsOfficial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testing across 4-6 ecological </a:t>
            </a:r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zonesDUS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(Distinctness, Uniformity, Stability) and VCU (Value for Cultivation and Use) testing1-2 </a:t>
            </a:r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yearsConcurrent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</a:t>
            </a:r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NVTVariety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release and certification1 </a:t>
            </a:r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yearReview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approval by Ministry of MARD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Total: 8-10 years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from initial cross to commercial release under optimal conditions.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103C3-446F-BF4D-9AD2-C0DF972928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Total generations (cycles) per year</a:t>
            </a:r>
            <a:endParaRPr lang="en-US" dirty="0"/>
          </a:p>
          <a:p>
            <a:endParaRPr lang="en-US" dirty="0"/>
          </a:p>
          <a:p>
            <a:r>
              <a:rPr lang="en-US" dirty="0"/>
              <a:t>Conventional breeding: 1-2 generations per year in most regions</a:t>
            </a:r>
            <a:endParaRPr lang="en-US" dirty="0"/>
          </a:p>
          <a:p>
            <a:r>
              <a:rPr lang="en-US" dirty="0"/>
              <a:t>Off-season nurseries: Some institutes utilize winter-spring and summer-autumn seasons to achieve 2 generations annually</a:t>
            </a:r>
            <a:endParaRPr lang="en-US" dirty="0"/>
          </a:p>
          <a:p>
            <a:r>
              <a:rPr lang="en-US" dirty="0"/>
              <a:t>Shuttle breeding: Limited use of north-south shuttle (Hanoi to Mekong Delta) to achieve 2-3 generations</a:t>
            </a:r>
            <a:endParaRPr lang="en-US" dirty="0"/>
          </a:p>
          <a:p>
            <a:r>
              <a:rPr lang="en-US" dirty="0"/>
              <a:t>Speed breeding: Currently in pilot/experimental stages, not yet operational at scale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103C3-446F-BF4D-9AD2-C0DF972928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Total generations (cycles) per year</a:t>
            </a:r>
            <a:endParaRPr lang="en-US" dirty="0"/>
          </a:p>
          <a:p>
            <a:endParaRPr lang="en-US" dirty="0"/>
          </a:p>
          <a:p>
            <a:r>
              <a:rPr lang="en-US" dirty="0"/>
              <a:t>Conventional breeding: 1-2 generations per year in most regions</a:t>
            </a:r>
            <a:endParaRPr lang="en-US" dirty="0"/>
          </a:p>
          <a:p>
            <a:r>
              <a:rPr lang="en-US" dirty="0"/>
              <a:t>Off-season nurseries: Some institutes utilize winter-spring and summer-autumn seasons to achieve 2 generations annually</a:t>
            </a:r>
            <a:endParaRPr lang="en-US" dirty="0"/>
          </a:p>
          <a:p>
            <a:r>
              <a:rPr lang="en-US" dirty="0"/>
              <a:t>Shuttle breeding: Limited use of north-south shuttle (Hanoi to Mekong Delta) to achieve 2-3 generations</a:t>
            </a:r>
            <a:endParaRPr lang="en-US" dirty="0"/>
          </a:p>
          <a:p>
            <a:r>
              <a:rPr lang="en-US" dirty="0"/>
              <a:t>Speed breeding: Currently in pilot/experimental stages, not yet operational at scale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103C3-446F-BF4D-9AD2-C0DF972928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103C3-446F-BF4D-9AD2-C0DF972928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Definition in country context. Consideration of accelerated genetic gain.</a:t>
            </a:r>
            <a:endParaRPr lang="en-PH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Viet Nam's context, </a:t>
            </a:r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accelerated breeding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refers to the strategic integration of modern technologies and optimized workflows to </a:t>
            </a:r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shorten the variety development cycle from 8-10 years to 4-6 years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while simultaneously increasing the rate of genetic gain for priority traits. This concept encompasses: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Rapid generation advancement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(speed breeding, off-season nurseries)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Molecular precision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(MAS, genomic selection)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 phenotyping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(remote sensing, automated data capture)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Streamlined regulatory pathways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(simplified testing for gene-edited varieties)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Accelerated genetic gain (</a:t>
            </a:r>
            <a:r>
              <a:rPr lang="el-G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 = </a:t>
            </a:r>
            <a:r>
              <a:rPr lang="el-G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 × </a:t>
            </a:r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× r / L) focuses on </a:t>
            </a:r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reducing cycle length (L)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increasing selection intensity (</a:t>
            </a:r>
            <a:r>
              <a:rPr lang="en-PH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accuracy (r)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through modern tools.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103C3-446F-BF4D-9AD2-C0DF972928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Definition in country context. Consideration of accelerated genetic gain.</a:t>
            </a:r>
            <a:endParaRPr lang="en-PH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Viet Nam's context, </a:t>
            </a:r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accelerated breeding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refers to the strategic integration of modern technologies and optimized workflows to </a:t>
            </a:r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shorten the variety development cycle from 8-10 years to 4-6 years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while simultaneously increasing the rate of genetic gain for priority traits. This concept encompasses: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Rapid generation advancement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(speed breeding, off-season nurseries)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Molecular precision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(MAS, genomic selection)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 phenotyping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(remote sensing, automated data capture)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Streamlined regulatory pathways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(simplified testing for gene-edited varieties)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Accelerated genetic gain (</a:t>
            </a:r>
            <a:r>
              <a:rPr lang="el-G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 = </a:t>
            </a:r>
            <a:r>
              <a:rPr lang="el-G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 × </a:t>
            </a:r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× r / L) focuses on </a:t>
            </a:r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reducing cycle length (L)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increasing selection intensity (</a:t>
            </a:r>
            <a:r>
              <a:rPr lang="en-PH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accuracy (r)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through modern tools.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103C3-446F-BF4D-9AD2-C0DF972928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Viet Nam spans over 1,650 km from north to south, creating diverse </a:t>
            </a:r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agro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-ecological conditions. 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country is divided into 06 </a:t>
            </a:r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major </a:t>
            </a:r>
            <a:r>
              <a:rPr lang="en-PH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agro</a:t>
            </a:r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-ecological zones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(1) Northern Midlands and Mountains, (2) Red River Delta, (3) Central Coastal Plains, (4) Central Highlands, (5) Southeast Region, and (6) Mekong River Delta. 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zone presents distinct temperature regimes, rainfall patterns, soil types, and growing seasons. 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Mekong Delta and Red River Delta are the two primary rice bowls, while the Central Highlands specializes in industrial crops such as coffee, pepper, and cashew.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103C3-446F-BF4D-9AD2-C0DF972928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Indicate level of adoption (scale: 1 = Not used / Pilot only, 2 = Limited adoption, 3 = Moderate adoption, 4 = Widespread adoption, 5 = Fully integrated):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103C3-446F-BF4D-9AD2-C0DF972928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06D1D-CE58-4781-89D9-770821AFE52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Labs, field facilities, growth chambers</a:t>
            </a:r>
            <a:endParaRPr lang="en-PH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Strengths: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Centralized biotechnology laboratories at VAAS, FCRI, ICRD with basic molecular marker capabilities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Greenhouse and net house facilities at major research institutes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Experimental stations totaling approximately 90 hectares at ASISOV alone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ThaiBinh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Seed investing in modernized labs, net houses, and experimental areas for salinity/drought/heat screening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Gaps: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Severe shortage of controlled-environment growth chambers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for speed breeding (most institutes have 0-2 chambers)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Limited high-throughput genotyping platforms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Minimal investment in automated phenotyping (imaging, spectral sensors, robotics)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Aging infrastructure at many public breeding stations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Inadequate cold storage for germplasm conservation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103C3-446F-BF4D-9AD2-C0DF972928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Labs, field facilities, growth chambers</a:t>
            </a:r>
            <a:endParaRPr lang="en-PH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Strengths: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Centralized biotechnology laboratories at VAAS, FCRI, ICRD with basic molecular marker capabilities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Greenhouse and net house facilities at major research institutes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Experimental stations totaling approximately 90 hectares at ASISOV alone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ThaiBinh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Seed investing in modernized labs, net houses, and experimental areas for salinity/drought/heat screening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Gaps: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Severe shortage of controlled-environment growth chambers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for speed breeding (most institutes have 0-2 chambers)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Limited high-throughput genotyping platforms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Minimal investment in automated phenotyping (imaging, spectral sensors, robotics)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Aging infrastructure at many public breeding stations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Inadequate cold storage for germplasm conservation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103C3-446F-BF4D-9AD2-C0DF972928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Labs, field facilities, growth chambers</a:t>
            </a:r>
            <a:endParaRPr lang="en-PH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Strengths: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Centralized biotechnology laboratories at VAAS, FCRI, ICRD with basic molecular marker capabilities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Greenhouse and net house facilities at major research institutes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Experimental stations totaling approximately 90 hectares at ASISOV alone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ThaiBinh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Seed investing in modernized labs, net houses, and experimental areas for salinity/drought/heat screening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Gaps: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Severe shortage of controlled-environment growth chambers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for speed breeding (most institutes have 0-2 chambers)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Limited high-throughput genotyping platforms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Minimal investment in automated phenotyping (imaging, spectral sensors, robotics)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Aging infrastructure at many public breeding stations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Inadequate cold storage for germplasm conservation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103C3-446F-BF4D-9AD2-C0DF972928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06D1D-CE58-4781-89D9-770821AFE52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F8483-4EAD-400C-B61D-98258C30FC6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103C3-446F-BF4D-9AD2-C0DF972928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06D1D-CE58-4781-89D9-770821AFE52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Government support: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Prioritizes agricultural biotechnology and modern breeding. science/tech breakthroughs); low-emission rice program.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Regional collaboration: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ASEAN cooperation, potential shared facilities and harmonized variety registration.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Private sector engagement: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ThaiBinh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Seed, multinationals, growing </a:t>
            </a:r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agri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-tech VC.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Climate-smart demand: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International funding for climate-resilient varieties.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103C3-446F-BF4D-9AD2-C0DF972928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Major crops (focus on rice and other key commodities)</a:t>
            </a:r>
            <a:endParaRPr lang="en-PH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the most dominant crop, accounting for over 7.5 million hectares of cultivated area annually. The Mekong Delta alone produces approximately 55-60% of the country's total rice output, with an average yield of 5.5-6.0 </a:t>
            </a:r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tonnes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hectare. Beyond rice, major commodities include: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Maize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1.1 million hectares, concentrated in northern highlands and Central Coast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Coffee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650,000 hectares, primarily in Central Highlands (Viet Nam is the world's second-largest coffee exporter)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Cashew, pepper, and rubber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Significant export commodities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Vegetables and beans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Grown throughout the country, with increasing emphasis on high-value crops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103C3-446F-BF4D-9AD2-C0DF972928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Funding limitations</a:t>
            </a:r>
            <a:endParaRPr lang="en-PH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 agricultural R&amp;D spending as percentage of </a:t>
            </a:r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AgGDP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stagnated or declined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Heavy reliance on donor-funded projects (time-limited, not sustainable)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Private sector R&amp;D investment still small compared to regional competitors (Thailand, China)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Limited venture capital for early-stage breeding innovations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 costs for molecular markers, genotyping, and controlled-environment facilities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103C3-446F-BF4D-9AD2-C0DF972928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Funding limitations</a:t>
            </a:r>
            <a:endParaRPr lang="en-PH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 agricultural R&amp;D spending as percentage of </a:t>
            </a:r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AgGDP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stagnated or declined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Heavy reliance on donor-funded projects (time-limited, not sustainable)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Private sector R&amp;D investment still small compared to regional competitors (Thailand, China)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Limited venture capital for early-stage breeding innovations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 costs for molecular markers, genotyping, and controlled-environment facilities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103C3-446F-BF4D-9AD2-C0DF972928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Regulatory constraints</a:t>
            </a:r>
            <a:endParaRPr lang="en-US" dirty="0"/>
          </a:p>
          <a:p>
            <a:endParaRPr lang="en-US" dirty="0"/>
          </a:p>
          <a:p>
            <a:r>
              <a:rPr lang="en-US" dirty="0"/>
              <a:t>Lengthy variety release system: 3-4 years of official testing plus DUS/VCU</a:t>
            </a:r>
            <a:endParaRPr lang="en-US" dirty="0"/>
          </a:p>
          <a:p>
            <a:r>
              <a:rPr lang="en-US" dirty="0"/>
              <a:t>No clear regulatory framework for gene-edited crops (unclear if classified as GMOs)</a:t>
            </a:r>
            <a:endParaRPr lang="en-US" dirty="0"/>
          </a:p>
          <a:p>
            <a:r>
              <a:rPr lang="en-US" dirty="0"/>
              <a:t>Strict biosafety regulations for GMOs limit biotechnology applications</a:t>
            </a:r>
            <a:endParaRPr lang="en-US" dirty="0"/>
          </a:p>
          <a:p>
            <a:r>
              <a:rPr lang="en-US" dirty="0"/>
              <a:t>Seed certification system adds time and cost</a:t>
            </a:r>
            <a:endParaRPr lang="en-US" dirty="0"/>
          </a:p>
          <a:p>
            <a:r>
              <a:rPr lang="en-US" dirty="0"/>
              <a:t>Weak intellectual property protection discourages private investment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103C3-446F-BF4D-9AD2-C0DF972928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Regulatory constraints</a:t>
            </a:r>
            <a:endParaRPr lang="en-US" dirty="0"/>
          </a:p>
          <a:p>
            <a:endParaRPr lang="en-US" dirty="0"/>
          </a:p>
          <a:p>
            <a:r>
              <a:rPr lang="en-US" dirty="0"/>
              <a:t>Lengthy variety release system: 3-4 years of official testing plus DUS/VCU</a:t>
            </a:r>
            <a:endParaRPr lang="en-US" dirty="0"/>
          </a:p>
          <a:p>
            <a:r>
              <a:rPr lang="en-US" dirty="0"/>
              <a:t>No clear regulatory framework for gene-edited crops (unclear if classified as GMOs)</a:t>
            </a:r>
            <a:endParaRPr lang="en-US" dirty="0"/>
          </a:p>
          <a:p>
            <a:r>
              <a:rPr lang="en-US" dirty="0"/>
              <a:t>Strict biosafety regulations for GMOs limit biotechnology applications</a:t>
            </a:r>
            <a:endParaRPr lang="en-US" dirty="0"/>
          </a:p>
          <a:p>
            <a:r>
              <a:rPr lang="en-US" dirty="0"/>
              <a:t>Seed certification system adds time and cost</a:t>
            </a:r>
            <a:endParaRPr lang="en-US" dirty="0"/>
          </a:p>
          <a:p>
            <a:r>
              <a:rPr lang="en-US" dirty="0"/>
              <a:t>Weak intellectual property protection discourages private investment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103C3-446F-BF4D-9AD2-C0DF972928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Regulatory constraints</a:t>
            </a:r>
            <a:endParaRPr lang="en-US" dirty="0"/>
          </a:p>
          <a:p>
            <a:endParaRPr lang="en-US" dirty="0"/>
          </a:p>
          <a:p>
            <a:r>
              <a:rPr lang="en-US" dirty="0"/>
              <a:t>Lengthy variety release system: 3-4 years of official testing plus DUS/VCU</a:t>
            </a:r>
            <a:endParaRPr lang="en-US" dirty="0"/>
          </a:p>
          <a:p>
            <a:r>
              <a:rPr lang="en-US" dirty="0"/>
              <a:t>No clear regulatory framework for gene-edited crops (unclear if classified as GMOs)</a:t>
            </a:r>
            <a:endParaRPr lang="en-US" dirty="0"/>
          </a:p>
          <a:p>
            <a:r>
              <a:rPr lang="en-US" dirty="0"/>
              <a:t>Strict biosafety regulations for GMOs limit biotechnology applications</a:t>
            </a:r>
            <a:endParaRPr lang="en-US" dirty="0"/>
          </a:p>
          <a:p>
            <a:r>
              <a:rPr lang="en-US" dirty="0"/>
              <a:t>Seed certification system adds time and cost</a:t>
            </a:r>
            <a:endParaRPr lang="en-US" dirty="0"/>
          </a:p>
          <a:p>
            <a:r>
              <a:rPr lang="en-US" dirty="0"/>
              <a:t>Weak intellectual property protection discourages private investment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103C3-446F-BF4D-9AD2-C0DF972928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Variety release system</a:t>
            </a:r>
            <a:endParaRPr lang="en-PH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the </a:t>
            </a:r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Ordinance on Plant Varieties (2004)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subsequent circulars, Viet Nam operates a centralized variety registration system: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 process: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Applicant submits variety to National Center for Plant Variety Testing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DUS testing (Distinctness, Uniformity, Stability): 1-2 years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VCU testing (Value for Cultivation and Use): 2-3 years across multiple ecological zones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National Plant Variety Release Council review and approval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Official recognition and listing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Proposed reforms (under discussion)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 Industry stakeholders are advocating for: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Relaxed testing requirements for gene-edited varieties (not classified as GMOs)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Shorter VCU testing (1-2 years instead of 2-3)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Mutual recognition of testing results from other ASEAN countries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Faster appeal and review mechanisms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103C3-446F-BF4D-9AD2-C0DF972928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Variety release system</a:t>
            </a:r>
            <a:endParaRPr lang="en-PH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the </a:t>
            </a:r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Ordinance on Plant Varieties (2004)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subsequent circulars, Viet Nam operates a centralized variety registration system: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 process: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Applicant submits variety to National Center for Plant Variety Testing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DUS testing (Distinctness, Uniformity, Stability): 1-2 years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VCU testing (Value for Cultivation and Use): 2-3 years across multiple ecological zones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National Plant Variety Release Council review and approval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Official recognition and listing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Proposed reforms (under discussion)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 Industry stakeholders are advocating for: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Relaxed testing requirements for gene-edited varieties (not classified as GMOs)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Shorter VCU testing (1-2 years instead of 2-3)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Mutual recognition of testing results from other ASEAN countries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Faster appeal and review mechanisms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103C3-446F-BF4D-9AD2-C0DF972928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Policy towards biotechnology products</a:t>
            </a:r>
            <a:endParaRPr lang="en-PH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GMOs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Regulated under biosafety framework; commercial cultivation of GM crops is limited (primarily maize). Strict labeling and traceability requirements.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Gene-edited crops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Currently in regulatory gray area. Industry proposes treating gene-edited varieties as conventional if no foreign DNA inserted. No specific guidelines yet.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 and marker-assisted breeding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Not subject to special regulation; encouraged as conventional breeding tools.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Plant variety protection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Viet Nam is a signatory to UPOV (International Union for the Protection of New Varieties of Plants). Protection certificates available for 25 years (trees and vines) or 20 years (other crops).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103C3-446F-BF4D-9AD2-C0DF972928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Seed certification and distribution</a:t>
            </a:r>
            <a:endParaRPr lang="en-PH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Certification system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Three-tier system (breeder seed, foundation seed, certified seed) managed by MARD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Quality control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National Center for Plant Variety Testing and provincial agricultural agencies conduct seed testing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Challenges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Limited testing capacity, weak enforcement, high informal seed sector (estimated 30-50% of rice seed is farm-saved)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Reforms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Digital traceability systems being piloted; stronger intellectual property enforcement needed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103C3-446F-BF4D-9AD2-C0DF972928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Public-private partnerships (PPPs)</a:t>
            </a:r>
            <a:endParaRPr lang="en-PH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Successful models: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TAP-5 Project (CIP-HZPC-Syngenta Foundation)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 Integrated breeding approach combining public research capacity with private sector efficiency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ThaiBinh</a:t>
            </a:r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Seed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Private enterprise building strong R&amp;D capacity with provincial government support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Viet Nam Plant Seed Trade Association (VSTA)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 150 members including companies, research institutes, FDI enterprises, scientists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Role of agriculture in economy</a:t>
            </a:r>
            <a:endParaRPr lang="en-PH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Agriculture remains a cornerstone of Viet Nam's economy, though its share of GDP has declined from nearly 40% in the 1990s to approximately </a:t>
            </a:r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12-14% in 2025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However, the sector employs nearly </a:t>
            </a:r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30-35% of the labor force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with smallholder farmers (average landholding of only 0.12-0.2 hectares per capita) constituting the majority. Agriculture is critical for: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Food security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Viet Nam is a leading rice exporter, ranking among the top three globally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Export earnings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Agricultural exports exceed $50 billion annually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Rural livelihoods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Over 60% of the rural population depends directly on agricultural production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Climate resilience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Agriculture is both vulnerable to and a solution for climate change impacts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103C3-446F-BF4D-9AD2-C0DF972928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1400" b="1" dirty="0">
                <a:solidFill>
                  <a:schemeClr val="bg1"/>
                </a:solidFill>
              </a:rPr>
              <a:t>Collaboration and Innovation</a:t>
            </a:r>
            <a:r>
              <a:rPr lang="en-US" sz="1400" dirty="0">
                <a:solidFill>
                  <a:schemeClr val="bg1"/>
                </a:solidFill>
              </a:rPr>
              <a:t>: Enhance (research and training) collaboration with international partners (IRRI, others...) to access and master modern technologies.</a:t>
            </a:r>
            <a:endParaRPr lang="en-US" sz="1400" dirty="0">
              <a:solidFill>
                <a:schemeClr val="bg1"/>
              </a:solidFill>
            </a:endParaRPr>
          </a:p>
          <a:p>
            <a:pPr marL="800100" lvl="1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</a:rPr>
              <a:t>The field of integrating AI and biotechnology in rice breeding.</a:t>
            </a:r>
            <a:endParaRPr lang="en-US" sz="1400" dirty="0">
              <a:solidFill>
                <a:schemeClr val="bg1"/>
              </a:solidFill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1400" b="1" dirty="0">
                <a:solidFill>
                  <a:schemeClr val="bg1"/>
                </a:solidFill>
              </a:rPr>
              <a:t>Smart Breeding</a:t>
            </a:r>
            <a:r>
              <a:rPr lang="en-US" sz="1400" dirty="0">
                <a:solidFill>
                  <a:schemeClr val="bg1"/>
                </a:solidFill>
              </a:rPr>
              <a:t>: Apply AI and biotechnology to accelerate the development of short-duration, high-quality rice varieties with multi-stress tolerance (pests, salinity, drought) and climate change adaptation. </a:t>
            </a:r>
            <a:endParaRPr lang="en-US" sz="1400" dirty="0">
              <a:solidFill>
                <a:schemeClr val="bg1"/>
              </a:solidFill>
            </a:endParaRPr>
          </a:p>
          <a:p>
            <a:pPr marL="800100" lvl="1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</a:rPr>
              <a:t>AI will support genomic data analysis, genomic prediction, and optimization of breeding processes.</a:t>
            </a:r>
            <a:endParaRPr lang="en-US" sz="1400" dirty="0">
              <a:solidFill>
                <a:schemeClr val="bg1"/>
              </a:solidFill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1400" b="1" dirty="0">
                <a:solidFill>
                  <a:schemeClr val="bg1"/>
                </a:solidFill>
              </a:rPr>
              <a:t>Optimized Production</a:t>
            </a:r>
            <a:r>
              <a:rPr lang="en-US" sz="1400" dirty="0">
                <a:solidFill>
                  <a:schemeClr val="bg1"/>
                </a:solidFill>
              </a:rPr>
              <a:t>: Apply advanced scientific and technological solutions, including AI, to optimize cultivation techniques, aiming to enhance yield, quality, and economic value for farmers. </a:t>
            </a:r>
            <a:endParaRPr lang="en-US" sz="1400" dirty="0">
              <a:solidFill>
                <a:schemeClr val="bg1"/>
              </a:solidFill>
            </a:endParaRPr>
          </a:p>
          <a:p>
            <a:pPr marL="800100" lvl="1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</a:rPr>
              <a:t>AI can be used to analyze soil, weather, and crop status data, providing precise care recommendations.</a:t>
            </a:r>
            <a:endParaRPr lang="en-US" sz="1400" dirty="0">
              <a:solidFill>
                <a:schemeClr val="bg1"/>
              </a:solidFill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1400" b="1" dirty="0">
                <a:solidFill>
                  <a:schemeClr val="bg1"/>
                </a:solidFill>
              </a:rPr>
              <a:t>Market and Digital Value Chain Development</a:t>
            </a:r>
            <a:r>
              <a:rPr lang="en-US" sz="1400" dirty="0">
                <a:solidFill>
                  <a:schemeClr val="bg1"/>
                </a:solidFill>
              </a:rPr>
              <a:t>: Build rice brands and establish a market information system based on digital platforms.</a:t>
            </a:r>
            <a:endParaRPr lang="en-US" sz="1400" dirty="0">
              <a:solidFill>
                <a:schemeClr val="bg1"/>
              </a:solidFill>
            </a:endParaRPr>
          </a:p>
          <a:p>
            <a:pPr marL="800100" lvl="1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</a:rPr>
              <a:t>AI data analysis to forecast demand and connect effective consumption.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103C3-446F-BF4D-9AD2-C0DF972928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 improvements in breeding speed</a:t>
            </a:r>
            <a:endParaRPr lang="en-PH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Reduce variety development timeline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From 8-10 years to </a:t>
            </a:r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4-5 years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by 2030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 generations per year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From 1-2 to </a:t>
            </a:r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3-4 generations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through speed breeding and off-season nurseries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Shorten variety release process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From 3-4 years to </a:t>
            </a:r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years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through streamlined testing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Achieve 2x genetic gain rate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for priority traits (yield, salinity tolerance, grain quality)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103C3-446F-BF4D-9AD2-C0DF972928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Strategic priorities</a:t>
            </a:r>
            <a:endParaRPr lang="en-PH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Establish National Speed Breeding Network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Shared growth chamber facilities at 3-4 regional hubs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Build national breeding database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Cloud-based, interoperable platform with data standards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 human capital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Training programs for bioinformatics, GS, and digital phenotyping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Strengthen PPPs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Incentivize private sector investment in breeding R&amp;D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Advocate regulatory reform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Clear guidelines for gene-edited crops; streamlined variety release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Integrate climate resilience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Breeding for low-emission rice, salinity/drought tolerance, and flood resistance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Strengthen seed systems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Digital traceability, quality assurance, and farmer access to improved varieties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103C3-446F-BF4D-9AD2-C0DF972928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103C3-446F-BF4D-9AD2-C0DF972928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103C3-446F-BF4D-9AD2-C0DF972928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Accelerated breeding is essential for Viet Nam's climate resilience and food security. With 8-10 year development cycles and worsening climate impacts (sea-level rise, salinity, drought), the country cannot afford conventional breeding timelines. Reducing cycles to 4-5 years is an urgent national priority.</a:t>
            </a:r>
            <a:endParaRPr lang="en-US" dirty="0"/>
          </a:p>
          <a:p>
            <a:r>
              <a:rPr lang="en-US" dirty="0"/>
              <a:t>Technology adoption is at early stages; infrastructure and human capital are the binding constraints. While MAS is moderately adopted, speed breeding, genomic selection, doubled haploids, and digital phenotyping remain at pilot levels. Viet Nam has 0-2 growth chambers nationally versus dozens in advanced breeding programs. Without strategic investment, the technology gap with regional competitors will widen.</a:t>
            </a:r>
            <a:endParaRPr lang="en-US" dirty="0"/>
          </a:p>
          <a:p>
            <a:r>
              <a:rPr lang="en-US" dirty="0"/>
              <a:t>Regulatory reform for variety release and gene-edited crops is critical. The current 3-4 year testing process adds unnecessary delay. Clear guidelines for gene-edited varieties (classifying as conventional) would unlock private sector investment and accelerate delivery of climate-resilient varieties.</a:t>
            </a:r>
            <a:endParaRPr lang="en-US" dirty="0"/>
          </a:p>
          <a:p>
            <a:r>
              <a:rPr lang="en-US" dirty="0"/>
              <a:t>Public-private partnerships offer a proven pathway for accelerated breeding success. The CIP-HZPC potato breeding PPP and </a:t>
            </a:r>
            <a:r>
              <a:rPr lang="en-US" dirty="0" err="1"/>
              <a:t>ThaiBinh</a:t>
            </a:r>
            <a:r>
              <a:rPr lang="en-US" dirty="0"/>
              <a:t> Seed's private sector-led model demonstrate that combining public research capacity with private sector efficiency and market focus can overcome systemic bottlenecks. Scaling such models should be a strategic priority.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103C3-446F-BF4D-9AD2-C0DF972928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103C3-446F-BF4D-9AD2-C0DF972928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institutions involved in rice and other crop breeding (public and private)</a:t>
            </a:r>
            <a:endParaRPr lang="en-PH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 Sector Institutions: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Viet Nam Academy of Agricultural Sciences (VAAS)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 The premier national agricultural research institution, overseeing multiple specialized institutes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 Crops Research Institute (FCRI)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 Leads research on hybrid rice, biotechnology applications, and field crop breeding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Institute of Crops Research and Development (ICRD)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, Viet Nam National University of Agriculture: Specializes in super hybrid rice varieties, high-quality inbred rice lines, and TGMS (thermo-sensitive genic male sterile) line development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Agricultural Science Institute for Southern Coastal Central (ASISOV)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 Focuses on breeding rice, peanuts, beans, sesame, mango, cashew, and vegetables for coastal conditions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Cuu</a:t>
            </a:r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Long Delta Rice Research Institute (CLRRI)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 Leading rice research institute in the Mekong Delta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Provincial agricultural extension centers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universities (Can Tho University, Hue University, Thai Nguyen University)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103C3-446F-BF4D-9AD2-C0DF972928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institutions involved in rice and other crop breeding (public and private)</a:t>
            </a:r>
            <a:endParaRPr lang="en-PH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 Sector Institutions: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Viet Nam Academy of Agricultural Sciences (VAAS)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 The premier national agricultural research institution, overseeing multiple specialized institutes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PH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Cuu</a:t>
            </a:r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Long Delta Rice Research Institute (CLRRI)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 Leading rice research institute in the Mekong Delta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 Crops Research Institute (FCRI)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 Leads research on hybrid rice, biotechnology applications, and field crop breeding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Institute of Crops Research and Development (ICRD)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, Viet Nam National University of Agriculture: Specializes in super hybrid rice varieties, high-quality inbred rice lines, and TGMS (thermo-sensitive genic male sterile) line development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Agricultural Science Institute for Southern Coastal Central (ASISOV)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 Focuses on breeding rice, peanuts, beans, sesame, mango, cashew, and vegetables for coastal conditions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Provincial agricultural extension centers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universities (Can Tho University, Hue University, Thai Nguyen University)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Private Sector Institutions: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ThaiBinh</a:t>
            </a:r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Seed Group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 One of Viet Nam's leading seed enterprises, with 33 plant varieties granted protection certificates and 28 varieties recognized as national varieties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</a:t>
            </a:r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PH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Troi</a:t>
            </a:r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 Major player in rice seed production and distribution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Syngenta Viet Nam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Bayer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other multinational corporations active in hybrid seed development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Numerous small-to-medium seed companies (e.g., Trang </a:t>
            </a:r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Nong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Seed, </a:t>
            </a:r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Vinaseed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 breeding focus</a:t>
            </a:r>
            <a:endParaRPr lang="en-PH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 breeding in Viet Nam prioritizes the following traits: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 yield potential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(targeting &gt;8 </a:t>
            </a:r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tonnes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/ha in Mekong Delta)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Grain quality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(long-grain, aromatic varieties for export markets, e.g., Jasmine, ST25)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Biotic stress resistance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(brown planthopper, blast disease, bacterial leaf blight)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Abiotic stress tolerance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(salinity, drought, submergence/flooding)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Low-emission rice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(varieties suited for sustainable, reduced-methane production systems)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103C3-446F-BF4D-9AD2-C0DF972928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institutions involved in rice and other crop breeding (public and private)</a:t>
            </a:r>
            <a:endParaRPr lang="en-PH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 Sector Institutions: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Viet Nam Academy of Agricultural Sciences (VAAS)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 The premier national agricultural research institution, overseeing multiple specialized institutes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PH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Cuu</a:t>
            </a:r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Long Delta Rice Research Institute (CLRRI)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 Leading rice research institute in the Mekong Delta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 Crops Research Institute (FCRI)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 Leads research on hybrid rice, biotechnology applications, and field crop breeding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Institute of Crops Research and Development (ICRD)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, Viet Nam National University of Agriculture: Specializes in super hybrid rice varieties, high-quality inbred rice lines, and TGMS (thermo-sensitive genic male sterile) line development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Agricultural Science Institute for Southern Coastal Central (ASISOV)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 Focuses on breeding rice, peanuts, beans, sesame, mango, cashew, and vegetables for coastal conditions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Provincial agricultural extension centers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universities (Can Tho University, Hue University, Thai Nguyen University)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Private Sector Institutions: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ThaiBinh</a:t>
            </a:r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Seed Group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 One of Viet Nam's leading seed enterprises, with 33 plant varieties granted protection certificates and 28 varieties recognized as national varieties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</a:t>
            </a:r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PH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Troi</a:t>
            </a:r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 Major player in rice seed production and distribution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Syngenta Viet Nam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Bayer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other multinational corporations active in hybrid seed development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Numerous small-to-medium seed companies (e.g., Trang </a:t>
            </a:r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Nong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Seed, </a:t>
            </a:r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Vinaseed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 breeding focus</a:t>
            </a:r>
            <a:endParaRPr lang="en-PH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 breeding in Viet Nam prioritizes the following traits: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 yield potential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(targeting &gt;8 </a:t>
            </a:r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tonnes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/ha in Mekong Delta)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Grain quality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(long-grain, aromatic varieties for export markets, e.g., Jasmine, ST25)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Biotic stress resistance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(brown planthopper, blast disease, bacterial leaf blight)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Abiotic stress tolerance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(salinity, drought, submergence/flooding)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Low-emission rice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(varieties suited for sustainable, reduced-methane production systems)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103C3-446F-BF4D-9AD2-C0DF972928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institutions involved in rice and other crop breeding (public and private)</a:t>
            </a:r>
            <a:endParaRPr lang="en-PH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 Sector Institutions: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Viet Nam Academy of Agricultural Sciences (VAAS)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 The premier national agricultural research institution, overseeing multiple specialized institutes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PH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Cuu</a:t>
            </a:r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Long Delta Rice Research Institute (CLRRI)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 Leading rice research institute in the Mekong Delta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 Crops Research Institute (FCRI)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 Leads research on hybrid rice, biotechnology applications, and field crop breeding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Institute of Crops Research and Development (ICRD)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, Viet Nam National University of Agriculture: Specializes in super hybrid rice varieties, high-quality inbred rice lines, and TGMS (thermo-sensitive genic male sterile) line development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Agricultural Science Institute for Southern Coastal Central (ASISOV)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 Focuses on breeding rice, peanuts, beans, sesame, mango, cashew, and vegetables for coastal conditions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Provincial agricultural extension centers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universities (Can Tho University, Hue University, Thai Nguyen University)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Private Sector Institutions: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ThaiBinh</a:t>
            </a:r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Seed Group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 One of Viet Nam's leading seed enterprises, with 33 plant varieties granted protection certificates and 28 varieties recognized as national varieties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</a:t>
            </a:r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PH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Troi</a:t>
            </a:r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 Major player in rice seed production and distribution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Syngenta Viet Nam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Bayer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other multinational corporations active in hybrid seed development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Numerous small-to-medium seed companies (e.g., Trang </a:t>
            </a:r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Nong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Seed, </a:t>
            </a:r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Vinaseed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 breeding focus</a:t>
            </a:r>
            <a:endParaRPr lang="en-PH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 breeding in Viet Nam prioritizes the following traits: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 yield potential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(targeting &gt;8 </a:t>
            </a:r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tonnes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/ha in Mekong Delta)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Grain quality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(long-grain, aromatic varieties for export markets, e.g., Jasmine, ST25)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Biotic stress resistance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(brown planthopper, blast disease, bacterial leaf blight)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Abiotic stress tolerance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(salinity, drought, submergence/flooding)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Low-emission rice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(varieties suited for sustainable, reduced-methane production systems)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103C3-446F-BF4D-9AD2-C0DF972928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institutions involved in rice and other crop breeding (public and private)</a:t>
            </a:r>
            <a:endParaRPr lang="en-PH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 Sector Institutions: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Viet Nam Academy of Agricultural Sciences (VAAS)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 The premier national agricultural research institution, overseeing multiple specialized institutes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PH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Cuu</a:t>
            </a:r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Long Delta Rice Research Institute (CLRRI)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 Leading rice research institute in the Mekong Delta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 Crops Research Institute (FCRI)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 Leads research on hybrid rice, biotechnology applications, and field crop breeding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Institute of Crops Research and Development (ICRD)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, Viet Nam National University of Agriculture: Specializes in super hybrid rice varieties, high-quality inbred rice lines, and TGMS (thermo-sensitive genic male sterile) line development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Agricultural Science Institute for Southern Coastal Central (ASISOV)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 Focuses on breeding rice, peanuts, beans, sesame, mango, cashew, and vegetables for coastal conditions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Provincial agricultural extension centers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universities (Can Tho University, Hue University, Thai Nguyen University)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Private Sector Institutions: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ThaiBinh</a:t>
            </a:r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Seed Group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 One of Viet Nam's leading seed enterprises, with 33 plant varieties granted protection certificates and 28 varieties recognized as national varieties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</a:t>
            </a:r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PH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Troi</a:t>
            </a:r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 Major player in rice seed production and distribution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Syngenta Viet Nam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Bayer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other multinational corporations active in hybrid seed development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Numerous small-to-medium seed companies (e.g., Trang </a:t>
            </a:r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Nong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Seed, </a:t>
            </a:r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Vinaseed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 breeding focus</a:t>
            </a:r>
            <a:endParaRPr lang="en-PH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 breeding in Viet Nam prioritizes the following traits: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 yield potential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(targeting &gt;8 </a:t>
            </a:r>
            <a:r>
              <a:rPr lang="en-PH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tonnes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/ha in Mekong Delta)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Grain quality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(long-grain, aromatic varieties for export markets, e.g., Jasmine, ST25)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Biotic stress resistance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(brown planthopper, blast disease, bacterial leaf blight)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Abiotic stress tolerance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(salinity, drought, submergence/flooding)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PH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Low-emission rice</a:t>
            </a:r>
            <a:r>
              <a:rPr lang="en-PH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(varieties suited for sustainable, reduced-methane production systems)</a:t>
            </a:r>
            <a:endParaRPr lang="en-PH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103C3-446F-BF4D-9AD2-C0DF972928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5282-2B07-C84E-A659-AED3794D1BF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5282-2B07-C84E-A659-AED3794D1BF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5282-2B07-C84E-A659-AED3794D1BF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96000" y="394405"/>
            <a:ext cx="10800000" cy="792000"/>
          </a:xfrm>
        </p:spPr>
        <p:txBody>
          <a:bodyPr/>
          <a:lstStyle>
            <a:lvl1pPr algn="ctr"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5282-2B07-C84E-A659-AED3794D1BF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5282-2B07-C84E-A659-AED3794D1BF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5282-2B07-C84E-A659-AED3794D1BF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5282-2B07-C84E-A659-AED3794D1BF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5282-2B07-C84E-A659-AED3794D1BF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5282-2B07-C84E-A659-AED3794D1BF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78925" y="6356350"/>
            <a:ext cx="2743200" cy="365125"/>
          </a:xfrm>
        </p:spPr>
        <p:txBody>
          <a:bodyPr/>
          <a:lstStyle>
            <a:lvl1pPr>
              <a:defRPr sz="2000" b="1"/>
            </a:lvl1pPr>
          </a:lstStyle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5282-2B07-C84E-A659-AED3794D1BF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5282-2B07-C84E-A659-AED3794D1BF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45282-2B07-C84E-A659-AED3794D1BF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7.tiff"/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image" Target="../media/image14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emf"/><Relationship Id="rId1" Type="http://schemas.openxmlformats.org/officeDocument/2006/relationships/image" Target="../media/image18.jpe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39.jpeg"/><Relationship Id="rId3" Type="http://schemas.microsoft.com/office/2007/relationships/hdphoto" Target="../media/image38.wdp"/><Relationship Id="rId2" Type="http://schemas.openxmlformats.org/officeDocument/2006/relationships/image" Target="../media/image37.png"/><Relationship Id="rId1" Type="http://schemas.openxmlformats.org/officeDocument/2006/relationships/image" Target="../media/image36.emf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2.png"/><Relationship Id="rId3" Type="http://schemas.openxmlformats.org/officeDocument/2006/relationships/image" Target="../media/image14.tiff"/><Relationship Id="rId2" Type="http://schemas.openxmlformats.org/officeDocument/2006/relationships/image" Target="../media/image41.tiff"/><Relationship Id="rId1" Type="http://schemas.openxmlformats.org/officeDocument/2006/relationships/image" Target="../media/image40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9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1" Type="http://schemas.openxmlformats.org/officeDocument/2006/relationships/image" Target="../media/image52.tif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2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6.png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8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53" y="0"/>
            <a:ext cx="12215939" cy="6833595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661362" y="176806"/>
            <a:ext cx="11055966" cy="6479982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tx1">
              <a:alpha val="74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1837" y="4348680"/>
            <a:ext cx="7554004" cy="1186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Presented by 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3200" b="1" dirty="0">
                <a:solidFill>
                  <a:schemeClr val="bg1"/>
                </a:solidFill>
              </a:rPr>
              <a:t>Viet Nam Team</a:t>
            </a:r>
            <a:endParaRPr lang="en-US" sz="3200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212179" y="363734"/>
            <a:ext cx="9132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000" b="1" dirty="0">
                <a:solidFill>
                  <a:schemeClr val="bg1"/>
                </a:solidFill>
              </a:rPr>
              <a:t>Accelerated Crop Breeding for Climate Resilience in Rice: Challenges and Opportunities </a:t>
            </a:r>
            <a:endParaRPr lang="en-PH" sz="2000" dirty="0">
              <a:solidFill>
                <a:schemeClr val="bg1"/>
              </a:solidFill>
            </a:endParaRPr>
          </a:p>
        </p:txBody>
      </p:sp>
      <p:pic>
        <p:nvPicPr>
          <p:cNvPr id="1025" name="Picture 1" descr="page1image3830043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" t="2568" r="3227" b="3933"/>
          <a:stretch>
            <a:fillRect/>
          </a:stretch>
        </p:blipFill>
        <p:spPr bwMode="auto">
          <a:xfrm>
            <a:off x="2082813" y="176806"/>
            <a:ext cx="1012236" cy="10040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316367" y="1476515"/>
            <a:ext cx="1075780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5400" b="1" dirty="0">
                <a:solidFill>
                  <a:schemeClr val="bg1"/>
                </a:solidFill>
              </a:rPr>
              <a:t>Opportunities and Challenges of Accelerated Breeding: the Case of Viet Nam </a:t>
            </a:r>
            <a:endParaRPr lang="en-US" sz="16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71569" y="6139122"/>
            <a:ext cx="281378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Bogor, 13-17/04/2026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53855" y="6356350"/>
            <a:ext cx="2743200" cy="365125"/>
          </a:xfrm>
        </p:spPr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  <p:sp>
        <p:nvSpPr>
          <p:cNvPr id="4" name="Text Box 3"/>
          <p:cNvSpPr txBox="1"/>
          <p:nvPr/>
        </p:nvSpPr>
        <p:spPr>
          <a:xfrm>
            <a:off x="117475" y="1562100"/>
            <a:ext cx="7538720" cy="4546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ü"/>
            </a:pPr>
            <a:r>
              <a:rPr lang="en-PH" sz="2800" b="1" dirty="0">
                <a:sym typeface="+mn-ea"/>
              </a:rPr>
              <a:t>Small/medium seed companies</a:t>
            </a:r>
            <a:r>
              <a:rPr lang="en-US" altLang="en-PH" sz="2800" b="1" dirty="0">
                <a:sym typeface="+mn-ea"/>
              </a:rPr>
              <a:t>: </a:t>
            </a:r>
            <a:r>
              <a:rPr lang="en-US" altLang="en-US" sz="2800" dirty="0">
                <a:effectLst/>
                <a:sym typeface="+mn-ea"/>
              </a:rPr>
              <a:t>The </a:t>
            </a:r>
            <a:r>
              <a:rPr lang="en-US" altLang="en-US" sz="2800" b="1" dirty="0">
                <a:solidFill>
                  <a:srgbClr val="FF0000"/>
                </a:solidFill>
                <a:effectLst/>
                <a:sym typeface="+mn-ea"/>
              </a:rPr>
              <a:t>ST25</a:t>
            </a:r>
            <a:r>
              <a:rPr lang="en-US" altLang="en-US" sz="2800" dirty="0">
                <a:effectLst/>
                <a:sym typeface="+mn-ea"/>
              </a:rPr>
              <a:t> (</a:t>
            </a:r>
            <a:r>
              <a:rPr lang="en-US" altLang="en-US" sz="2800" dirty="0">
                <a:solidFill>
                  <a:srgbClr val="FF0000"/>
                </a:solidFill>
                <a:effectLst/>
                <a:sym typeface="+mn-ea"/>
              </a:rPr>
              <a:t>Wolrd’s Best Rice, 2019</a:t>
            </a:r>
            <a:r>
              <a:rPr lang="en-US" altLang="en-US" sz="2800" dirty="0">
                <a:effectLst/>
                <a:sym typeface="+mn-ea"/>
              </a:rPr>
              <a:t>) was developed by a research team led by </a:t>
            </a:r>
            <a:r>
              <a:rPr lang="en-US" altLang="en-US" sz="2800" b="1" dirty="0">
                <a:effectLst/>
                <a:sym typeface="+mn-ea"/>
              </a:rPr>
              <a:t>Ho Quang Cua</a:t>
            </a:r>
            <a:r>
              <a:rPr lang="en-US" altLang="en-US" sz="2800" dirty="0">
                <a:effectLst/>
                <a:sym typeface="+mn-ea"/>
              </a:rPr>
              <a:t> through long-term breeding and selection programs in the Mekong Delta of Vietnam (Soc Trang province), and series of ST’s varieties start at ST10 (2000).</a:t>
            </a:r>
            <a:endParaRPr lang="en-US" altLang="en-US" sz="2800" dirty="0">
              <a:effectLst/>
              <a:sym typeface="+mn-ea"/>
            </a:endParaRPr>
          </a:p>
          <a:p>
            <a:pPr marL="34290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ü"/>
            </a:pPr>
            <a:r>
              <a:rPr lang="en-US" altLang="en-US" sz="2800" dirty="0">
                <a:effectLst/>
                <a:sym typeface="+mn-ea"/>
              </a:rPr>
              <a:t>Long, slender grain; soft, slightly sticky texture after cooking; naturaly fragrant.</a:t>
            </a:r>
            <a:endParaRPr lang="en-US" altLang="en-US" sz="2800" dirty="0">
              <a:effectLst/>
              <a:sym typeface="+mn-ea"/>
            </a:endParaRPr>
          </a:p>
        </p:txBody>
      </p:sp>
      <p:sp>
        <p:nvSpPr>
          <p:cNvPr id="6" name="Rectangle 2"/>
          <p:cNvSpPr/>
          <p:nvPr/>
        </p:nvSpPr>
        <p:spPr>
          <a:xfrm>
            <a:off x="1925955" y="114935"/>
            <a:ext cx="8382000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PH" sz="4000" b="1" dirty="0">
                <a:solidFill>
                  <a:schemeClr val="accent5">
                    <a:lumMod val="75000"/>
                  </a:schemeClr>
                </a:solidFill>
              </a:rPr>
              <a:t>Key institutions involved in rice and other crop breeding</a:t>
            </a:r>
            <a:endParaRPr lang="en-PH" sz="4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1"/>
          <a:stretch>
            <a:fillRect/>
          </a:stretch>
        </p:blipFill>
        <p:spPr>
          <a:xfrm>
            <a:off x="7875270" y="1708150"/>
            <a:ext cx="4046855" cy="33591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7572375" y="1435735"/>
            <a:ext cx="4265295" cy="76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PH" sz="2200" b="1" dirty="0"/>
              <a:t>1. </a:t>
            </a:r>
            <a:r>
              <a:rPr lang="en-PH" sz="2200" b="1" dirty="0"/>
              <a:t>High yield potential:</a:t>
            </a:r>
            <a:r>
              <a:rPr lang="en-PH" sz="2200" dirty="0"/>
              <a:t> </a:t>
            </a:r>
            <a:endParaRPr lang="en-PH" sz="2200" dirty="0"/>
          </a:p>
          <a:p>
            <a:r>
              <a:rPr lang="en-PH" sz="2200" dirty="0"/>
              <a:t>Targeting &gt;8 t/ha in Mekong Delta</a:t>
            </a:r>
            <a:endParaRPr lang="en-US" sz="2200" dirty="0"/>
          </a:p>
        </p:txBody>
      </p:sp>
      <p:sp>
        <p:nvSpPr>
          <p:cNvPr id="28" name="Rectangle 27"/>
          <p:cNvSpPr/>
          <p:nvPr/>
        </p:nvSpPr>
        <p:spPr>
          <a:xfrm>
            <a:off x="7654290" y="3876040"/>
            <a:ext cx="4613910" cy="1445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PH" sz="2200" b="1" dirty="0"/>
              <a:t>2. </a:t>
            </a:r>
            <a:r>
              <a:rPr lang="en-PH" sz="2200" b="1" dirty="0"/>
              <a:t>Grain quality:</a:t>
            </a:r>
            <a:endParaRPr lang="en-PH" sz="2200" b="1" dirty="0"/>
          </a:p>
          <a:p>
            <a:r>
              <a:rPr lang="en-PH" sz="2200" dirty="0"/>
              <a:t>long-grain, aromatic varieties for export markets </a:t>
            </a:r>
            <a:endParaRPr lang="en-PH" sz="2200" dirty="0"/>
          </a:p>
          <a:p>
            <a:r>
              <a:rPr lang="en-PH" sz="2200" dirty="0"/>
              <a:t>(Jasmine, ST25).</a:t>
            </a:r>
            <a:endParaRPr lang="en-PH" sz="2200" dirty="0"/>
          </a:p>
        </p:txBody>
      </p:sp>
      <p:sp>
        <p:nvSpPr>
          <p:cNvPr id="29" name="Rectangle 28"/>
          <p:cNvSpPr/>
          <p:nvPr/>
        </p:nvSpPr>
        <p:spPr>
          <a:xfrm>
            <a:off x="4290060" y="5389245"/>
            <a:ext cx="4126865" cy="110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PH" sz="2200" b="1" dirty="0"/>
              <a:t>3. </a:t>
            </a:r>
            <a:r>
              <a:rPr lang="en-PH" sz="2200" b="1" dirty="0"/>
              <a:t>Biotic stress resistance:</a:t>
            </a:r>
            <a:r>
              <a:rPr lang="en-PH" sz="2200" dirty="0"/>
              <a:t> </a:t>
            </a:r>
            <a:endParaRPr lang="en-PH" sz="2200" dirty="0"/>
          </a:p>
          <a:p>
            <a:r>
              <a:rPr lang="en-PH" sz="2200" dirty="0"/>
              <a:t>Brown planthopper, blast disease, bacterial leaf blight</a:t>
            </a:r>
            <a:endParaRPr lang="en-PH" sz="2200" dirty="0"/>
          </a:p>
        </p:txBody>
      </p:sp>
      <p:sp>
        <p:nvSpPr>
          <p:cNvPr id="30" name="Rectangle 29"/>
          <p:cNvSpPr/>
          <p:nvPr/>
        </p:nvSpPr>
        <p:spPr>
          <a:xfrm>
            <a:off x="-56515" y="3967480"/>
            <a:ext cx="3835400" cy="110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en-PH" sz="2200" b="1" dirty="0"/>
              <a:t>4. </a:t>
            </a:r>
            <a:r>
              <a:rPr lang="en-PH" sz="2200" b="1" dirty="0"/>
              <a:t>Abiotic stress tolerance:</a:t>
            </a:r>
            <a:endParaRPr lang="en-PH" sz="2200" b="1" dirty="0"/>
          </a:p>
          <a:p>
            <a:pPr algn="r"/>
            <a:r>
              <a:rPr lang="en-PH" sz="2200" dirty="0"/>
              <a:t>Salinity, drought, submergence, heat</a:t>
            </a:r>
            <a:endParaRPr lang="en-PH" sz="2200" dirty="0"/>
          </a:p>
        </p:txBody>
      </p:sp>
      <p:grpSp>
        <p:nvGrpSpPr>
          <p:cNvPr id="5" name="Group 4"/>
          <p:cNvGrpSpPr/>
          <p:nvPr/>
        </p:nvGrpSpPr>
        <p:grpSpPr>
          <a:xfrm>
            <a:off x="3858260" y="1435735"/>
            <a:ext cx="3631565" cy="3637915"/>
            <a:chOff x="11401" y="3166"/>
            <a:chExt cx="5168" cy="527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"/>
            <a:srcRect l="10237" t="5491" r="10478" b="14317"/>
            <a:stretch>
              <a:fillRect/>
            </a:stretch>
          </p:blipFill>
          <p:spPr>
            <a:xfrm>
              <a:off x="11751" y="3166"/>
              <a:ext cx="4531" cy="4567"/>
            </a:xfrm>
            <a:prstGeom prst="ellipse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"/>
            <a:srcRect l="85986" t="14307" r="3968" b="75594"/>
            <a:stretch>
              <a:fillRect/>
            </a:stretch>
          </p:blipFill>
          <p:spPr>
            <a:xfrm>
              <a:off x="15791" y="3634"/>
              <a:ext cx="772" cy="773"/>
            </a:xfrm>
            <a:prstGeom prst="ellipse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"/>
            <a:srcRect l="3983" t="16857" r="85678" b="72302"/>
            <a:stretch>
              <a:fillRect/>
            </a:stretch>
          </p:blipFill>
          <p:spPr>
            <a:xfrm>
              <a:off x="15891" y="6437"/>
              <a:ext cx="678" cy="709"/>
            </a:xfrm>
            <a:prstGeom prst="ellipse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"/>
            <a:srcRect l="84114" t="63871" r="5290" b="25288"/>
            <a:stretch>
              <a:fillRect/>
            </a:stretch>
          </p:blipFill>
          <p:spPr>
            <a:xfrm>
              <a:off x="13669" y="7733"/>
              <a:ext cx="695" cy="709"/>
            </a:xfrm>
            <a:prstGeom prst="ellipse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"/>
            <a:srcRect l="4936" t="63835" r="84319" b="25324"/>
            <a:stretch>
              <a:fillRect/>
            </a:stretch>
          </p:blipFill>
          <p:spPr>
            <a:xfrm>
              <a:off x="11404" y="6494"/>
              <a:ext cx="704" cy="709"/>
            </a:xfrm>
            <a:prstGeom prst="ellipse">
              <a:avLst/>
            </a:prstGeom>
          </p:spPr>
        </p:pic>
        <p:sp>
          <p:nvSpPr>
            <p:cNvPr id="31" name="Oval 30"/>
            <p:cNvSpPr/>
            <p:nvPr/>
          </p:nvSpPr>
          <p:spPr>
            <a:xfrm>
              <a:off x="11401" y="3661"/>
              <a:ext cx="700" cy="746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accent6"/>
                  </a:solidFill>
                </a:rPr>
                <a:t>CH4</a:t>
              </a:r>
              <a:endParaRPr lang="en-US" sz="1400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-238125" y="1576070"/>
            <a:ext cx="4097020" cy="1445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en-PH" sz="2200" b="1" dirty="0"/>
              <a:t>5. </a:t>
            </a:r>
            <a:r>
              <a:rPr lang="en-PH" sz="2200" b="1" dirty="0"/>
              <a:t>Low-emission rice:</a:t>
            </a:r>
            <a:endParaRPr lang="en-PH" sz="2200" b="1" dirty="0"/>
          </a:p>
          <a:p>
            <a:pPr algn="r"/>
            <a:r>
              <a:rPr lang="en-PH" sz="2200" dirty="0"/>
              <a:t>varieties suited for sustainable, reduced-methane production systems</a:t>
            </a:r>
            <a:endParaRPr lang="en-US" sz="2200" dirty="0"/>
          </a:p>
        </p:txBody>
      </p:sp>
      <p:sp>
        <p:nvSpPr>
          <p:cNvPr id="33" name="Rectangle 32"/>
          <p:cNvSpPr/>
          <p:nvPr/>
        </p:nvSpPr>
        <p:spPr>
          <a:xfrm>
            <a:off x="294537" y="175647"/>
            <a:ext cx="427355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PH" sz="4000" b="1" dirty="0">
                <a:solidFill>
                  <a:schemeClr val="accent5">
                    <a:lumMod val="75000"/>
                  </a:schemeClr>
                </a:solidFill>
              </a:rPr>
              <a:t>Rice breeding focus</a:t>
            </a:r>
            <a:endParaRPr lang="en-PH" sz="4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5406" y="0"/>
            <a:ext cx="876304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PH" sz="5000" b="1" dirty="0">
                <a:solidFill>
                  <a:schemeClr val="accent5">
                    <a:lumMod val="75000"/>
                  </a:schemeClr>
                </a:solidFill>
              </a:rPr>
              <a:t>Current approaches of breeding </a:t>
            </a:r>
            <a:endParaRPr lang="en-US" sz="5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60477" y="5056685"/>
            <a:ext cx="8762110" cy="1229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PH" sz="2400" b="1" dirty="0"/>
              <a:t>Hybrid Rice Technology (significant success)</a:t>
            </a:r>
            <a:r>
              <a:rPr lang="en-PH" sz="2400" dirty="0"/>
              <a:t>: </a:t>
            </a:r>
            <a:endParaRPr lang="en-PH" sz="2400" dirty="0"/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n-PH" sz="2400" dirty="0"/>
              <a:t>Viet Nam </a:t>
            </a:r>
            <a:r>
              <a:rPr lang="en-PH" sz="2600" dirty="0"/>
              <a:t>has </a:t>
            </a:r>
            <a:r>
              <a:rPr lang="en-PH" sz="2400" dirty="0"/>
              <a:t>made substantial progress in hybrid rice, with two-line and three-line hybrid systems developed locally.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1841306" y="1122325"/>
            <a:ext cx="0" cy="1476460"/>
          </a:xfrm>
          <a:prstGeom prst="line">
            <a:avLst/>
          </a:prstGeom>
          <a:ln w="63500"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63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830070" y="1072515"/>
            <a:ext cx="10060305" cy="1291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PH" sz="2600" b="1" dirty="0"/>
              <a:t>Conventional Breeding (dominant approach)</a:t>
            </a:r>
            <a:r>
              <a:rPr lang="en-PH" sz="2600" dirty="0"/>
              <a:t>: </a:t>
            </a:r>
            <a:endParaRPr lang="en-PH" sz="2600" dirty="0"/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n-PH" sz="2600" dirty="0"/>
              <a:t>Most breeding programs (cross-hybridization, pedigree, Bulk, SSD). </a:t>
            </a:r>
            <a:endParaRPr lang="en-PH" sz="2600" dirty="0"/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n-PH" sz="2600" dirty="0"/>
              <a:t>Generation cycles typically take </a:t>
            </a:r>
            <a:r>
              <a:rPr lang="en-US" altLang="en-PH" sz="2600" dirty="0"/>
              <a:t>6</a:t>
            </a:r>
            <a:r>
              <a:rPr lang="en-PH" sz="2600" dirty="0"/>
              <a:t>-</a:t>
            </a:r>
            <a:r>
              <a:rPr lang="en-US" altLang="en-PH" sz="2600" dirty="0"/>
              <a:t>7</a:t>
            </a:r>
            <a:r>
              <a:rPr lang="en-PH" sz="2600" dirty="0"/>
              <a:t> years from crossing to release.</a:t>
            </a:r>
            <a:endParaRPr lang="en-PH" sz="2600" dirty="0"/>
          </a:p>
        </p:txBody>
      </p:sp>
      <p:sp>
        <p:nvSpPr>
          <p:cNvPr id="8" name="Rectangle 7"/>
          <p:cNvSpPr/>
          <p:nvPr/>
        </p:nvSpPr>
        <p:spPr>
          <a:xfrm>
            <a:off x="2060865" y="3076905"/>
            <a:ext cx="9144000" cy="1291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PH" sz="2600" b="1" dirty="0"/>
              <a:t>Molecular Approaches (Widespread used)</a:t>
            </a:r>
            <a:r>
              <a:rPr lang="en-PH" sz="2600" dirty="0"/>
              <a:t>: </a:t>
            </a:r>
            <a:endParaRPr lang="en-PH" sz="2600" dirty="0"/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n-PH" sz="2600" dirty="0"/>
              <a:t>MAS and MABC are increasingly used.</a:t>
            </a:r>
            <a:endParaRPr lang="en-PH" sz="2600" dirty="0"/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n-PH" sz="2600" dirty="0"/>
              <a:t>Adoption remains limited to well-funded programs.</a:t>
            </a:r>
            <a:endParaRPr lang="en-PH" sz="26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841306" y="2990404"/>
            <a:ext cx="0" cy="1476460"/>
          </a:xfrm>
          <a:prstGeom prst="line">
            <a:avLst/>
          </a:prstGeom>
          <a:ln w="63500"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63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841306" y="5056603"/>
            <a:ext cx="0" cy="1476460"/>
          </a:xfrm>
          <a:prstGeom prst="line">
            <a:avLst/>
          </a:prstGeom>
          <a:ln w="63500"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63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375" y="3234690"/>
            <a:ext cx="1416050" cy="9759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75" y="5242560"/>
            <a:ext cx="1386205" cy="10439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75" y="1076325"/>
            <a:ext cx="1398905" cy="1476375"/>
          </a:xfrm>
          <a:prstGeom prst="rect">
            <a:avLst/>
          </a:prstGeom>
          <a:ln w="19050">
            <a:noFill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37111" y="2588117"/>
            <a:ext cx="767229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CA" sz="5000" b="1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3. Current Breeding Pipeline</a:t>
            </a:r>
            <a:endParaRPr lang="en-PH" sz="5000" b="1" kern="100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Aptos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09550" y="551815"/>
          <a:ext cx="11860530" cy="6236970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4913630"/>
                <a:gridCol w="2016125"/>
                <a:gridCol w="4930775"/>
              </a:tblGrid>
              <a:tr h="510540">
                <a:tc>
                  <a:txBody>
                    <a:bodyPr/>
                    <a:lstStyle/>
                    <a:p>
                      <a:pPr marL="133350" indent="0" algn="l">
                        <a:spcAft>
                          <a:spcPts val="0"/>
                        </a:spcAft>
                      </a:pPr>
                      <a:r>
                        <a:rPr lang="en-PH" sz="2100" dirty="0">
                          <a:effectLst/>
                          <a:cs typeface="+mn-lt"/>
                        </a:rPr>
                        <a:t>Stage</a:t>
                      </a:r>
                      <a:endParaRPr lang="en-PH" sz="2100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0" marR="15240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PH" sz="2100">
                          <a:effectLst/>
                          <a:cs typeface="+mn-lt"/>
                        </a:rPr>
                        <a:t>Duration</a:t>
                      </a:r>
                      <a:r>
                        <a:rPr lang="en-US" altLang="en-PH" sz="2100">
                          <a:effectLst/>
                          <a:cs typeface="+mn-lt"/>
                        </a:rPr>
                        <a:t> (year)</a:t>
                      </a:r>
                      <a:endParaRPr lang="en-US" altLang="en-PH" sz="210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152400" marR="15240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PH" sz="2100">
                          <a:effectLst/>
                          <a:cs typeface="+mn-lt"/>
                        </a:rPr>
                        <a:t>Description</a:t>
                      </a:r>
                      <a:endParaRPr lang="en-PH" sz="210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152400" marR="15240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540">
                <a:tc>
                  <a:txBody>
                    <a:bodyPr/>
                    <a:lstStyle/>
                    <a:p>
                      <a:pPr marL="133350" indent="-33655">
                        <a:spcAft>
                          <a:spcPts val="0"/>
                        </a:spcAft>
                      </a:pPr>
                      <a:r>
                        <a:rPr lang="en-PH" sz="2100" dirty="0">
                          <a:effectLst/>
                          <a:cs typeface="+mn-lt"/>
                        </a:rPr>
                        <a:t>Crossing and F1 generation</a:t>
                      </a:r>
                      <a:endParaRPr lang="en-PH" sz="2100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0" marR="15240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PH" sz="2100" dirty="0">
                          <a:effectLst/>
                          <a:cs typeface="+mn-lt"/>
                        </a:rPr>
                        <a:t>1</a:t>
                      </a:r>
                      <a:r>
                        <a:rPr lang="en-PH" sz="2100" baseline="30000" dirty="0">
                          <a:effectLst/>
                          <a:cs typeface="+mn-lt"/>
                        </a:rPr>
                        <a:t>st</a:t>
                      </a:r>
                      <a:r>
                        <a:rPr lang="en-PH" sz="2100" dirty="0">
                          <a:effectLst/>
                          <a:cs typeface="+mn-lt"/>
                        </a:rPr>
                        <a:t> </a:t>
                      </a:r>
                      <a:endParaRPr lang="en-PH" sz="2100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152400" marR="15240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PH" sz="2100">
                          <a:effectLst/>
                          <a:cs typeface="+mn-lt"/>
                        </a:rPr>
                        <a:t>Parental selection and hybridization</a:t>
                      </a:r>
                      <a:endParaRPr lang="en-PH" sz="210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152400" marR="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0580">
                <a:tc>
                  <a:txBody>
                    <a:bodyPr/>
                    <a:lstStyle/>
                    <a:p>
                      <a:pPr marL="133350" indent="0">
                        <a:spcAft>
                          <a:spcPts val="0"/>
                        </a:spcAft>
                      </a:pPr>
                      <a:r>
                        <a:rPr lang="en-PH" sz="2100" dirty="0">
                          <a:effectLst/>
                          <a:cs typeface="+mn-lt"/>
                        </a:rPr>
                        <a:t>F2-F5 generation (segregating populations)</a:t>
                      </a:r>
                      <a:endParaRPr lang="en-PH" sz="2100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0" marR="15240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PH" sz="2100" dirty="0">
                          <a:effectLst/>
                          <a:cs typeface="+mn-lt"/>
                        </a:rPr>
                        <a:t>2</a:t>
                      </a:r>
                      <a:r>
                        <a:rPr lang="en-US" altLang="en-PH" sz="2100" dirty="0">
                          <a:effectLst/>
                          <a:cs typeface="+mn-lt"/>
                        </a:rPr>
                        <a:t>-3</a:t>
                      </a:r>
                      <a:r>
                        <a:rPr lang="en-PH" sz="2100" baseline="30000" dirty="0">
                          <a:effectLst/>
                          <a:cs typeface="+mn-lt"/>
                        </a:rPr>
                        <a:t>th </a:t>
                      </a:r>
                      <a:endParaRPr lang="en-PH" sz="2100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152400" marR="15240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PH" sz="2100">
                          <a:effectLst/>
                          <a:cs typeface="+mn-lt"/>
                        </a:rPr>
                        <a:t>Pedigree selection, line fixation</a:t>
                      </a:r>
                      <a:endParaRPr lang="en-PH" sz="210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152400" marR="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540">
                <a:tc>
                  <a:txBody>
                    <a:bodyPr/>
                    <a:lstStyle/>
                    <a:p>
                      <a:pPr marL="100330" indent="33655">
                        <a:spcAft>
                          <a:spcPts val="0"/>
                        </a:spcAft>
                      </a:pPr>
                      <a:r>
                        <a:rPr lang="en-PH" sz="2100" dirty="0">
                          <a:effectLst/>
                          <a:cs typeface="+mn-lt"/>
                        </a:rPr>
                        <a:t>Preliminary yield trials</a:t>
                      </a:r>
                      <a:endParaRPr lang="en-PH" sz="2100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0" marR="15240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en-PH" sz="2100" dirty="0">
                          <a:effectLst/>
                          <a:cs typeface="+mn-lt"/>
                        </a:rPr>
                        <a:t>4</a:t>
                      </a:r>
                      <a:r>
                        <a:rPr lang="en-PH" sz="2100" baseline="30000" dirty="0">
                          <a:effectLst/>
                          <a:cs typeface="+mn-lt"/>
                        </a:rPr>
                        <a:t>th</a:t>
                      </a:r>
                      <a:r>
                        <a:rPr lang="en-PH" sz="2100" dirty="0">
                          <a:effectLst/>
                          <a:cs typeface="+mn-lt"/>
                        </a:rPr>
                        <a:t> </a:t>
                      </a:r>
                      <a:endParaRPr lang="en-PH" sz="2100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152400" marR="15240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PH" sz="2100" dirty="0">
                          <a:effectLst/>
                          <a:cs typeface="+mn-lt"/>
                        </a:rPr>
                        <a:t>Multi-location testing (3 sites</a:t>
                      </a:r>
                      <a:r>
                        <a:rPr lang="en-US" altLang="en-PH" sz="2100" dirty="0">
                          <a:effectLst/>
                          <a:cs typeface="+mn-lt"/>
                        </a:rPr>
                        <a:t>, 2 crops</a:t>
                      </a:r>
                      <a:r>
                        <a:rPr lang="en-PH" sz="2100" dirty="0">
                          <a:effectLst/>
                          <a:cs typeface="+mn-lt"/>
                        </a:rPr>
                        <a:t>)</a:t>
                      </a:r>
                      <a:endParaRPr lang="en-PH" sz="2100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152400" marR="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0580">
                <a:tc>
                  <a:txBody>
                    <a:bodyPr/>
                    <a:lstStyle/>
                    <a:p>
                      <a:pPr marL="133350" indent="0" fontAlgn="auto">
                        <a:spcAft>
                          <a:spcPts val="0"/>
                        </a:spcAft>
                      </a:pPr>
                      <a:r>
                        <a:rPr lang="en-PH" sz="2100" dirty="0">
                          <a:effectLst/>
                          <a:cs typeface="+mn-lt"/>
                        </a:rPr>
                        <a:t>National Testing System (NTS)</a:t>
                      </a:r>
                      <a:endParaRPr lang="en-PH" sz="2100" dirty="0">
                        <a:effectLst/>
                        <a:cs typeface="+mn-lt"/>
                      </a:endParaRPr>
                    </a:p>
                  </a:txBody>
                  <a:tcPr marL="0" marR="15240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PH" sz="2100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152400" marR="15240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PH" sz="2100" dirty="0">
                          <a:effectLst/>
                          <a:cs typeface="+mn-lt"/>
                        </a:rPr>
                        <a:t>Official testing across </a:t>
                      </a:r>
                      <a:r>
                        <a:rPr lang="en-US" altLang="en-PH" sz="2100" b="1" dirty="0">
                          <a:effectLst/>
                          <a:cs typeface="+mn-lt"/>
                        </a:rPr>
                        <a:t>1-</a:t>
                      </a:r>
                      <a:r>
                        <a:rPr lang="en-PH" sz="2100" b="1" dirty="0">
                          <a:effectLst/>
                          <a:cs typeface="+mn-lt"/>
                        </a:rPr>
                        <a:t>3</a:t>
                      </a:r>
                      <a:r>
                        <a:rPr lang="en-US" altLang="en-PH" sz="2100" b="1" dirty="0">
                          <a:effectLst/>
                          <a:cs typeface="+mn-lt"/>
                        </a:rPr>
                        <a:t> sites</a:t>
                      </a:r>
                      <a:r>
                        <a:rPr lang="en-US" altLang="en-PH" sz="2100" dirty="0">
                          <a:effectLst/>
                          <a:cs typeface="+mn-lt"/>
                        </a:rPr>
                        <a:t>/1</a:t>
                      </a:r>
                      <a:r>
                        <a:rPr lang="en-PH" sz="2100" dirty="0">
                          <a:effectLst/>
                          <a:cs typeface="+mn-lt"/>
                        </a:rPr>
                        <a:t> ecological zone</a:t>
                      </a:r>
                      <a:endParaRPr lang="en-PH" sz="2100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152400" marR="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30580">
                <a:tc>
                  <a:txBody>
                    <a:bodyPr/>
                    <a:p>
                      <a:pPr marL="323850" lvl="1" indent="0" fontAlgn="auto"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altLang="en-PH" sz="2100" b="0" i="1" dirty="0">
                          <a:effectLst/>
                          <a:cs typeface="+mn-lt"/>
                          <a:sym typeface="+mn-ea"/>
                        </a:rPr>
                        <a:t> </a:t>
                      </a:r>
                      <a:r>
                        <a:rPr lang="en-PH" sz="2100" b="0" i="1" dirty="0">
                          <a:effectLst/>
                          <a:cs typeface="+mn-lt"/>
                          <a:sym typeface="+mn-ea"/>
                        </a:rPr>
                        <a:t>DUS (Distinctness, Uniformity, Stability) testing</a:t>
                      </a:r>
                      <a:endParaRPr lang="en-PH" sz="2100" b="0" i="1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  <a:sym typeface="+mn-ea"/>
                      </a:endParaRPr>
                    </a:p>
                  </a:txBody>
                  <a:tcPr marL="0" marR="15240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en-US" altLang="en-PH" sz="2100" i="1" dirty="0">
                          <a:solidFill>
                            <a:srgbClr val="000000"/>
                          </a:solidFill>
                          <a:effectLst/>
                          <a:ea typeface="Calibri" panose="020F0502020204030204" pitchFamily="34" charset="0"/>
                          <a:cs typeface="+mn-lt"/>
                        </a:rPr>
                        <a:t>5-6th</a:t>
                      </a:r>
                      <a:endParaRPr lang="en-US" altLang="en-PH" sz="2100" i="1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152400" marR="15240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p>
                      <a:pPr>
                        <a:spcAft>
                          <a:spcPts val="0"/>
                        </a:spcAft>
                        <a:buNone/>
                      </a:pPr>
                      <a:r>
                        <a:rPr lang="en-US" altLang="en-US" sz="2100" i="1" dirty="0">
                          <a:solidFill>
                            <a:srgbClr val="000000"/>
                          </a:solidFill>
                          <a:effectLst/>
                          <a:ea typeface="Calibri" panose="020F0502020204030204" pitchFamily="34" charset="0"/>
                          <a:cs typeface="+mn-lt"/>
                        </a:rPr>
                        <a:t>2 crops the same season  </a:t>
                      </a:r>
                      <a:endParaRPr lang="en-US" altLang="en-US" sz="2100" i="1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152400" marR="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257935">
                <a:tc>
                  <a:txBody>
                    <a:bodyPr/>
                    <a:lstStyle/>
                    <a:p>
                      <a:pPr marL="323850" lvl="1" indent="0" fontAlgn="auto"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PH" sz="2100" b="0" i="1" dirty="0">
                          <a:effectLst/>
                          <a:cs typeface="+mn-lt"/>
                        </a:rPr>
                        <a:t>VCU (Value for Cultivation and Use) testing</a:t>
                      </a:r>
                      <a:endParaRPr lang="en-PH" sz="2100" b="0" i="1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0" marR="15240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en-PH" sz="2100" i="1" dirty="0">
                          <a:effectLst/>
                          <a:cs typeface="+mn-lt"/>
                        </a:rPr>
                        <a:t>5</a:t>
                      </a:r>
                      <a:r>
                        <a:rPr lang="en-PH" sz="2100" i="1" dirty="0">
                          <a:effectLst/>
                          <a:cs typeface="+mn-lt"/>
                        </a:rPr>
                        <a:t>-</a:t>
                      </a:r>
                      <a:r>
                        <a:rPr lang="en-US" altLang="en-PH" sz="2100" i="1" dirty="0">
                          <a:effectLst/>
                          <a:cs typeface="+mn-lt"/>
                        </a:rPr>
                        <a:t>6</a:t>
                      </a:r>
                      <a:r>
                        <a:rPr lang="en-PH" sz="2100" i="1" baseline="30000" dirty="0">
                          <a:effectLst/>
                          <a:cs typeface="+mn-lt"/>
                        </a:rPr>
                        <a:t>th </a:t>
                      </a:r>
                      <a:endParaRPr lang="en-PH" sz="2100" i="1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152400" marR="15240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en-US" sz="2100" i="1" dirty="0">
                          <a:solidFill>
                            <a:srgbClr val="000000"/>
                          </a:solidFill>
                          <a:effectLst/>
                          <a:ea typeface="Calibri" panose="020F0502020204030204" pitchFamily="34" charset="0"/>
                          <a:cs typeface="+mn-lt"/>
                        </a:rPr>
                        <a:t>3 crops-Replicated field trials</a:t>
                      </a:r>
                      <a:endParaRPr lang="en-US" altLang="en-US" sz="2100" i="1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en-US" sz="2100" i="1" dirty="0">
                          <a:solidFill>
                            <a:srgbClr val="000000"/>
                          </a:solidFill>
                          <a:effectLst/>
                          <a:ea typeface="Calibri" panose="020F0502020204030204" pitchFamily="34" charset="0"/>
                          <a:cs typeface="+mn-lt"/>
                        </a:rPr>
                        <a:t>2 crops-On-farm test</a:t>
                      </a:r>
                      <a:endParaRPr lang="en-US" altLang="en-US" sz="2100" i="1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en-US" sz="2100" i="1" dirty="0">
                          <a:solidFill>
                            <a:srgbClr val="000000"/>
                          </a:solidFill>
                          <a:effectLst/>
                          <a:ea typeface="Calibri" panose="020F0502020204030204" pitchFamily="34" charset="0"/>
                          <a:cs typeface="+mn-lt"/>
                        </a:rPr>
                        <a:t>1 crop-Control test (Brown planthopper, Bacterial leaf blight, </a:t>
                      </a:r>
                      <a:r>
                        <a:rPr lang="en-US" altLang="en-US" sz="2100" i="1" dirty="0">
                          <a:solidFill>
                            <a:srgbClr val="0432FF"/>
                          </a:solidFill>
                          <a:effectLst/>
                          <a:ea typeface="Calibri" panose="020F0502020204030204" pitchFamily="34" charset="0"/>
                          <a:cs typeface="+mn-lt"/>
                        </a:rPr>
                        <a:t>Rice blast disease</a:t>
                      </a:r>
                      <a:r>
                        <a:rPr lang="en-US" altLang="en-US" sz="2100" i="1" dirty="0">
                          <a:solidFill>
                            <a:srgbClr val="000000"/>
                          </a:solidFill>
                          <a:effectLst/>
                          <a:ea typeface="Calibri" panose="020F0502020204030204" pitchFamily="34" charset="0"/>
                          <a:cs typeface="+mn-lt"/>
                        </a:rPr>
                        <a:t>)</a:t>
                      </a:r>
                      <a:endParaRPr lang="en-US" altLang="en-US" sz="2100" i="1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152400" marR="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42950">
                <a:tc>
                  <a:txBody>
                    <a:bodyPr/>
                    <a:lstStyle/>
                    <a:p>
                      <a:pPr marL="323850" lvl="1" indent="-176530"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PH" sz="2100" b="0" i="1" dirty="0">
                          <a:effectLst/>
                          <a:cs typeface="+mn-lt"/>
                        </a:rPr>
                        <a:t>Variety release and certification</a:t>
                      </a:r>
                      <a:endParaRPr lang="en-PH" sz="2100" b="0" i="1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0" marR="15240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en-PH" sz="2100" i="1" dirty="0">
                          <a:effectLst/>
                          <a:cs typeface="+mn-lt"/>
                        </a:rPr>
                        <a:t>7</a:t>
                      </a:r>
                      <a:r>
                        <a:rPr lang="en-PH" sz="2100" i="1" baseline="30000" dirty="0">
                          <a:effectLst/>
                          <a:cs typeface="+mn-lt"/>
                        </a:rPr>
                        <a:t>th</a:t>
                      </a:r>
                      <a:r>
                        <a:rPr lang="en-PH" sz="2100" i="1" dirty="0">
                          <a:effectLst/>
                          <a:cs typeface="+mn-lt"/>
                        </a:rPr>
                        <a:t> year</a:t>
                      </a:r>
                      <a:endParaRPr lang="en-PH" sz="2100" i="1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152400" marR="15240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PH" sz="2100" i="1" dirty="0">
                          <a:effectLst/>
                          <a:cs typeface="+mn-lt"/>
                        </a:rPr>
                        <a:t>Review and approval by </a:t>
                      </a:r>
                      <a:r>
                        <a:rPr lang="en-US" altLang="en-PH" sz="2100" i="1" dirty="0">
                          <a:effectLst/>
                          <a:cs typeface="+mn-lt"/>
                        </a:rPr>
                        <a:t>MAE </a:t>
                      </a:r>
                      <a:endParaRPr lang="en-US" altLang="en-PH" sz="2100" i="1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152400" marR="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0"/>
            <a:ext cx="520065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PH" sz="3200" b="1" dirty="0">
                <a:solidFill>
                  <a:schemeClr val="accent5">
                    <a:lumMod val="75000"/>
                  </a:schemeClr>
                </a:solidFill>
              </a:rPr>
              <a:t>Variety development timeline</a:t>
            </a:r>
            <a:endParaRPr lang="en-PH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286875" y="6440805"/>
            <a:ext cx="2743200" cy="365125"/>
          </a:xfrm>
        </p:spPr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46380" y="806450"/>
          <a:ext cx="11860530" cy="6553200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6360160"/>
                <a:gridCol w="2734945"/>
                <a:gridCol w="2765425"/>
              </a:tblGrid>
              <a:tr h="510540">
                <a:tc>
                  <a:txBody>
                    <a:bodyPr/>
                    <a:lstStyle/>
                    <a:p>
                      <a:pPr marL="133350" indent="0" algn="l">
                        <a:spcAft>
                          <a:spcPts val="0"/>
                        </a:spcAft>
                      </a:pPr>
                      <a:r>
                        <a:rPr lang="en-US" altLang="en-PH" sz="2800" dirty="0" err="1">
                          <a:solidFill>
                            <a:srgbClr val="FFFF00"/>
                          </a:solidFill>
                          <a:sym typeface="+mn-ea"/>
                        </a:rPr>
                        <a:t>A</a:t>
                      </a:r>
                      <a:r>
                        <a:rPr lang="en-PH" sz="2800" dirty="0" err="1">
                          <a:solidFill>
                            <a:srgbClr val="FFFF00"/>
                          </a:solidFill>
                          <a:sym typeface="+mn-ea"/>
                        </a:rPr>
                        <a:t>gro</a:t>
                      </a:r>
                      <a:r>
                        <a:rPr lang="en-PH" sz="2800" dirty="0">
                          <a:solidFill>
                            <a:srgbClr val="FFFF00"/>
                          </a:solidFill>
                          <a:sym typeface="+mn-ea"/>
                        </a:rPr>
                        <a:t>-ecological zones</a:t>
                      </a:r>
                      <a:endParaRPr lang="en-PH" sz="2800" dirty="0">
                        <a:solidFill>
                          <a:srgbClr val="FFFF00"/>
                        </a:solidFill>
                        <a:effectLst/>
                        <a:ea typeface="Calibri" panose="020F0502020204030204" pitchFamily="34" charset="0"/>
                        <a:cs typeface="+mn-lt"/>
                        <a:sym typeface="+mn-ea"/>
                      </a:endParaRPr>
                    </a:p>
                  </a:txBody>
                  <a:tcPr marL="0" marR="15240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en-US" sz="2800" i="1" dirty="0">
                          <a:solidFill>
                            <a:srgbClr val="FFFF00"/>
                          </a:solidFill>
                          <a:effectLst/>
                          <a:ea typeface="Calibri" panose="020F0502020204030204" pitchFamily="34" charset="0"/>
                          <a:cs typeface="+mn-lt"/>
                          <a:sym typeface="+mn-ea"/>
                        </a:rPr>
                        <a:t>Replicated field trials</a:t>
                      </a:r>
                      <a:endParaRPr lang="en-US" altLang="en-US" sz="2800" i="1" dirty="0">
                        <a:solidFill>
                          <a:srgbClr val="FFFF00"/>
                        </a:solidFill>
                        <a:effectLst/>
                        <a:ea typeface="Calibri" panose="020F0502020204030204" pitchFamily="34" charset="0"/>
                        <a:cs typeface="+mn-lt"/>
                        <a:sym typeface="+mn-ea"/>
                      </a:endParaRPr>
                    </a:p>
                  </a:txBody>
                  <a:tcPr marL="152400" marR="15240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en-US" sz="2800" i="1" dirty="0">
                          <a:solidFill>
                            <a:srgbClr val="FFFF00"/>
                          </a:solidFill>
                          <a:effectLst/>
                          <a:ea typeface="Calibri" panose="020F0502020204030204" pitchFamily="34" charset="0"/>
                          <a:cs typeface="+mn-lt"/>
                          <a:sym typeface="+mn-ea"/>
                        </a:rPr>
                        <a:t>On-farm test</a:t>
                      </a:r>
                      <a:endParaRPr lang="en-US" altLang="en-US" sz="2800" i="1" dirty="0">
                        <a:solidFill>
                          <a:srgbClr val="FFFF00"/>
                        </a:solidFill>
                        <a:effectLst/>
                        <a:ea typeface="Calibri" panose="020F0502020204030204" pitchFamily="34" charset="0"/>
                        <a:cs typeface="+mn-lt"/>
                        <a:sym typeface="+mn-ea"/>
                      </a:endParaRPr>
                    </a:p>
                  </a:txBody>
                  <a:tcPr marL="152400" marR="15240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995">
                <a:tc>
                  <a:txBody>
                    <a:bodyPr/>
                    <a:lstStyle/>
                    <a:p>
                      <a:pPr marL="133350" indent="-33655">
                        <a:spcAft>
                          <a:spcPts val="0"/>
                        </a:spcAft>
                      </a:pPr>
                      <a:r>
                        <a:rPr lang="en-US" sz="2800" b="0" dirty="0">
                          <a:cs typeface="Calibri Light" panose="020F0302020204030204" pitchFamily="34" charset="0"/>
                          <a:sym typeface="+mn-ea"/>
                        </a:rPr>
                        <a:t> 1. Northern Midlands and Mountainous</a:t>
                      </a:r>
                      <a:endParaRPr lang="en-US" sz="2800" b="0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Calibri Light" panose="020F0302020204030204" pitchFamily="34" charset="0"/>
                        <a:sym typeface="+mn-ea"/>
                      </a:endParaRPr>
                    </a:p>
                  </a:txBody>
                  <a:tcPr marL="0" marR="152400" marT="95250" marB="95250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en-PH" sz="2800" dirty="0">
                          <a:effectLst/>
                          <a:cs typeface="+mn-lt"/>
                        </a:rPr>
                        <a:t>2</a:t>
                      </a:r>
                      <a:endParaRPr lang="en-US" altLang="en-PH" sz="2800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152400" marR="152400" marT="95250" marB="95250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en-PH" sz="2800">
                          <a:effectLst/>
                          <a:cs typeface="+mn-lt"/>
                        </a:rPr>
                        <a:t>2</a:t>
                      </a:r>
                      <a:endParaRPr lang="en-US" altLang="en-PH" sz="280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152400" marR="0" marT="95250" marB="95250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9145">
                <a:tc>
                  <a:txBody>
                    <a:bodyPr/>
                    <a:p>
                      <a:pPr marL="98425" indent="-88900">
                        <a:lnSpc>
                          <a:spcPct val="110000"/>
                        </a:lnSpc>
                        <a:buClr>
                          <a:schemeClr val="accent4"/>
                        </a:buClr>
                        <a:buSzPct val="120000"/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dirty="0">
                          <a:cs typeface="Calibri Light" panose="020F0302020204030204" pitchFamily="34" charset="0"/>
                          <a:sym typeface="+mn-ea"/>
                        </a:rPr>
                        <a:t>2. Red River Delta</a:t>
                      </a:r>
                      <a:endParaRPr lang="en-US" sz="2800" b="0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Calibri Light" panose="020F0302020204030204" pitchFamily="34" charset="0"/>
                        <a:sym typeface="+mn-ea"/>
                      </a:endParaRPr>
                    </a:p>
                  </a:txBody>
                  <a:tcPr marL="0" marR="152400" marT="95250" marB="95250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altLang="en-PH" sz="2800" dirty="0">
                          <a:solidFill>
                            <a:srgbClr val="000000"/>
                          </a:solidFill>
                          <a:effectLst/>
                          <a:ea typeface="Calibri" panose="020F0502020204030204" pitchFamily="34" charset="0"/>
                          <a:cs typeface="+mn-lt"/>
                        </a:rPr>
                        <a:t>2</a:t>
                      </a:r>
                      <a:endParaRPr lang="en-US" altLang="en-PH" sz="2800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152400" marR="152400" marT="95250" marB="95250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altLang="en-PH" sz="2800">
                          <a:solidFill>
                            <a:srgbClr val="000000"/>
                          </a:solidFill>
                          <a:effectLst/>
                          <a:ea typeface="Calibri" panose="020F0502020204030204" pitchFamily="34" charset="0"/>
                          <a:cs typeface="+mn-lt"/>
                        </a:rPr>
                        <a:t>2</a:t>
                      </a:r>
                      <a:endParaRPr lang="en-US" altLang="en-PH" sz="280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152400" marR="0" marT="95250" marB="95250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0580">
                <a:tc>
                  <a:txBody>
                    <a:bodyPr/>
                    <a:p>
                      <a:pPr marL="98425" indent="-88900">
                        <a:buClr>
                          <a:schemeClr val="accent4"/>
                        </a:buClr>
                        <a:buSzPct val="120000"/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dirty="0">
                          <a:cs typeface="Calibri Light" panose="020F0302020204030204" pitchFamily="34" charset="0"/>
                          <a:sym typeface="+mn-ea"/>
                        </a:rPr>
                        <a:t>3. Central Coastal Plains</a:t>
                      </a:r>
                      <a:endParaRPr lang="en-US" sz="2800" b="0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Calibri Light" panose="020F0302020204030204" pitchFamily="34" charset="0"/>
                        <a:sym typeface="+mn-ea"/>
                      </a:endParaRPr>
                    </a:p>
                  </a:txBody>
                  <a:tcPr marL="0" marR="152400" marT="95250" marB="95250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en-US" altLang="en-PH" sz="2800" dirty="0">
                          <a:solidFill>
                            <a:srgbClr val="000000"/>
                          </a:solidFill>
                          <a:effectLst/>
                          <a:ea typeface="Calibri" panose="020F0502020204030204" pitchFamily="34" charset="0"/>
                          <a:cs typeface="+mn-lt"/>
                        </a:rPr>
                        <a:t>2</a:t>
                      </a:r>
                      <a:endParaRPr lang="en-US" altLang="en-PH" sz="2800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152400" marR="152400" marT="95250" marB="95250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en-US" altLang="en-PH" sz="2800">
                          <a:solidFill>
                            <a:srgbClr val="000000"/>
                          </a:solidFill>
                          <a:effectLst/>
                          <a:ea typeface="Calibri" panose="020F0502020204030204" pitchFamily="34" charset="0"/>
                          <a:cs typeface="+mn-lt"/>
                        </a:rPr>
                        <a:t>2</a:t>
                      </a:r>
                      <a:endParaRPr lang="en-US" altLang="en-PH" sz="280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152400" marR="0" marT="95250" marB="95250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4220">
                <a:tc>
                  <a:txBody>
                    <a:bodyPr/>
                    <a:p>
                      <a:pPr marL="98425" indent="-88900">
                        <a:buClr>
                          <a:schemeClr val="accent4"/>
                        </a:buClr>
                        <a:buSzPct val="120000"/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dirty="0">
                          <a:cs typeface="Calibri Light" panose="020F0302020204030204" pitchFamily="34" charset="0"/>
                          <a:sym typeface="+mn-ea"/>
                        </a:rPr>
                        <a:t>4. Central Highlands</a:t>
                      </a:r>
                      <a:endParaRPr lang="en-US" sz="2800" b="0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Calibri Light" panose="020F0302020204030204" pitchFamily="34" charset="0"/>
                        <a:sym typeface="+mn-ea"/>
                      </a:endParaRPr>
                    </a:p>
                  </a:txBody>
                  <a:tcPr marL="0" marR="152400" marT="95250" marB="95250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en-US" altLang="en-PH" sz="2800" dirty="0">
                          <a:solidFill>
                            <a:srgbClr val="000000"/>
                          </a:solidFill>
                          <a:effectLst/>
                          <a:ea typeface="Calibri" panose="020F0502020204030204" pitchFamily="34" charset="0"/>
                          <a:cs typeface="+mn-lt"/>
                        </a:rPr>
                        <a:t>2</a:t>
                      </a:r>
                      <a:endParaRPr lang="en-US" altLang="en-PH" sz="2800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152400" marR="152400" marT="95250" marB="95250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en-US" altLang="en-PH" sz="2800">
                          <a:solidFill>
                            <a:srgbClr val="000000"/>
                          </a:solidFill>
                          <a:effectLst/>
                          <a:ea typeface="Calibri" panose="020F0502020204030204" pitchFamily="34" charset="0"/>
                          <a:cs typeface="+mn-lt"/>
                        </a:rPr>
                        <a:t>2</a:t>
                      </a:r>
                      <a:endParaRPr lang="en-US" altLang="en-PH" sz="280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152400" marR="0" marT="95250" marB="95250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3735">
                <a:tc>
                  <a:txBody>
                    <a:bodyPr/>
                    <a:lstStyle/>
                    <a:p>
                      <a:pPr marL="0" lvl="1" indent="0" fontAlgn="auto">
                        <a:spcAft>
                          <a:spcPts val="0"/>
                        </a:spcAft>
                        <a:buNone/>
                      </a:pPr>
                      <a:r>
                        <a:rPr lang="en-US" sz="2800" b="0" dirty="0">
                          <a:cs typeface="Calibri Light" panose="020F0302020204030204" pitchFamily="34" charset="0"/>
                          <a:sym typeface="+mn-ea"/>
                        </a:rPr>
                        <a:t>  5. Southeast Region</a:t>
                      </a:r>
                      <a:endParaRPr lang="en-US" sz="2800" b="0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Calibri Light" panose="020F0302020204030204" pitchFamily="34" charset="0"/>
                        <a:sym typeface="+mn-ea"/>
                      </a:endParaRPr>
                    </a:p>
                  </a:txBody>
                  <a:tcPr marL="0" marR="152400" marT="95250" marB="95250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cs typeface="+mn-lt"/>
                        </a:rPr>
                        <a:t>1</a:t>
                      </a:r>
                      <a:r>
                        <a:rPr lang="en-PH" sz="2800" baseline="30000" dirty="0">
                          <a:effectLst/>
                          <a:cs typeface="+mn-lt"/>
                        </a:rPr>
                        <a:t> </a:t>
                      </a:r>
                      <a:endParaRPr lang="en-PH" sz="2800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152400" marR="152400" marT="95250" marB="95250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en-PH" sz="2800">
                          <a:effectLst/>
                          <a:cs typeface="+mn-lt"/>
                        </a:rPr>
                        <a:t>1</a:t>
                      </a:r>
                      <a:endParaRPr lang="en-US" altLang="en-PH" sz="280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152400" marR="0" marT="95250" marB="95250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0580">
                <a:tc>
                  <a:txBody>
                    <a:bodyPr/>
                    <a:p>
                      <a:pPr marL="133350" indent="0" fontAlgn="auto">
                        <a:spcAft>
                          <a:spcPts val="0"/>
                        </a:spcAft>
                        <a:buNone/>
                      </a:pPr>
                      <a:r>
                        <a:rPr lang="en-US" sz="2800" b="0" dirty="0">
                          <a:cs typeface="Calibri Light" panose="020F0302020204030204" pitchFamily="34" charset="0"/>
                          <a:sym typeface="+mn-ea"/>
                        </a:rPr>
                        <a:t>6. Mekong Delta</a:t>
                      </a:r>
                      <a:endParaRPr lang="en-US" sz="2800" b="0" dirty="0">
                        <a:effectLst/>
                        <a:cs typeface="Calibri Light" panose="020F0302020204030204" pitchFamily="34" charset="0"/>
                        <a:sym typeface="+mn-ea"/>
                      </a:endParaRPr>
                    </a:p>
                  </a:txBody>
                  <a:tcPr marL="0" marR="152400" marT="95250" marB="95250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en-US" altLang="en-PH" sz="2800" dirty="0">
                          <a:solidFill>
                            <a:srgbClr val="000000"/>
                          </a:solidFill>
                          <a:effectLst/>
                          <a:ea typeface="Calibri" panose="020F0502020204030204" pitchFamily="34" charset="0"/>
                          <a:cs typeface="+mn-lt"/>
                        </a:rPr>
                        <a:t>3</a:t>
                      </a:r>
                      <a:endParaRPr lang="en-US" altLang="en-PH" sz="2800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152400" marR="152400" marT="95250" marB="95250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en-US" altLang="en-PH" sz="2800" dirty="0">
                          <a:solidFill>
                            <a:srgbClr val="000000"/>
                          </a:solidFill>
                          <a:effectLst/>
                          <a:ea typeface="Calibri" panose="020F0502020204030204" pitchFamily="34" charset="0"/>
                          <a:cs typeface="+mn-lt"/>
                        </a:rPr>
                        <a:t>3</a:t>
                      </a:r>
                      <a:endParaRPr lang="en-US" altLang="en-PH" sz="2800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152400" marR="0" marT="95250" marB="95250" anchor="t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09550" y="151765"/>
            <a:ext cx="715708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en-US" sz="3200" b="1" dirty="0">
                <a:solidFill>
                  <a:schemeClr val="accent5">
                    <a:lumMod val="75000"/>
                  </a:schemeClr>
                </a:solidFill>
              </a:rPr>
              <a:t>Minimum number of trial sites per region</a:t>
            </a:r>
            <a:endParaRPr lang="en-US" alt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286875" y="6440805"/>
            <a:ext cx="2743200" cy="365125"/>
          </a:xfrm>
        </p:spPr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09550" y="551815"/>
          <a:ext cx="11860530" cy="6236970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4913630"/>
                <a:gridCol w="2016125"/>
                <a:gridCol w="4930775"/>
              </a:tblGrid>
              <a:tr h="510540">
                <a:tc>
                  <a:txBody>
                    <a:bodyPr/>
                    <a:lstStyle/>
                    <a:p>
                      <a:pPr marL="133350" indent="0" algn="l">
                        <a:spcAft>
                          <a:spcPts val="0"/>
                        </a:spcAft>
                      </a:pPr>
                      <a:r>
                        <a:rPr lang="en-PH" sz="2100" dirty="0">
                          <a:effectLst/>
                          <a:cs typeface="+mn-lt"/>
                        </a:rPr>
                        <a:t>Stage</a:t>
                      </a:r>
                      <a:endParaRPr lang="en-PH" sz="2100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0" marR="15240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PH" sz="2100">
                          <a:effectLst/>
                          <a:cs typeface="+mn-lt"/>
                        </a:rPr>
                        <a:t>Duration</a:t>
                      </a:r>
                      <a:r>
                        <a:rPr lang="en-US" altLang="en-PH" sz="2100">
                          <a:effectLst/>
                          <a:cs typeface="+mn-lt"/>
                        </a:rPr>
                        <a:t> (year)</a:t>
                      </a:r>
                      <a:endParaRPr lang="en-US" altLang="en-PH" sz="210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152400" marR="15240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PH" sz="2100">
                          <a:effectLst/>
                          <a:cs typeface="+mn-lt"/>
                        </a:rPr>
                        <a:t>Description</a:t>
                      </a:r>
                      <a:endParaRPr lang="en-PH" sz="210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152400" marR="15240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540">
                <a:tc>
                  <a:txBody>
                    <a:bodyPr/>
                    <a:lstStyle/>
                    <a:p>
                      <a:pPr marL="133350" indent="-33655">
                        <a:spcAft>
                          <a:spcPts val="0"/>
                        </a:spcAft>
                      </a:pPr>
                      <a:r>
                        <a:rPr lang="en-PH" sz="2100" dirty="0">
                          <a:effectLst/>
                          <a:cs typeface="+mn-lt"/>
                        </a:rPr>
                        <a:t>Crossing and F1 generation</a:t>
                      </a:r>
                      <a:endParaRPr lang="en-PH" sz="2100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0" marR="15240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PH" sz="2100" dirty="0">
                          <a:effectLst/>
                          <a:cs typeface="+mn-lt"/>
                        </a:rPr>
                        <a:t>1</a:t>
                      </a:r>
                      <a:r>
                        <a:rPr lang="en-PH" sz="2100" baseline="30000" dirty="0">
                          <a:effectLst/>
                          <a:cs typeface="+mn-lt"/>
                        </a:rPr>
                        <a:t>st</a:t>
                      </a:r>
                      <a:r>
                        <a:rPr lang="en-PH" sz="2100" dirty="0">
                          <a:effectLst/>
                          <a:cs typeface="+mn-lt"/>
                        </a:rPr>
                        <a:t> </a:t>
                      </a:r>
                      <a:endParaRPr lang="en-PH" sz="2100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152400" marR="15240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PH" sz="2100">
                          <a:effectLst/>
                          <a:cs typeface="+mn-lt"/>
                        </a:rPr>
                        <a:t>Parental selection and hybridization</a:t>
                      </a:r>
                      <a:endParaRPr lang="en-PH" sz="210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152400" marR="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0580">
                <a:tc>
                  <a:txBody>
                    <a:bodyPr/>
                    <a:lstStyle/>
                    <a:p>
                      <a:pPr marL="133350" indent="0">
                        <a:spcAft>
                          <a:spcPts val="0"/>
                        </a:spcAft>
                      </a:pPr>
                      <a:r>
                        <a:rPr lang="en-PH" sz="2100" dirty="0">
                          <a:effectLst/>
                          <a:cs typeface="+mn-lt"/>
                        </a:rPr>
                        <a:t>F2-F5 generation (segregating populations)</a:t>
                      </a:r>
                      <a:endParaRPr lang="en-PH" sz="2100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0" marR="15240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PH" sz="2100" dirty="0">
                          <a:effectLst/>
                          <a:cs typeface="+mn-lt"/>
                        </a:rPr>
                        <a:t>2</a:t>
                      </a:r>
                      <a:r>
                        <a:rPr lang="en-US" altLang="en-PH" sz="2100" dirty="0">
                          <a:effectLst/>
                          <a:cs typeface="+mn-lt"/>
                        </a:rPr>
                        <a:t>-3</a:t>
                      </a:r>
                      <a:r>
                        <a:rPr lang="en-PH" sz="2100" baseline="30000" dirty="0">
                          <a:effectLst/>
                          <a:cs typeface="+mn-lt"/>
                        </a:rPr>
                        <a:t>th </a:t>
                      </a:r>
                      <a:endParaRPr lang="en-PH" sz="2100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152400" marR="15240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PH" sz="2100">
                          <a:effectLst/>
                          <a:cs typeface="+mn-lt"/>
                        </a:rPr>
                        <a:t>Pedigree selection, line fixation</a:t>
                      </a:r>
                      <a:endParaRPr lang="en-PH" sz="210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152400" marR="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540">
                <a:tc>
                  <a:txBody>
                    <a:bodyPr/>
                    <a:lstStyle/>
                    <a:p>
                      <a:pPr marL="100330" indent="33655">
                        <a:spcAft>
                          <a:spcPts val="0"/>
                        </a:spcAft>
                      </a:pPr>
                      <a:r>
                        <a:rPr lang="en-PH" sz="2100" dirty="0">
                          <a:effectLst/>
                          <a:cs typeface="+mn-lt"/>
                        </a:rPr>
                        <a:t>Preliminary yield trials</a:t>
                      </a:r>
                      <a:endParaRPr lang="en-PH" sz="2100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0" marR="15240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en-PH" sz="2100" dirty="0">
                          <a:effectLst/>
                          <a:cs typeface="+mn-lt"/>
                        </a:rPr>
                        <a:t>4</a:t>
                      </a:r>
                      <a:r>
                        <a:rPr lang="en-PH" sz="2100" baseline="30000" dirty="0">
                          <a:effectLst/>
                          <a:cs typeface="+mn-lt"/>
                        </a:rPr>
                        <a:t>th</a:t>
                      </a:r>
                      <a:r>
                        <a:rPr lang="en-PH" sz="2100" dirty="0">
                          <a:effectLst/>
                          <a:cs typeface="+mn-lt"/>
                        </a:rPr>
                        <a:t> </a:t>
                      </a:r>
                      <a:endParaRPr lang="en-PH" sz="2100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152400" marR="15240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PH" sz="2100" dirty="0">
                          <a:effectLst/>
                          <a:cs typeface="+mn-lt"/>
                        </a:rPr>
                        <a:t>Multi-location testing (3 sites</a:t>
                      </a:r>
                      <a:r>
                        <a:rPr lang="en-US" altLang="en-PH" sz="2100" dirty="0">
                          <a:effectLst/>
                          <a:cs typeface="+mn-lt"/>
                        </a:rPr>
                        <a:t>, 2 crops</a:t>
                      </a:r>
                      <a:r>
                        <a:rPr lang="en-PH" sz="2100" dirty="0">
                          <a:effectLst/>
                          <a:cs typeface="+mn-lt"/>
                        </a:rPr>
                        <a:t>)</a:t>
                      </a:r>
                      <a:endParaRPr lang="en-PH" sz="2100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152400" marR="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0580">
                <a:tc>
                  <a:txBody>
                    <a:bodyPr/>
                    <a:lstStyle/>
                    <a:p>
                      <a:pPr marL="133350" indent="0" fontAlgn="auto">
                        <a:spcAft>
                          <a:spcPts val="0"/>
                        </a:spcAft>
                      </a:pPr>
                      <a:r>
                        <a:rPr lang="en-PH" sz="2100" dirty="0">
                          <a:effectLst/>
                          <a:cs typeface="+mn-lt"/>
                        </a:rPr>
                        <a:t>National Testing System (NTS)</a:t>
                      </a:r>
                      <a:endParaRPr lang="en-PH" sz="2100" dirty="0">
                        <a:effectLst/>
                        <a:cs typeface="+mn-lt"/>
                      </a:endParaRPr>
                    </a:p>
                  </a:txBody>
                  <a:tcPr marL="0" marR="15240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PH" sz="2100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152400" marR="15240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PH" sz="2100" dirty="0">
                          <a:effectLst/>
                          <a:cs typeface="+mn-lt"/>
                        </a:rPr>
                        <a:t>Official testing across </a:t>
                      </a:r>
                      <a:r>
                        <a:rPr lang="en-US" altLang="en-PH" sz="2100" b="1" dirty="0">
                          <a:effectLst/>
                          <a:cs typeface="+mn-lt"/>
                        </a:rPr>
                        <a:t>1-</a:t>
                      </a:r>
                      <a:r>
                        <a:rPr lang="en-PH" sz="2100" b="1" dirty="0">
                          <a:effectLst/>
                          <a:cs typeface="+mn-lt"/>
                        </a:rPr>
                        <a:t>3</a:t>
                      </a:r>
                      <a:r>
                        <a:rPr lang="en-US" altLang="en-PH" sz="2100" b="1" dirty="0">
                          <a:effectLst/>
                          <a:cs typeface="+mn-lt"/>
                        </a:rPr>
                        <a:t> sites</a:t>
                      </a:r>
                      <a:r>
                        <a:rPr lang="en-US" altLang="en-PH" sz="2100" dirty="0">
                          <a:effectLst/>
                          <a:cs typeface="+mn-lt"/>
                        </a:rPr>
                        <a:t>/1</a:t>
                      </a:r>
                      <a:r>
                        <a:rPr lang="en-PH" sz="2100" dirty="0">
                          <a:effectLst/>
                          <a:cs typeface="+mn-lt"/>
                        </a:rPr>
                        <a:t> ecological zone</a:t>
                      </a:r>
                      <a:endParaRPr lang="en-PH" sz="2100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152400" marR="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30580">
                <a:tc>
                  <a:txBody>
                    <a:bodyPr/>
                    <a:p>
                      <a:pPr marL="323850" lvl="1" indent="0" fontAlgn="auto"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altLang="en-PH" sz="2100" b="0" i="1" dirty="0">
                          <a:effectLst/>
                          <a:cs typeface="+mn-lt"/>
                          <a:sym typeface="+mn-ea"/>
                        </a:rPr>
                        <a:t> </a:t>
                      </a:r>
                      <a:r>
                        <a:rPr lang="en-PH" sz="2100" b="0" i="1" dirty="0">
                          <a:effectLst/>
                          <a:cs typeface="+mn-lt"/>
                          <a:sym typeface="+mn-ea"/>
                        </a:rPr>
                        <a:t>DUS (Distinctness, Uniformity, Stability) testing</a:t>
                      </a:r>
                      <a:endParaRPr lang="en-PH" sz="2100" b="0" i="1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  <a:sym typeface="+mn-ea"/>
                      </a:endParaRPr>
                    </a:p>
                  </a:txBody>
                  <a:tcPr marL="0" marR="15240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buNone/>
                      </a:pPr>
                      <a:r>
                        <a:rPr lang="en-US" altLang="en-PH" sz="2100" i="1" dirty="0">
                          <a:solidFill>
                            <a:srgbClr val="000000"/>
                          </a:solidFill>
                          <a:effectLst/>
                          <a:ea typeface="Calibri" panose="020F0502020204030204" pitchFamily="34" charset="0"/>
                          <a:cs typeface="+mn-lt"/>
                        </a:rPr>
                        <a:t>5-6th</a:t>
                      </a:r>
                      <a:endParaRPr lang="en-US" altLang="en-PH" sz="2100" i="1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152400" marR="15240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p>
                      <a:pPr>
                        <a:spcAft>
                          <a:spcPts val="0"/>
                        </a:spcAft>
                        <a:buNone/>
                      </a:pPr>
                      <a:r>
                        <a:rPr lang="en-US" altLang="en-US" sz="2100" i="1" dirty="0">
                          <a:solidFill>
                            <a:srgbClr val="000000"/>
                          </a:solidFill>
                          <a:effectLst/>
                          <a:ea typeface="Calibri" panose="020F0502020204030204" pitchFamily="34" charset="0"/>
                          <a:cs typeface="+mn-lt"/>
                        </a:rPr>
                        <a:t>2 crops the same season  </a:t>
                      </a:r>
                      <a:endParaRPr lang="en-US" altLang="en-US" sz="2100" i="1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152400" marR="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257935">
                <a:tc>
                  <a:txBody>
                    <a:bodyPr/>
                    <a:lstStyle/>
                    <a:p>
                      <a:pPr marL="323850" lvl="1" indent="0" fontAlgn="auto"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PH" sz="2100" b="0" i="1" dirty="0">
                          <a:effectLst/>
                          <a:cs typeface="+mn-lt"/>
                        </a:rPr>
                        <a:t>VCU (Value for Cultivation and Use) testing</a:t>
                      </a:r>
                      <a:endParaRPr lang="en-PH" sz="2100" b="0" i="1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0" marR="15240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en-PH" sz="2100" i="1" dirty="0">
                          <a:effectLst/>
                          <a:cs typeface="+mn-lt"/>
                        </a:rPr>
                        <a:t>5</a:t>
                      </a:r>
                      <a:r>
                        <a:rPr lang="en-PH" sz="2100" i="1" dirty="0">
                          <a:effectLst/>
                          <a:cs typeface="+mn-lt"/>
                        </a:rPr>
                        <a:t>-</a:t>
                      </a:r>
                      <a:r>
                        <a:rPr lang="en-US" altLang="en-PH" sz="2100" i="1" dirty="0">
                          <a:effectLst/>
                          <a:cs typeface="+mn-lt"/>
                        </a:rPr>
                        <a:t>6</a:t>
                      </a:r>
                      <a:r>
                        <a:rPr lang="en-PH" sz="2100" i="1" baseline="30000" dirty="0">
                          <a:effectLst/>
                          <a:cs typeface="+mn-lt"/>
                        </a:rPr>
                        <a:t>th </a:t>
                      </a:r>
                      <a:endParaRPr lang="en-PH" sz="2100" i="1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152400" marR="15240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en-US" sz="2100" i="1" dirty="0">
                          <a:solidFill>
                            <a:srgbClr val="000000"/>
                          </a:solidFill>
                          <a:effectLst/>
                          <a:ea typeface="Calibri" panose="020F0502020204030204" pitchFamily="34" charset="0"/>
                          <a:cs typeface="+mn-lt"/>
                        </a:rPr>
                        <a:t>3 crops-Replicated field trials</a:t>
                      </a:r>
                      <a:endParaRPr lang="en-US" altLang="en-US" sz="2100" i="1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en-US" sz="2100" i="1" dirty="0">
                          <a:solidFill>
                            <a:srgbClr val="000000"/>
                          </a:solidFill>
                          <a:effectLst/>
                          <a:ea typeface="Calibri" panose="020F0502020204030204" pitchFamily="34" charset="0"/>
                          <a:cs typeface="+mn-lt"/>
                        </a:rPr>
                        <a:t>2 crops-On-farm test</a:t>
                      </a:r>
                      <a:endParaRPr lang="en-US" altLang="en-US" sz="2100" i="1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en-US" sz="2100" i="1" dirty="0">
                          <a:solidFill>
                            <a:srgbClr val="000000"/>
                          </a:solidFill>
                          <a:effectLst/>
                          <a:ea typeface="Calibri" panose="020F0502020204030204" pitchFamily="34" charset="0"/>
                          <a:cs typeface="+mn-lt"/>
                        </a:rPr>
                        <a:t>1 crop-Control test (Brown planthopper, Bacterial leaf blight, </a:t>
                      </a:r>
                      <a:r>
                        <a:rPr lang="en-US" altLang="en-US" sz="2100" i="1" dirty="0">
                          <a:solidFill>
                            <a:srgbClr val="0432FF"/>
                          </a:solidFill>
                          <a:effectLst/>
                          <a:ea typeface="Calibri" panose="020F0502020204030204" pitchFamily="34" charset="0"/>
                          <a:cs typeface="+mn-lt"/>
                        </a:rPr>
                        <a:t>Rice blast disease</a:t>
                      </a:r>
                      <a:r>
                        <a:rPr lang="en-US" altLang="en-US" sz="2100" i="1" dirty="0">
                          <a:solidFill>
                            <a:srgbClr val="000000"/>
                          </a:solidFill>
                          <a:effectLst/>
                          <a:ea typeface="Calibri" panose="020F0502020204030204" pitchFamily="34" charset="0"/>
                          <a:cs typeface="+mn-lt"/>
                        </a:rPr>
                        <a:t>)</a:t>
                      </a:r>
                      <a:endParaRPr lang="en-US" altLang="en-US" sz="2100" i="1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152400" marR="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42950">
                <a:tc>
                  <a:txBody>
                    <a:bodyPr/>
                    <a:lstStyle/>
                    <a:p>
                      <a:pPr marL="323850" lvl="1" indent="-176530"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PH" sz="2100" b="0" i="1" dirty="0">
                          <a:effectLst/>
                          <a:cs typeface="+mn-lt"/>
                        </a:rPr>
                        <a:t>Variety release and certification</a:t>
                      </a:r>
                      <a:endParaRPr lang="en-PH" sz="2100" b="0" i="1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0" marR="15240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en-PH" sz="2100" i="1" dirty="0">
                          <a:effectLst/>
                          <a:cs typeface="+mn-lt"/>
                        </a:rPr>
                        <a:t>7</a:t>
                      </a:r>
                      <a:r>
                        <a:rPr lang="en-PH" sz="2100" i="1" baseline="30000" dirty="0">
                          <a:effectLst/>
                          <a:cs typeface="+mn-lt"/>
                        </a:rPr>
                        <a:t>th</a:t>
                      </a:r>
                      <a:r>
                        <a:rPr lang="en-PH" sz="2100" i="1" dirty="0">
                          <a:effectLst/>
                          <a:cs typeface="+mn-lt"/>
                        </a:rPr>
                        <a:t> year</a:t>
                      </a:r>
                      <a:endParaRPr lang="en-PH" sz="2100" i="1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152400" marR="15240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PH" sz="2100" i="1" dirty="0">
                          <a:effectLst/>
                          <a:cs typeface="+mn-lt"/>
                        </a:rPr>
                        <a:t>Review and approval by </a:t>
                      </a:r>
                      <a:r>
                        <a:rPr lang="en-US" altLang="en-PH" sz="2100" i="1" dirty="0">
                          <a:effectLst/>
                          <a:cs typeface="+mn-lt"/>
                        </a:rPr>
                        <a:t>MAE </a:t>
                      </a:r>
                      <a:endParaRPr lang="en-US" altLang="en-PH" sz="2100" i="1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+mn-lt"/>
                      </a:endParaRPr>
                    </a:p>
                  </a:txBody>
                  <a:tcPr marL="152400" marR="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0"/>
            <a:ext cx="520065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PH" sz="3200" b="1" dirty="0">
                <a:solidFill>
                  <a:schemeClr val="accent5">
                    <a:lumMod val="75000"/>
                  </a:schemeClr>
                </a:solidFill>
              </a:rPr>
              <a:t>Variety development timeline</a:t>
            </a:r>
            <a:endParaRPr lang="en-PH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286875" y="6440805"/>
            <a:ext cx="2743200" cy="365125"/>
          </a:xfrm>
        </p:spPr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  <p:sp>
        <p:nvSpPr>
          <p:cNvPr id="56" name="Text Box 55"/>
          <p:cNvSpPr txBox="1"/>
          <p:nvPr/>
        </p:nvSpPr>
        <p:spPr>
          <a:xfrm>
            <a:off x="76200" y="95250"/>
            <a:ext cx="4000500" cy="7588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3200" b="1">
                <a:solidFill>
                  <a:srgbClr val="FF0000"/>
                </a:solidFill>
              </a:rPr>
              <a:t>CLRRI breeding pipeline</a:t>
            </a:r>
            <a:endParaRPr lang="en-US" sz="3200" b="1">
              <a:solidFill>
                <a:srgbClr val="FF0000"/>
              </a:solidFill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134112" y="91130"/>
            <a:ext cx="11899391" cy="6663238"/>
            <a:chOff x="219456" y="200858"/>
            <a:chExt cx="11899391" cy="6663238"/>
          </a:xfrm>
        </p:grpSpPr>
        <p:sp>
          <p:nvSpPr>
            <p:cNvPr id="59" name="Text Box 9"/>
            <p:cNvSpPr txBox="1"/>
            <p:nvPr/>
          </p:nvSpPr>
          <p:spPr>
            <a:xfrm>
              <a:off x="2994406" y="200858"/>
              <a:ext cx="9049385" cy="501015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145E7F"/>
                  </a:solidFill>
                </a14:hiddenFill>
              </a:ext>
            </a:extLst>
          </p:spPr>
          <p:txBody>
            <a:bodyPr rot="0" spcFirstLastPara="0" vert="horz" wrap="square" lIns="0" tIns="0" rIns="0" bIns="0" numCol="1" spcCol="0" rtlCol="0" fromWordArt="0" anchor="ctr" anchorCtr="0" forceAA="0" compatLnSpc="1">
              <a:noAutofit/>
            </a:bodyPr>
            <a:lstStyle/>
            <a:p>
              <a:pPr algn="ctr" fontAlgn="base">
                <a:lnSpc>
                  <a:spcPct val="115000"/>
                </a:lnSpc>
                <a:spcAft>
                  <a:spcPts val="1000"/>
                </a:spcAft>
              </a:pPr>
              <a:endParaRPr lang="en-US" sz="2800" dirty="0">
                <a:solidFill>
                  <a:schemeClr val="tx1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 fontAlgn="base">
                <a:lnSpc>
                  <a:spcPct val="115000"/>
                </a:lnSpc>
                <a:spcAft>
                  <a:spcPts val="1000"/>
                </a:spcAft>
              </a:pPr>
              <a:r>
                <a:rPr lang="en-US" sz="2800" dirty="0">
                  <a:solidFill>
                    <a:srgbClr val="0432FF"/>
                  </a:solidFill>
                  <a:effectLst>
                    <a:outerShdw blurRad="38100" dist="25400" dir="5400000" algn="ctr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Step 1.</a:t>
              </a:r>
              <a:r>
                <a:rPr lang="en-US" sz="2800" dirty="0">
                  <a:solidFill>
                    <a:schemeClr val="tx1"/>
                  </a:solidFill>
                  <a:effectLst>
                    <a:outerShdw blurRad="38100" dist="25400" dir="5400000" algn="ctr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The best lines (</a:t>
              </a:r>
              <a:r>
                <a:rPr lang="en-PH" sz="2800">
                  <a:solidFill>
                    <a:schemeClr val="tx1"/>
                  </a:solidFill>
                  <a:effectLst/>
                  <a:cs typeface="+mn-lt"/>
                  <a:sym typeface="+mn-ea"/>
                </a:rPr>
                <a:t>Pedigree selection, line fixation</a:t>
              </a:r>
              <a:r>
                <a:rPr lang="en-US" altLang="en-PH" sz="2800">
                  <a:solidFill>
                    <a:schemeClr val="tx1"/>
                  </a:solidFill>
                  <a:effectLst/>
                  <a:cs typeface="+mn-lt"/>
                  <a:sym typeface="+mn-ea"/>
                </a:rPr>
                <a:t>)</a:t>
              </a:r>
              <a:endParaRPr lang="en-PH" sz="2800">
                <a:solidFill>
                  <a:schemeClr val="tx1"/>
                </a:solidFill>
                <a:effectLst/>
                <a:ea typeface="Calibri" panose="020F0502020204030204" pitchFamily="34" charset="0"/>
                <a:cs typeface="+mn-lt"/>
              </a:endParaRPr>
            </a:p>
            <a:p>
              <a:pPr algn="ctr" fontAlgn="base">
                <a:lnSpc>
                  <a:spcPct val="115000"/>
                </a:lnSpc>
                <a:spcAft>
                  <a:spcPts val="1000"/>
                </a:spcAft>
              </a:pPr>
              <a:r>
                <a:rPr lang="en-US" sz="2800" dirty="0">
                  <a:solidFill>
                    <a:schemeClr val="tx1"/>
                  </a:solidFill>
                  <a:effectLst>
                    <a:outerShdw blurRad="38100" dist="25400" dir="5400000" algn="ctr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 </a:t>
              </a:r>
              <a:endParaRPr lang="en-US" sz="2800" dirty="0">
                <a:solidFill>
                  <a:schemeClr val="tx1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>
              <a:off x="6440842" y="744065"/>
              <a:ext cx="0" cy="22918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2" name="Group 61"/>
            <p:cNvGrpSpPr/>
            <p:nvPr/>
          </p:nvGrpSpPr>
          <p:grpSpPr>
            <a:xfrm>
              <a:off x="2706624" y="999895"/>
              <a:ext cx="7376160" cy="2556817"/>
              <a:chOff x="2706624" y="1108381"/>
              <a:chExt cx="7376160" cy="2556817"/>
            </a:xfrm>
          </p:grpSpPr>
          <p:sp>
            <p:nvSpPr>
              <p:cNvPr id="63" name="Rounded Rectangle 62"/>
              <p:cNvSpPr/>
              <p:nvPr/>
            </p:nvSpPr>
            <p:spPr>
              <a:xfrm>
                <a:off x="2706624" y="1364451"/>
                <a:ext cx="7376160" cy="1442362"/>
              </a:xfrm>
              <a:prstGeom prst="roundRect">
                <a:avLst>
                  <a:gd name="adj" fmla="val 9407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Text Box 10"/>
              <p:cNvSpPr txBox="1"/>
              <p:nvPr/>
            </p:nvSpPr>
            <p:spPr>
              <a:xfrm>
                <a:off x="3563502" y="1623832"/>
                <a:ext cx="5593422" cy="463258"/>
              </a:xfrm>
              <a:prstGeom prst="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noAutofit/>
              </a:bodyPr>
              <a:lstStyle/>
              <a:p>
                <a:pPr algn="ctr" fontAlgn="base"/>
                <a:r>
                  <a:rPr lang="en-US" sz="2400" dirty="0">
                    <a:solidFill>
                      <a:srgbClr val="0432FF"/>
                    </a:solidFill>
                    <a:effectLst>
                      <a:outerShdw blurRad="38100" dist="25400" dir="5400000" algn="ctr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Step 2</a:t>
                </a:r>
                <a:r>
                  <a:rPr lang="en-US" sz="2400" dirty="0">
                    <a:solidFill>
                      <a:schemeClr val="tx1"/>
                    </a:solidFill>
                    <a:effectLst>
                      <a:outerShdw blurRad="38100" dist="25400" dir="5400000" algn="ctr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Preliminary assessment (2 crops)</a:t>
                </a:r>
                <a:endParaRPr lang="en-US" sz="2400" dirty="0">
                  <a:solidFill>
                    <a:schemeClr val="tx1"/>
                  </a:solidFill>
                  <a:effectLst>
                    <a:outerShdw blurRad="38100" dist="25400" dir="5400000" algn="ctr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Text Box 12"/>
              <p:cNvSpPr txBox="1"/>
              <p:nvPr/>
            </p:nvSpPr>
            <p:spPr>
              <a:xfrm>
                <a:off x="3563502" y="2268717"/>
                <a:ext cx="5593422" cy="455766"/>
              </a:xfrm>
              <a:prstGeom prst="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noAutofit/>
              </a:bodyPr>
              <a:lstStyle/>
              <a:p>
                <a:pPr algn="ctr" fontAlgn="base"/>
                <a:r>
                  <a:rPr lang="en-US" sz="2400" dirty="0">
                    <a:solidFill>
                      <a:srgbClr val="0432FF"/>
                    </a:solidFill>
                    <a:effectLst>
                      <a:outerShdw blurRad="38100" dist="25400" dir="5400000" algn="ctr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Step 3</a:t>
                </a:r>
                <a:r>
                  <a:rPr lang="en-US" sz="2400" dirty="0">
                    <a:solidFill>
                      <a:schemeClr val="tx1"/>
                    </a:solidFill>
                    <a:effectLst>
                      <a:outerShdw blurRad="38100" dist="25400" dir="5400000" algn="ctr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Multi-Environment Testing (2 crops)</a:t>
                </a:r>
                <a:endParaRPr lang="en-US" sz="2400" dirty="0">
                  <a:solidFill>
                    <a:schemeClr val="tx1"/>
                  </a:solidFill>
                  <a:effectLst>
                    <a:outerShdw blurRad="38100" dist="25400" dir="5400000" algn="ctr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Text Box 41"/>
              <p:cNvSpPr txBox="1"/>
              <p:nvPr/>
            </p:nvSpPr>
            <p:spPr>
              <a:xfrm>
                <a:off x="4066894" y="1108381"/>
                <a:ext cx="4714306" cy="42463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285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noAutofit/>
              </a:bodyPr>
              <a:lstStyle/>
              <a:p>
                <a:pPr algn="ctr" fontAlgn="base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>
                      <a:outerShdw blurRad="38100" dist="25400" dir="5400000" algn="ctr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Evaluation by breeders</a:t>
                </a:r>
                <a:endParaRPr lang="en-PH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fontAlgn="base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PH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PH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7" name="Straight Arrow Connector 66"/>
              <p:cNvCxnSpPr/>
              <p:nvPr/>
            </p:nvCxnSpPr>
            <p:spPr>
              <a:xfrm>
                <a:off x="6440842" y="2076085"/>
                <a:ext cx="0" cy="229186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/>
              <p:cNvCxnSpPr/>
              <p:nvPr/>
            </p:nvCxnSpPr>
            <p:spPr>
              <a:xfrm>
                <a:off x="2854280" y="3329646"/>
                <a:ext cx="0" cy="335552"/>
              </a:xfrm>
              <a:prstGeom prst="straightConnector1">
                <a:avLst/>
              </a:prstGeom>
              <a:ln w="571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Rounded Rectangle 68"/>
            <p:cNvSpPr/>
            <p:nvPr/>
          </p:nvSpPr>
          <p:spPr>
            <a:xfrm>
              <a:off x="219456" y="3247770"/>
              <a:ext cx="11899391" cy="3616326"/>
            </a:xfrm>
            <a:prstGeom prst="roundRect">
              <a:avLst>
                <a:gd name="adj" fmla="val 5400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 Box 41"/>
            <p:cNvSpPr txBox="1"/>
            <p:nvPr/>
          </p:nvSpPr>
          <p:spPr>
            <a:xfrm>
              <a:off x="1665228" y="2958270"/>
              <a:ext cx="9545121" cy="579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 fontAlgn="base">
                <a:lnSpc>
                  <a:spcPct val="115000"/>
                </a:lnSpc>
                <a:spcAft>
                  <a:spcPts val="1000"/>
                </a:spcAft>
              </a:pPr>
              <a:r>
                <a:rPr lang="en-PH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Evaluation by Department of Crop Production (</a:t>
              </a:r>
              <a:r>
                <a:rPr lang="en-PH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MAE</a:t>
              </a:r>
              <a:r>
                <a:rPr lang="en-PH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 (2-3 years)</a:t>
              </a:r>
              <a:endParaRPr lang="en-PH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fontAlgn="base">
                <a:lnSpc>
                  <a:spcPct val="115000"/>
                </a:lnSpc>
                <a:spcAft>
                  <a:spcPts val="1000"/>
                </a:spcAft>
              </a:pPr>
              <a:r>
                <a:rPr lang="en-PH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PH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1" name="Straight Arrow Connector 70"/>
            <p:cNvCxnSpPr/>
            <p:nvPr/>
          </p:nvCxnSpPr>
          <p:spPr>
            <a:xfrm>
              <a:off x="6437789" y="2694685"/>
              <a:ext cx="0" cy="25210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 Box 18"/>
            <p:cNvSpPr txBox="1"/>
            <p:nvPr/>
          </p:nvSpPr>
          <p:spPr>
            <a:xfrm>
              <a:off x="352806" y="4404558"/>
              <a:ext cx="5885815" cy="128397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t" anchorCtr="0" forceAA="0" compatLnSpc="1">
              <a:noAutofit/>
            </a:bodyPr>
            <a:lstStyle/>
            <a:p>
              <a:pPr algn="ctr" fontAlgn="base"/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25400" dir="5400000" algn="ctr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VCU</a:t>
              </a:r>
              <a:r>
                <a:rPr lang="en-US" sz="2400" dirty="0">
                  <a:solidFill>
                    <a:schemeClr val="tx1"/>
                  </a:solidFill>
                  <a:effectLst>
                    <a:outerShdw blurRad="38100" dist="25400" dir="5400000" algn="ctr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(small-scale: 3 crops; wide-scale: 2 crop)</a:t>
              </a:r>
              <a:endParaRPr lang="en-PH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indent="-206375" fontAlgn="base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tx1"/>
                  </a:solidFill>
                  <a:effectLst>
                    <a:outerShdw blurRad="38100" dist="25400" dir="5400000" algn="ctr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Biotic stresses test (BPH, BLB, Blast) (mandatory 1 season)</a:t>
              </a:r>
              <a:endParaRPr lang="en-US" sz="2400" dirty="0">
                <a:solidFill>
                  <a:schemeClr val="tx1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indent="-206375" fontAlgn="base">
                <a:buFont typeface="Arial" panose="020B0604020202020204" pitchFamily="34" charset="0"/>
                <a:buChar char="•"/>
              </a:pPr>
              <a:endParaRPr lang="en-US" sz="2400" dirty="0">
                <a:solidFill>
                  <a:schemeClr val="tx1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Text Box 13"/>
            <p:cNvSpPr txBox="1"/>
            <p:nvPr/>
          </p:nvSpPr>
          <p:spPr>
            <a:xfrm>
              <a:off x="2922955" y="3580561"/>
              <a:ext cx="7002184" cy="517032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noAutofit/>
            </a:bodyPr>
            <a:lstStyle/>
            <a:p>
              <a:pPr algn="ctr" fontAlgn="base">
                <a:lnSpc>
                  <a:spcPct val="115000"/>
                </a:lnSpc>
                <a:spcAft>
                  <a:spcPts val="1000"/>
                </a:spcAft>
              </a:pPr>
              <a:r>
                <a:rPr lang="en-US" sz="2400" dirty="0">
                  <a:solidFill>
                    <a:srgbClr val="0432FF"/>
                  </a:solidFill>
                  <a:effectLst>
                    <a:outerShdw blurRad="38100" dist="25400" dir="5400000" algn="ctr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Step 4.</a:t>
              </a:r>
              <a:r>
                <a:rPr lang="en-US" sz="2400" dirty="0">
                  <a:solidFill>
                    <a:schemeClr val="tx1"/>
                  </a:solidFill>
                  <a:effectLst>
                    <a:outerShdw blurRad="38100" dist="25400" dir="5400000" algn="ctr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VCU and DUS testing and varietal registration </a:t>
              </a:r>
              <a:endParaRPr lang="en-US" sz="2400" dirty="0">
                <a:solidFill>
                  <a:schemeClr val="tx1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Text Box 21"/>
            <p:cNvSpPr txBox="1"/>
            <p:nvPr/>
          </p:nvSpPr>
          <p:spPr>
            <a:xfrm>
              <a:off x="1489980" y="6264036"/>
              <a:ext cx="9954639" cy="473611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noAutofit/>
            </a:bodyPr>
            <a:lstStyle/>
            <a:p>
              <a:pPr algn="ctr" fontAlgn="base"/>
              <a:r>
                <a:rPr lang="en-US" sz="2400" dirty="0">
                  <a:solidFill>
                    <a:srgbClr val="0432FF"/>
                  </a:solidFill>
                  <a:effectLst>
                    <a:outerShdw blurRad="38100" dist="25400" dir="5400000" algn="ctr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Step 5.</a:t>
              </a:r>
              <a:r>
                <a:rPr lang="en-US" sz="2400" dirty="0">
                  <a:solidFill>
                    <a:schemeClr val="tx1"/>
                  </a:solidFill>
                  <a:effectLst>
                    <a:outerShdw blurRad="38100" dist="25400" dir="5400000" algn="ctr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Submitted report and </a:t>
              </a:r>
              <a:r>
                <a:rPr lang="en-PH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r>
                <a:rPr lang="en-PH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ertificate for releasing new varieties</a:t>
              </a:r>
              <a:r>
                <a:rPr lang="en-US" sz="2400" dirty="0">
                  <a:solidFill>
                    <a:schemeClr val="tx1"/>
                  </a:solidFill>
                  <a:effectLst>
                    <a:outerShdw blurRad="38100" dist="25400" dir="5400000" algn="ctr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(1-3 months)</a:t>
              </a:r>
              <a:endParaRPr lang="en-US" sz="2400" dirty="0">
                <a:solidFill>
                  <a:schemeClr val="tx1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5" name="Straight Arrow Connector 74"/>
            <p:cNvCxnSpPr/>
            <p:nvPr/>
          </p:nvCxnSpPr>
          <p:spPr>
            <a:xfrm>
              <a:off x="6467300" y="4083837"/>
              <a:ext cx="0" cy="218019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 Box 75"/>
            <p:cNvSpPr txBox="1"/>
            <p:nvPr/>
          </p:nvSpPr>
          <p:spPr>
            <a:xfrm>
              <a:off x="6654635" y="4410719"/>
              <a:ext cx="4959345" cy="73824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t" anchorCtr="0" forceAA="0" compatLnSpc="1">
              <a:noAutofit/>
            </a:bodyPr>
            <a:lstStyle/>
            <a:p>
              <a:pPr algn="ctr" fontAlgn="base"/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25400" dir="5400000" algn="ctr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DUS</a:t>
              </a:r>
              <a:endParaRPr lang="en-PH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 fontAlgn="base"/>
              <a:r>
                <a:rPr lang="en-US" sz="2400" dirty="0">
                  <a:solidFill>
                    <a:schemeClr val="tx1"/>
                  </a:solidFill>
                  <a:effectLst>
                    <a:outerShdw blurRad="38100" dist="25400" dir="5400000" algn="ctr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(2 crops in Summer-Autumn season)</a:t>
              </a:r>
              <a:endParaRPr lang="en-US" sz="2400" dirty="0">
                <a:solidFill>
                  <a:schemeClr val="tx1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7" name="Straight Arrow Connector 76"/>
            <p:cNvCxnSpPr/>
            <p:nvPr/>
          </p:nvCxnSpPr>
          <p:spPr>
            <a:xfrm>
              <a:off x="3571989" y="4151822"/>
              <a:ext cx="0" cy="229186"/>
            </a:xfrm>
            <a:prstGeom prst="straightConnector1">
              <a:avLst/>
            </a:prstGeom>
            <a:ln w="571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>
              <a:off x="9054080" y="4127307"/>
              <a:ext cx="0" cy="22918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  <p:graphicFrame>
        <p:nvGraphicFramePr>
          <p:cNvPr id="3" name="Table 2"/>
          <p:cNvGraphicFramePr/>
          <p:nvPr>
            <p:custDataLst>
              <p:tags r:id="rId1"/>
            </p:custDataLst>
          </p:nvPr>
        </p:nvGraphicFramePr>
        <p:xfrm>
          <a:off x="223520" y="1910080"/>
          <a:ext cx="11941810" cy="4876165"/>
        </p:xfrm>
        <a:graphic>
          <a:graphicData uri="http://schemas.openxmlformats.org/drawingml/2006/table">
            <a:tbl>
              <a:tblPr/>
              <a:tblGrid>
                <a:gridCol w="843280"/>
                <a:gridCol w="2491105"/>
                <a:gridCol w="1363980"/>
                <a:gridCol w="3803015"/>
                <a:gridCol w="3440430"/>
              </a:tblGrid>
              <a:tr h="0">
                <a:tc rowSpan="2">
                  <a:txBody>
                    <a:bodyPr/>
                    <a:p>
                      <a:pPr marL="50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 b="1">
                          <a:solidFill>
                            <a:srgbClr val="000000"/>
                          </a:solidFill>
                          <a:latin typeface="Calibri" panose="020F0502020204030204"/>
                          <a:ea typeface="Times New Roman" panose="02020603050405020304"/>
                        </a:rPr>
                        <a:t>No.</a:t>
                      </a:r>
                      <a:endParaRPr sz="2800" b="1">
                        <a:solidFill>
                          <a:srgbClr val="000000"/>
                        </a:solidFill>
                        <a:latin typeface="Calibri" panose="020F0502020204030204"/>
                        <a:ea typeface="Times New Roman" panose="02020603050405020304"/>
                      </a:endParaRPr>
                    </a:p>
                  </a:txBody>
                  <a:tcPr marL="63500" marR="63500" marT="0" marB="0" anchor="ctr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p>
                      <a:pPr marL="50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 b="1">
                          <a:solidFill>
                            <a:srgbClr val="000000"/>
                          </a:solidFill>
                          <a:latin typeface="Calibri" panose="020F0502020204030204"/>
                          <a:ea typeface="Times New Roman" panose="02020603050405020304"/>
                        </a:rPr>
                        <a:t>Variety Name</a:t>
                      </a:r>
                      <a:endParaRPr sz="2800" b="1">
                        <a:solidFill>
                          <a:srgbClr val="000000"/>
                        </a:solidFill>
                        <a:latin typeface="Calibri" panose="020F0502020204030204"/>
                        <a:ea typeface="Times New Roman" panose="02020603050405020304"/>
                      </a:endParaRPr>
                    </a:p>
                  </a:txBody>
                  <a:tcPr marL="63500" marR="63500" marT="0" marB="0" anchor="ctr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p>
                      <a:pPr marL="50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 b="1">
                          <a:solidFill>
                            <a:srgbClr val="000000"/>
                          </a:solidFill>
                          <a:latin typeface="Calibri" panose="020F0502020204030204"/>
                          <a:ea typeface="Times New Roman" panose="02020603050405020304"/>
                        </a:rPr>
                        <a:t>Year</a:t>
                      </a:r>
                      <a:endParaRPr sz="2800" b="1">
                        <a:solidFill>
                          <a:srgbClr val="000000"/>
                        </a:solidFill>
                        <a:latin typeface="Calibri" panose="020F0502020204030204"/>
                        <a:ea typeface="Times New Roman" panose="02020603050405020304"/>
                      </a:endParaRPr>
                    </a:p>
                    <a:p>
                      <a:pPr marL="50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 b="1">
                          <a:solidFill>
                            <a:srgbClr val="000000"/>
                          </a:solidFill>
                          <a:latin typeface="Calibri" panose="020F0502020204030204"/>
                          <a:ea typeface="Times New Roman" panose="02020603050405020304"/>
                        </a:rPr>
                        <a:t>released</a:t>
                      </a:r>
                      <a:endParaRPr sz="2800" b="1">
                        <a:solidFill>
                          <a:srgbClr val="000000"/>
                        </a:solidFill>
                        <a:latin typeface="Calibri" panose="020F0502020204030204"/>
                        <a:ea typeface="Times New Roman" panose="02020603050405020304"/>
                      </a:endParaRPr>
                    </a:p>
                  </a:txBody>
                  <a:tcPr marL="63500" marR="63500" marT="0" marB="0" anchor="ctr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marL="50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 b="1">
                          <a:solidFill>
                            <a:srgbClr val="000000"/>
                          </a:solidFill>
                          <a:latin typeface="Calibri" panose="020F0502020204030204"/>
                          <a:ea typeface="Times New Roman" panose="02020603050405020304"/>
                        </a:rPr>
                        <a:t>Key traits</a:t>
                      </a:r>
                      <a:endParaRPr sz="2800" b="1">
                        <a:solidFill>
                          <a:srgbClr val="000000"/>
                        </a:solidFill>
                        <a:latin typeface="Calibri" panose="020F0502020204030204"/>
                        <a:ea typeface="Times New Roman" panose="02020603050405020304"/>
                      </a:endParaRPr>
                    </a:p>
                  </a:txBody>
                  <a:tcPr marL="63500" marR="63500" marT="0" marB="0" anchor="ctr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461135">
                <a:tc vMerge="1">
                  <a:tcPr>
                    <a:lnL>
                      <a:noFill/>
                    </a:lnL>
                    <a:lnR>
                      <a:noFill/>
                    </a:lnR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>
                      <a:noFill/>
                    </a:lnL>
                    <a:lnR>
                      <a:noFill/>
                    </a:lnR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>
                      <a:noFill/>
                    </a:lnL>
                    <a:lnR>
                      <a:noFill/>
                    </a:lnR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50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 b="1">
                          <a:solidFill>
                            <a:srgbClr val="000000"/>
                          </a:solidFill>
                          <a:latin typeface="Calibri" panose="020F0502020204030204"/>
                          <a:ea typeface="Times New Roman" panose="02020603050405020304"/>
                        </a:rPr>
                        <a:t>Tolerance to Abiotic stresses</a:t>
                      </a:r>
                      <a:endParaRPr sz="2800" b="1">
                        <a:solidFill>
                          <a:srgbClr val="000000"/>
                        </a:solidFill>
                        <a:latin typeface="Calibri" panose="020F0502020204030204"/>
                        <a:ea typeface="Times New Roman" panose="02020603050405020304"/>
                      </a:endParaRPr>
                    </a:p>
                  </a:txBody>
                  <a:tcPr marL="63500" marR="63500" marT="0" marB="0" anchor="ctr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50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 b="1">
                          <a:solidFill>
                            <a:srgbClr val="000000"/>
                          </a:solidFill>
                          <a:latin typeface="Calibri" panose="020F0502020204030204"/>
                          <a:ea typeface="Times New Roman" panose="02020603050405020304"/>
                        </a:rPr>
                        <a:t>Resistance to Biotic stresses</a:t>
                      </a:r>
                      <a:endParaRPr sz="2800" b="1">
                        <a:solidFill>
                          <a:srgbClr val="000000"/>
                        </a:solidFill>
                        <a:latin typeface="Calibri" panose="020F0502020204030204"/>
                        <a:ea typeface="Times New Roman" panose="02020603050405020304"/>
                      </a:endParaRPr>
                    </a:p>
                  </a:txBody>
                  <a:tcPr marL="63500" marR="63500" marT="0" marB="0" anchor="ctr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96315">
                <a:tc>
                  <a:txBody>
                    <a:bodyPr/>
                    <a:p>
                      <a:pPr marL="50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>
                          <a:solidFill>
                            <a:srgbClr val="000000"/>
                          </a:solidFill>
                          <a:latin typeface="Calibri" panose="020F0502020204030204"/>
                          <a:ea typeface="Times New Roman" panose="02020603050405020304"/>
                        </a:rPr>
                        <a:t>1</a:t>
                      </a:r>
                      <a:endParaRPr sz="2800">
                        <a:solidFill>
                          <a:srgbClr val="000000"/>
                        </a:solidFill>
                        <a:latin typeface="Calibri" panose="020F0502020204030204"/>
                        <a:ea typeface="Times New Roman" panose="02020603050405020304"/>
                      </a:endParaRPr>
                    </a:p>
                  </a:txBody>
                  <a:tcPr marL="63500" marR="63500" marT="0" marB="0" anchor="ctr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508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Calibri" panose="020F0502020204030204"/>
                          <a:ea typeface="Times New Roman" panose="02020603050405020304"/>
                        </a:rPr>
                        <a:t>OM18</a:t>
                      </a:r>
                      <a:endParaRPr sz="2800">
                        <a:solidFill>
                          <a:srgbClr val="000000"/>
                        </a:solidFill>
                        <a:highlight>
                          <a:srgbClr val="FFFF00"/>
                        </a:highlight>
                        <a:latin typeface="Calibri" panose="020F0502020204030204"/>
                        <a:ea typeface="Times New Roman" panose="02020603050405020304"/>
                      </a:endParaRPr>
                    </a:p>
                  </a:txBody>
                  <a:tcPr marL="63500" marR="63500" marT="0" marB="0" anchor="ctr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50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>
                          <a:solidFill>
                            <a:srgbClr val="000000"/>
                          </a:solidFill>
                          <a:latin typeface="Calibri" panose="020F0502020204030204"/>
                          <a:ea typeface="Times New Roman" panose="02020603050405020304"/>
                        </a:rPr>
                        <a:t>2019</a:t>
                      </a:r>
                      <a:endParaRPr sz="2800">
                        <a:solidFill>
                          <a:srgbClr val="000000"/>
                        </a:solidFill>
                        <a:latin typeface="Calibri" panose="020F0502020204030204"/>
                        <a:ea typeface="Times New Roman" panose="02020603050405020304"/>
                      </a:endParaRPr>
                    </a:p>
                  </a:txBody>
                  <a:tcPr marL="63500" marR="63500" marT="0" marB="0" anchor="ctr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508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>
                          <a:solidFill>
                            <a:srgbClr val="000000"/>
                          </a:solidFill>
                          <a:latin typeface="Calibri" panose="020F0502020204030204"/>
                          <a:ea typeface="Times New Roman" panose="02020603050405020304"/>
                        </a:rPr>
                        <a:t>Salt tolerance  (3-4 ‰ )</a:t>
                      </a:r>
                      <a:endParaRPr sz="2800">
                        <a:solidFill>
                          <a:srgbClr val="000000"/>
                        </a:solidFill>
                        <a:latin typeface="Calibri" panose="020F0502020204030204"/>
                        <a:ea typeface="Times New Roman" panose="02020603050405020304"/>
                      </a:endParaRPr>
                    </a:p>
                  </a:txBody>
                  <a:tcPr marL="63500" marR="63500" marT="0" marB="0" anchor="ctr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508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>
                          <a:solidFill>
                            <a:srgbClr val="000000"/>
                          </a:solidFill>
                          <a:latin typeface="Calibri" panose="020F0502020204030204"/>
                          <a:ea typeface="Times New Roman" panose="02020603050405020304"/>
                        </a:rPr>
                        <a:t>Blast (level 2)</a:t>
                      </a:r>
                      <a:endParaRPr sz="2800">
                        <a:solidFill>
                          <a:srgbClr val="000000"/>
                        </a:solidFill>
                        <a:latin typeface="Calibri" panose="020F0502020204030204"/>
                        <a:ea typeface="Times New Roman" panose="02020603050405020304"/>
                      </a:endParaRPr>
                    </a:p>
                  </a:txBody>
                  <a:tcPr marL="63500" marR="63500" marT="0" marB="0" anchor="ctr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95680">
                <a:tc>
                  <a:txBody>
                    <a:bodyPr/>
                    <a:p>
                      <a:pPr marL="50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>
                          <a:solidFill>
                            <a:srgbClr val="000000"/>
                          </a:solidFill>
                          <a:latin typeface="Calibri" panose="020F0502020204030204"/>
                          <a:ea typeface="Times New Roman" panose="02020603050405020304"/>
                        </a:rPr>
                        <a:t>2</a:t>
                      </a:r>
                      <a:endParaRPr sz="2800">
                        <a:solidFill>
                          <a:srgbClr val="000000"/>
                        </a:solidFill>
                        <a:latin typeface="Calibri" panose="020F0502020204030204"/>
                        <a:ea typeface="Times New Roman" panose="02020603050405020304"/>
                      </a:endParaRPr>
                    </a:p>
                  </a:txBody>
                  <a:tcPr marL="63500" marR="63500" marT="0" marB="0" anchor="ctr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508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>
                          <a:solidFill>
                            <a:srgbClr val="000000"/>
                          </a:solidFill>
                          <a:latin typeface="Calibri" panose="020F0502020204030204"/>
                          <a:ea typeface="Times New Roman" panose="02020603050405020304"/>
                        </a:rPr>
                        <a:t>OM9915</a:t>
                      </a:r>
                      <a:endParaRPr sz="2800">
                        <a:solidFill>
                          <a:srgbClr val="000000"/>
                        </a:solidFill>
                        <a:latin typeface="Calibri" panose="020F0502020204030204"/>
                        <a:ea typeface="Times New Roman" panose="02020603050405020304"/>
                      </a:endParaRPr>
                    </a:p>
                  </a:txBody>
                  <a:tcPr marL="63500" marR="63500" marT="0" marB="0" anchor="ctr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50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>
                          <a:solidFill>
                            <a:srgbClr val="000000"/>
                          </a:solidFill>
                          <a:latin typeface="Calibri" panose="020F0502020204030204"/>
                          <a:ea typeface="Times New Roman" panose="02020603050405020304"/>
                        </a:rPr>
                        <a:t>2019</a:t>
                      </a:r>
                      <a:endParaRPr sz="2800">
                        <a:solidFill>
                          <a:srgbClr val="000000"/>
                        </a:solidFill>
                        <a:latin typeface="Calibri" panose="020F0502020204030204"/>
                        <a:ea typeface="Times New Roman" panose="02020603050405020304"/>
                      </a:endParaRPr>
                    </a:p>
                  </a:txBody>
                  <a:tcPr marL="63500" marR="63500" marT="0" marB="0" anchor="ctr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508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>
                          <a:solidFill>
                            <a:srgbClr val="000000"/>
                          </a:solidFill>
                          <a:latin typeface="Calibri" panose="020F0502020204030204"/>
                          <a:ea typeface="Times New Roman" panose="02020603050405020304"/>
                        </a:rPr>
                        <a:t>Good salinity tolerant</a:t>
                      </a:r>
                      <a:endParaRPr sz="2800">
                        <a:solidFill>
                          <a:srgbClr val="000000"/>
                        </a:solidFill>
                        <a:latin typeface="Calibri" panose="020F0502020204030204"/>
                        <a:ea typeface="Times New Roman" panose="02020603050405020304"/>
                      </a:endParaRPr>
                    </a:p>
                  </a:txBody>
                  <a:tcPr marL="63500" marR="63500" marT="0" marB="0" anchor="ctr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508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>
                          <a:solidFill>
                            <a:srgbClr val="000000"/>
                          </a:solidFill>
                          <a:latin typeface="Calibri" panose="020F0502020204030204"/>
                          <a:ea typeface="Times New Roman" panose="02020603050405020304"/>
                        </a:rPr>
                        <a:t>Blast and BPH (Level 3)</a:t>
                      </a:r>
                      <a:endParaRPr sz="2800">
                        <a:solidFill>
                          <a:srgbClr val="000000"/>
                        </a:solidFill>
                        <a:latin typeface="Calibri" panose="020F0502020204030204"/>
                        <a:ea typeface="Times New Roman" panose="02020603050405020304"/>
                      </a:endParaRPr>
                    </a:p>
                  </a:txBody>
                  <a:tcPr marL="63500" marR="63500" marT="0" marB="0" anchor="ctr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96315">
                <a:tc>
                  <a:txBody>
                    <a:bodyPr/>
                    <a:p>
                      <a:pPr marL="50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>
                          <a:solidFill>
                            <a:srgbClr val="000000"/>
                          </a:solidFill>
                          <a:latin typeface="Calibri" panose="020F0502020204030204"/>
                          <a:ea typeface="Times New Roman" panose="02020603050405020304"/>
                        </a:rPr>
                        <a:t>3</a:t>
                      </a:r>
                      <a:endParaRPr sz="2800">
                        <a:solidFill>
                          <a:srgbClr val="000000"/>
                        </a:solidFill>
                        <a:latin typeface="Calibri" panose="020F0502020204030204"/>
                        <a:ea typeface="Times New Roman" panose="02020603050405020304"/>
                      </a:endParaRPr>
                    </a:p>
                  </a:txBody>
                  <a:tcPr marL="63500" marR="63500" marT="0" marB="0" anchor="ctr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508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>
                          <a:solidFill>
                            <a:srgbClr val="000000"/>
                          </a:solidFill>
                          <a:latin typeface="Calibri" panose="020F0502020204030204"/>
                          <a:ea typeface="Times New Roman" panose="02020603050405020304"/>
                        </a:rPr>
                        <a:t>OM232</a:t>
                      </a:r>
                      <a:endParaRPr sz="2800">
                        <a:solidFill>
                          <a:srgbClr val="000000"/>
                        </a:solidFill>
                        <a:latin typeface="Calibri" panose="020F0502020204030204"/>
                        <a:ea typeface="Times New Roman" panose="02020603050405020304"/>
                      </a:endParaRPr>
                    </a:p>
                  </a:txBody>
                  <a:tcPr marL="63500" marR="63500" marT="0" marB="0" anchor="ctr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50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>
                          <a:solidFill>
                            <a:srgbClr val="000000"/>
                          </a:solidFill>
                          <a:latin typeface="Calibri" panose="020F0502020204030204"/>
                          <a:ea typeface="Times New Roman" panose="02020603050405020304"/>
                        </a:rPr>
                        <a:t>2019</a:t>
                      </a:r>
                      <a:endParaRPr sz="2800">
                        <a:solidFill>
                          <a:srgbClr val="000000"/>
                        </a:solidFill>
                        <a:latin typeface="Calibri" panose="020F0502020204030204"/>
                        <a:ea typeface="Times New Roman" panose="02020603050405020304"/>
                      </a:endParaRPr>
                    </a:p>
                  </a:txBody>
                  <a:tcPr marL="63500" marR="63500" marT="0" marB="0" anchor="ctr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508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>
                          <a:solidFill>
                            <a:srgbClr val="000000"/>
                          </a:solidFill>
                          <a:latin typeface="Calibri" panose="020F0502020204030204"/>
                          <a:ea typeface="Times New Roman" panose="02020603050405020304"/>
                        </a:rPr>
                        <a:t>Salt tolerance  (3-4 ‰ )</a:t>
                      </a:r>
                      <a:endParaRPr sz="2800">
                        <a:solidFill>
                          <a:srgbClr val="000000"/>
                        </a:solidFill>
                        <a:latin typeface="Calibri" panose="020F0502020204030204"/>
                        <a:ea typeface="Times New Roman" panose="02020603050405020304"/>
                      </a:endParaRPr>
                    </a:p>
                  </a:txBody>
                  <a:tcPr marL="63500" marR="63500" marT="0" marB="0" anchor="ctr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508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800">
                          <a:solidFill>
                            <a:srgbClr val="000000"/>
                          </a:solidFill>
                          <a:latin typeface="Calibri" panose="020F0502020204030204"/>
                          <a:ea typeface="Times New Roman" panose="02020603050405020304"/>
                        </a:rPr>
                        <a:t>Blast (level 2)</a:t>
                      </a:r>
                      <a:endParaRPr sz="2800">
                        <a:solidFill>
                          <a:srgbClr val="000000"/>
                        </a:solidFill>
                        <a:latin typeface="Calibri" panose="020F0502020204030204"/>
                        <a:ea typeface="Times New Roman" panose="02020603050405020304"/>
                      </a:endParaRPr>
                    </a:p>
                  </a:txBody>
                  <a:tcPr marL="63500" marR="63500" marT="0" marB="0" anchor="ctr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Text Box 3"/>
          <p:cNvSpPr txBox="1"/>
          <p:nvPr/>
        </p:nvSpPr>
        <p:spPr>
          <a:xfrm>
            <a:off x="5928360" y="328295"/>
            <a:ext cx="6725285" cy="181483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sz="2800">
                <a:latin typeface="Times New Roman" panose="02020603050405020304"/>
                <a:ea typeface="Times New Roman" panose="02020603050405020304"/>
                <a:sym typeface="+mn-ea"/>
              </a:rPr>
              <a:t>From 1991-</a:t>
            </a:r>
            <a:r>
              <a:rPr lang="en-US" sz="2800">
                <a:latin typeface="Times New Roman" panose="02020603050405020304"/>
                <a:ea typeface="Times New Roman" panose="02020603050405020304"/>
                <a:sym typeface="+mn-ea"/>
              </a:rPr>
              <a:t> 2023</a:t>
            </a:r>
            <a:r>
              <a:rPr sz="2800">
                <a:latin typeface="Times New Roman" panose="02020603050405020304"/>
                <a:ea typeface="Times New Roman" panose="02020603050405020304"/>
                <a:sym typeface="+mn-ea"/>
              </a:rPr>
              <a:t>: 81 variet</a:t>
            </a:r>
            <a:r>
              <a:rPr lang="en-US" sz="2800">
                <a:latin typeface="Times New Roman" panose="02020603050405020304"/>
                <a:ea typeface="Times New Roman" panose="02020603050405020304"/>
                <a:sym typeface="+mn-ea"/>
              </a:rPr>
              <a:t>ies </a:t>
            </a:r>
            <a:r>
              <a:rPr sz="2800">
                <a:latin typeface="Times New Roman" panose="02020603050405020304"/>
                <a:ea typeface="Times New Roman" panose="02020603050405020304"/>
                <a:sym typeface="+mn-ea"/>
              </a:rPr>
              <a:t>released</a:t>
            </a:r>
            <a:endParaRPr sz="2800">
              <a:latin typeface="Times New Roman" panose="02020603050405020304"/>
              <a:ea typeface="Times New Roman" panose="02020603050405020304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sz="2800">
                <a:latin typeface="Times New Roman" panose="02020603050405020304"/>
                <a:ea typeface="Times New Roman" panose="02020603050405020304"/>
              </a:rPr>
              <a:t>In 2020: 11 varieties </a:t>
            </a:r>
            <a:endParaRPr sz="2800">
              <a:latin typeface="Times New Roman" panose="02020603050405020304"/>
              <a:ea typeface="Times New Roman" panose="02020603050405020304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sz="2800">
                <a:latin typeface="Times New Roman" panose="02020603050405020304"/>
                <a:ea typeface="Times New Roman" panose="02020603050405020304"/>
              </a:rPr>
              <a:t>In 2023: 1 variety</a:t>
            </a:r>
            <a:endParaRPr sz="2800">
              <a:latin typeface="Times New Roman" panose="02020603050405020304"/>
              <a:ea typeface="Times New Roman" panose="02020603050405020304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endParaRPr sz="2800"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223520" y="153035"/>
            <a:ext cx="3542665" cy="7588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4000" b="1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</a:rPr>
              <a:t>Case of CLRRI</a:t>
            </a:r>
            <a:endParaRPr lang="en-US" sz="4000" b="1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4377690" y="265430"/>
            <a:ext cx="2105025" cy="1353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solidFill>
                  <a:srgbClr val="FF0000"/>
                </a:solidFill>
              </a:rPr>
              <a:t>Results:</a:t>
            </a:r>
            <a:endParaRPr lang="en-US" sz="3200">
              <a:solidFill>
                <a:srgbClr val="FF0000"/>
              </a:solidFill>
            </a:endParaRPr>
          </a:p>
          <a:p>
            <a:endParaRPr lang="en-US"/>
          </a:p>
          <a:p>
            <a:endParaRPr lang="en-US" sz="32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6560" y="332912"/>
            <a:ext cx="58637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Total generations/cycles per year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2735" y="1356995"/>
            <a:ext cx="9478645" cy="3261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800" b="1" dirty="0"/>
              <a:t>Conventional breeding</a:t>
            </a:r>
            <a:r>
              <a:rPr lang="en-US" sz="2800" dirty="0"/>
              <a:t>: 1-2 generations per year in most regions.</a:t>
            </a:r>
            <a:endParaRPr lang="en-US" sz="2800" dirty="0"/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800" b="1" dirty="0"/>
              <a:t>Off-season nurseries</a:t>
            </a:r>
            <a:r>
              <a:rPr lang="en-US" sz="2800" dirty="0"/>
              <a:t>: Some institutes utilize Winter-Spring and Summer-Autumn seasons to achieve 2 generations annually.</a:t>
            </a:r>
            <a:endParaRPr lang="en-US" sz="2800" dirty="0"/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800" b="1" dirty="0"/>
              <a:t>Speed breeding</a:t>
            </a:r>
            <a:r>
              <a:rPr lang="en-US" sz="2800" dirty="0"/>
              <a:t>: Currently in pilot/experimental stages, not yet operational at scale.</a:t>
            </a:r>
            <a:endParaRPr lang="en-US" sz="2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503265" y="56595"/>
            <a:ext cx="9158024" cy="6592519"/>
            <a:chOff x="2503265" y="56595"/>
            <a:chExt cx="9158024" cy="6592519"/>
          </a:xfrm>
        </p:grpSpPr>
        <p:sp>
          <p:nvSpPr>
            <p:cNvPr id="7" name="TextBox 6"/>
            <p:cNvSpPr txBox="1"/>
            <p:nvPr/>
          </p:nvSpPr>
          <p:spPr>
            <a:xfrm>
              <a:off x="3207424" y="56596"/>
              <a:ext cx="8453865" cy="861774"/>
            </a:xfrm>
            <a:prstGeom prst="rect">
              <a:avLst/>
            </a:prstGeom>
            <a:solidFill>
              <a:srgbClr val="6FB3B4"/>
            </a:solidFill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</a:rPr>
                <a:t>Contents of presentation</a:t>
              </a:r>
              <a:endParaRPr lang="en-US" sz="5000" b="1" dirty="0">
                <a:solidFill>
                  <a:schemeClr val="bg1"/>
                </a:solidFill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503265" y="56595"/>
              <a:ext cx="9147139" cy="6592519"/>
              <a:chOff x="2793720" y="-7951"/>
              <a:chExt cx="9147139" cy="6592519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3486995" y="821451"/>
                <a:ext cx="8453864" cy="5763116"/>
              </a:xfrm>
              <a:prstGeom prst="rect">
                <a:avLst/>
              </a:prstGeom>
              <a:ln w="12700">
                <a:solidFill>
                  <a:srgbClr val="6FB3B4"/>
                </a:solidFill>
              </a:ln>
            </p:spPr>
            <p:txBody>
              <a:bodyPr wrap="square">
                <a:spAutoFit/>
              </a:bodyPr>
              <a:lstStyle/>
              <a:p>
                <a:pPr lvl="1">
                  <a:spcBef>
                    <a:spcPts val="300"/>
                  </a:spcBef>
                </a:pPr>
                <a:r>
                  <a:rPr lang="en-PH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1. Viet Nam’s Current Context</a:t>
                </a:r>
                <a:endParaRPr lang="en-PH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spcBef>
                    <a:spcPts val="300"/>
                  </a:spcBef>
                </a:pPr>
                <a:r>
                  <a:rPr lang="en-PH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2. Status of Breeding Programs in Viet Nam</a:t>
                </a:r>
                <a:endParaRPr lang="en-PH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spcBef>
                    <a:spcPts val="300"/>
                  </a:spcBef>
                </a:pPr>
                <a:r>
                  <a:rPr lang="en-PH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3. Current Breeding Pipeline</a:t>
                </a:r>
                <a:endParaRPr lang="en-PH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spcBef>
                    <a:spcPts val="300"/>
                  </a:spcBef>
                </a:pPr>
                <a:r>
                  <a:rPr lang="en-PH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4. Accelerated Breeding </a:t>
                </a:r>
                <a:endParaRPr lang="en-PH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spcBef>
                    <a:spcPts val="300"/>
                  </a:spcBef>
                </a:pPr>
                <a:r>
                  <a:rPr lang="en-PH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5. Technologies in Use</a:t>
                </a:r>
                <a:endParaRPr lang="en-PH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spcBef>
                    <a:spcPts val="300"/>
                  </a:spcBef>
                </a:pPr>
                <a:r>
                  <a:rPr lang="en-PH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6. Infrastructure and Capacity</a:t>
                </a:r>
                <a:endParaRPr lang="en-PH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spcBef>
                    <a:spcPts val="300"/>
                  </a:spcBef>
                </a:pPr>
                <a:r>
                  <a:rPr lang="en-PH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7. Case Studies: </a:t>
                </a:r>
                <a:r>
                  <a:rPr lang="en-PH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Cuu</a:t>
                </a:r>
                <a:r>
                  <a:rPr lang="en-PH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Long Delta Rice Research Institute</a:t>
                </a:r>
                <a:endParaRPr lang="en-PH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spcBef>
                    <a:spcPts val="300"/>
                  </a:spcBef>
                </a:pPr>
                <a:r>
                  <a:rPr lang="en-PH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8. Opportunities</a:t>
                </a:r>
                <a:endParaRPr lang="en-PH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spcBef>
                    <a:spcPts val="300"/>
                  </a:spcBef>
                </a:pPr>
                <a:r>
                  <a:rPr lang="en-PH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9. Challenges</a:t>
                </a:r>
                <a:endParaRPr lang="en-PH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spcBef>
                    <a:spcPts val="300"/>
                  </a:spcBef>
                </a:pPr>
                <a:r>
                  <a:rPr lang="en-PH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10. Policy and Regulatory Environment</a:t>
                </a:r>
                <a:endParaRPr lang="en-PH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spcBef>
                    <a:spcPts val="300"/>
                  </a:spcBef>
                </a:pPr>
                <a:r>
                  <a:rPr lang="en-PH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11. Collaboration and Private Sector</a:t>
                </a:r>
                <a:endParaRPr lang="en-PH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spcBef>
                    <a:spcPts val="300"/>
                  </a:spcBef>
                </a:pPr>
                <a:r>
                  <a:rPr lang="en-PH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12. Future Vision (Toward 2030)</a:t>
                </a:r>
                <a:endParaRPr lang="en-PH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spcBef>
                    <a:spcPts val="300"/>
                  </a:spcBef>
                </a:pPr>
                <a:r>
                  <a:rPr lang="en-PH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13. Recommendations</a:t>
                </a:r>
                <a:endParaRPr lang="en-PH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spcBef>
                    <a:spcPts val="300"/>
                  </a:spcBef>
                </a:pPr>
                <a:r>
                  <a:rPr lang="en-PH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14. Key Takeaways</a:t>
                </a:r>
                <a:endParaRPr lang="en-PH" sz="2400" i="0" u="none" strike="noStrike" dirty="0"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" name="Triangle 3"/>
              <p:cNvSpPr/>
              <p:nvPr/>
            </p:nvSpPr>
            <p:spPr>
              <a:xfrm rot="16200000">
                <a:off x="-150459" y="2936228"/>
                <a:ext cx="6592519" cy="704161"/>
              </a:xfrm>
              <a:prstGeom prst="triangle">
                <a:avLst/>
              </a:prstGeom>
              <a:solidFill>
                <a:srgbClr val="6FB3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50" dirty="0"/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r="6137"/>
          <a:stretch>
            <a:fillRect/>
          </a:stretch>
        </p:blipFill>
        <p:spPr>
          <a:xfrm>
            <a:off x="143773" y="1541419"/>
            <a:ext cx="2337974" cy="302880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303385" y="6356350"/>
            <a:ext cx="2743200" cy="365125"/>
          </a:xfrm>
        </p:spPr>
        <p:txBody>
          <a:bodyPr/>
          <a:p>
            <a:fld id="{4D6F0BE2-9F34-D946-8F63-7C94B30D0F4D}" type="slidenum">
              <a:rPr lang="en-US" sz="2000" b="1" smtClean="0"/>
            </a:fld>
            <a:endParaRPr lang="en-US" sz="2000" b="1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1170" y="1141095"/>
            <a:ext cx="11669395" cy="5061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auto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b="1" dirty="0"/>
              <a:t>Slow generation turnover</a:t>
            </a:r>
            <a:r>
              <a:rPr lang="en-US" sz="2800" dirty="0"/>
              <a:t>: Only 1-2 cycles per year limits genetic gain.</a:t>
            </a:r>
            <a:endParaRPr lang="en-US" sz="2800" dirty="0"/>
          </a:p>
          <a:p>
            <a:pPr marL="342900" indent="-342900" fontAlgn="auto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800" b="1" dirty="0"/>
              <a:t>Lengthy variety release system</a:t>
            </a:r>
            <a:r>
              <a:rPr lang="en-US" sz="2800" dirty="0"/>
              <a:t>: Regulatory process adds 2-3 years beyond technical readiness.</a:t>
            </a:r>
            <a:endParaRPr lang="en-US" sz="28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b="1" dirty="0"/>
              <a:t>Limited phenotyping capacity</a:t>
            </a:r>
            <a:r>
              <a:rPr lang="en-US" sz="2800" dirty="0"/>
              <a:t>: Field evaluation relies on visual scoring rather than high-throughput digital systems.</a:t>
            </a:r>
            <a:endParaRPr lang="en-US" sz="28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b="1" dirty="0"/>
              <a:t>Data management</a:t>
            </a:r>
            <a:r>
              <a:rPr lang="en-US" sz="2800" dirty="0"/>
              <a:t>: Fragmented record-keeping, limited use of breeding software.</a:t>
            </a:r>
            <a:endParaRPr lang="en-US" sz="28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b="1" dirty="0"/>
              <a:t>Underfunded public breeding programs</a:t>
            </a:r>
            <a:r>
              <a:rPr lang="en-US" sz="2800" dirty="0"/>
              <a:t>: Insufficient operational budgets for multi-location testing.</a:t>
            </a:r>
            <a:endParaRPr lang="en-US" sz="28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b="1" dirty="0"/>
              <a:t>Weak seed multiplication pipeline</a:t>
            </a:r>
            <a:r>
              <a:rPr lang="en-US" sz="2800" dirty="0"/>
              <a:t>: Slow transition from breeder seed to certified seed.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562723" y="245282"/>
            <a:ext cx="28759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Key bottlenecks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95955" y="2489200"/>
            <a:ext cx="665438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5000" b="1" kern="0" dirty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4. Accelerated Breeding</a:t>
            </a:r>
            <a:r>
              <a:rPr lang="en-PH" sz="5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sz="5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Rectangle 7"/>
          <p:cNvSpPr/>
          <p:nvPr/>
        </p:nvSpPr>
        <p:spPr>
          <a:xfrm>
            <a:off x="953770" y="5105400"/>
            <a:ext cx="8897620" cy="18599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PH" sz="2800" dirty="0"/>
              <a:t>The strategic integration of modern technologies and optimized workflows to </a:t>
            </a:r>
            <a:r>
              <a:rPr lang="en-PH" sz="2800" b="1" dirty="0"/>
              <a:t>shorten the variety development cycle from </a:t>
            </a:r>
            <a:r>
              <a:rPr lang="en-US" altLang="en-PH" sz="2800" b="1" dirty="0"/>
              <a:t>6-7</a:t>
            </a:r>
            <a:r>
              <a:rPr lang="en-PH" sz="2800" b="1" dirty="0"/>
              <a:t> years to 4-</a:t>
            </a:r>
            <a:r>
              <a:rPr lang="en-US" altLang="en-PH" sz="2800" b="1" dirty="0"/>
              <a:t>5</a:t>
            </a:r>
            <a:r>
              <a:rPr lang="en-PH" sz="2800" b="1" dirty="0"/>
              <a:t> years.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950" y="0"/>
            <a:ext cx="10961370" cy="506476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06252" y="367440"/>
            <a:ext cx="38109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PH" sz="3200" b="1" dirty="0">
                <a:solidFill>
                  <a:schemeClr val="accent5">
                    <a:lumMod val="75000"/>
                  </a:schemeClr>
                </a:solidFill>
              </a:rPr>
              <a:t>In Viet Nam’s context</a:t>
            </a:r>
            <a:endParaRPr lang="en-US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26858" y="172903"/>
            <a:ext cx="11925233" cy="6583089"/>
          </a:xfrm>
          <a:prstGeom prst="roundRect">
            <a:avLst>
              <a:gd name="adj" fmla="val 8741"/>
            </a:avLst>
          </a:prstGeom>
          <a:noFill/>
          <a:ln w="63500"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68655" y="1275080"/>
            <a:ext cx="10183495" cy="3769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PH" sz="2800" dirty="0"/>
              <a:t>This encompasses:</a:t>
            </a:r>
            <a:endParaRPr lang="en-PH" sz="2800" dirty="0"/>
          </a:p>
          <a:p>
            <a:pPr marL="342900" indent="-342900" fontAlgn="auto"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en-PH" sz="2800" b="1" dirty="0"/>
              <a:t>Rapid generation advancement</a:t>
            </a:r>
            <a:r>
              <a:rPr lang="en-PH" sz="2800" dirty="0"/>
              <a:t> (speed breeding, off-season nurseries).</a:t>
            </a:r>
            <a:endParaRPr lang="en-PH" sz="2800" dirty="0"/>
          </a:p>
          <a:p>
            <a:pPr marL="342900" indent="-34290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PH" sz="2800" b="1" dirty="0"/>
              <a:t>Molecular precision</a:t>
            </a:r>
            <a:r>
              <a:rPr lang="en-PH" sz="2800" dirty="0"/>
              <a:t> (MAS, genomic selection).</a:t>
            </a:r>
            <a:endParaRPr lang="en-PH" sz="2800" dirty="0"/>
          </a:p>
          <a:p>
            <a:pPr marL="342900" indent="-34290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PH" sz="2800" b="1" dirty="0"/>
              <a:t>Digital phenotyping</a:t>
            </a:r>
            <a:r>
              <a:rPr lang="en-PH" sz="2800" dirty="0"/>
              <a:t> (remote sensing/drone, automated data capture).</a:t>
            </a:r>
            <a:endParaRPr lang="en-PH" sz="2800" dirty="0"/>
          </a:p>
          <a:p>
            <a:pPr marL="342900" indent="-34290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PH" sz="2800" b="1" dirty="0"/>
              <a:t>Streamlined regulatory pathways</a:t>
            </a:r>
            <a:r>
              <a:rPr lang="en-PH" sz="2800" dirty="0"/>
              <a:t> (simplified testing for gene-edited varieties).</a:t>
            </a:r>
            <a:endParaRPr lang="en-US" sz="28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26858" y="172903"/>
            <a:ext cx="11925233" cy="6583089"/>
          </a:xfrm>
          <a:prstGeom prst="roundRect">
            <a:avLst>
              <a:gd name="adj" fmla="val 8741"/>
            </a:avLst>
          </a:prstGeom>
          <a:noFill/>
          <a:ln w="63500"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06938" y="302132"/>
            <a:ext cx="35629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PH" sz="3200" b="1" dirty="0">
                <a:solidFill>
                  <a:schemeClr val="accent5">
                    <a:lumMod val="75000"/>
                  </a:schemeClr>
                </a:solidFill>
              </a:rPr>
              <a:t>Why it is important </a:t>
            </a:r>
            <a:endParaRPr lang="en-US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73275" y="878840"/>
            <a:ext cx="10118725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H" sz="2400" b="1" dirty="0"/>
              <a:t>Climate urgency</a:t>
            </a:r>
            <a:r>
              <a:rPr lang="en-PH" sz="2400" dirty="0"/>
              <a:t>: </a:t>
            </a:r>
            <a:endParaRPr lang="en-PH" sz="2400" dirty="0"/>
          </a:p>
          <a:p>
            <a:r>
              <a:rPr lang="en-PH" sz="2400" dirty="0"/>
              <a:t>Faster breeding is essential to develop and deploy salinity, drought, submergence, and heat tolerant varieties in the context of severe climate change.</a:t>
            </a:r>
            <a:endParaRPr lang="en-PH" sz="2400" dirty="0"/>
          </a:p>
        </p:txBody>
      </p:sp>
      <p:sp>
        <p:nvSpPr>
          <p:cNvPr id="13" name="Rectangle 12"/>
          <p:cNvSpPr/>
          <p:nvPr/>
        </p:nvSpPr>
        <p:spPr>
          <a:xfrm>
            <a:off x="2041525" y="2504440"/>
            <a:ext cx="991616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H" sz="2400" b="1" dirty="0"/>
              <a:t>Food security</a:t>
            </a:r>
            <a:r>
              <a:rPr lang="en-PH" sz="2400" dirty="0"/>
              <a:t>: </a:t>
            </a:r>
            <a:endParaRPr lang="en-PH" sz="2400" dirty="0"/>
          </a:p>
          <a:p>
            <a:r>
              <a:rPr lang="en-PH" sz="2400" dirty="0"/>
              <a:t>In the context of the increasing population, urbanization, and industrialization. Accelerated breeding can maintain or increase productivity on less land.</a:t>
            </a:r>
            <a:endParaRPr lang="en-PH" sz="2400" dirty="0"/>
          </a:p>
        </p:txBody>
      </p:sp>
      <p:sp>
        <p:nvSpPr>
          <p:cNvPr id="14" name="Rectangle 13"/>
          <p:cNvSpPr/>
          <p:nvPr/>
        </p:nvSpPr>
        <p:spPr>
          <a:xfrm>
            <a:off x="2068830" y="3897630"/>
            <a:ext cx="959040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H" sz="2400" b="1" dirty="0"/>
              <a:t>Economic competitiveness</a:t>
            </a:r>
            <a:r>
              <a:rPr lang="en-PH" sz="2400" dirty="0"/>
              <a:t>: </a:t>
            </a:r>
            <a:endParaRPr lang="en-PH" sz="2400" dirty="0"/>
          </a:p>
          <a:p>
            <a:r>
              <a:rPr lang="en-PH" sz="2400" dirty="0"/>
              <a:t>High-quality, climate-resilient rice varieties developed faster provide a competitive edge.</a:t>
            </a:r>
            <a:endParaRPr lang="en-PH" sz="2400" dirty="0"/>
          </a:p>
        </p:txBody>
      </p:sp>
      <p:sp>
        <p:nvSpPr>
          <p:cNvPr id="15" name="Rectangle 14"/>
          <p:cNvSpPr/>
          <p:nvPr/>
        </p:nvSpPr>
        <p:spPr>
          <a:xfrm>
            <a:off x="2073275" y="5349875"/>
            <a:ext cx="958405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H" sz="2400" b="1" dirty="0"/>
              <a:t>Farmer livelihoods</a:t>
            </a:r>
            <a:r>
              <a:rPr lang="en-PH" sz="2400" dirty="0"/>
              <a:t>: </a:t>
            </a:r>
            <a:endParaRPr lang="en-PH" sz="2400" dirty="0"/>
          </a:p>
          <a:p>
            <a:r>
              <a:rPr lang="en-PH" sz="2400" dirty="0"/>
              <a:t>Smallholder farmers (0.12-0.2 ha average) need varieties that perform reliably under variable conditions to ensure income stability.</a:t>
            </a:r>
            <a:endParaRPr lang="en-US" sz="2400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1674695" y="2420848"/>
            <a:ext cx="0" cy="1220215"/>
          </a:xfrm>
          <a:prstGeom prst="line">
            <a:avLst/>
          </a:prstGeom>
          <a:ln w="63500"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63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674695" y="1061644"/>
            <a:ext cx="0" cy="1008442"/>
          </a:xfrm>
          <a:prstGeom prst="line">
            <a:avLst/>
          </a:prstGeom>
          <a:ln w="63500"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63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687534" y="5563962"/>
            <a:ext cx="0" cy="916765"/>
          </a:xfrm>
          <a:prstGeom prst="line">
            <a:avLst/>
          </a:prstGeom>
          <a:ln w="63500"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63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674695" y="4102311"/>
            <a:ext cx="0" cy="688779"/>
          </a:xfrm>
          <a:prstGeom prst="line">
            <a:avLst/>
          </a:prstGeom>
          <a:ln w="63500"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63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9367" y="1244678"/>
            <a:ext cx="597496" cy="67897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758" y="2758798"/>
            <a:ext cx="753241" cy="54431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529" y="4229848"/>
            <a:ext cx="611334" cy="62152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718" y="5563962"/>
            <a:ext cx="522145" cy="98495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89765" y="2242877"/>
            <a:ext cx="609654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CA" sz="5000" b="1" kern="0" dirty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CA" sz="5000" b="1" kern="0" dirty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Technologies</a:t>
            </a:r>
            <a:r>
              <a:rPr lang="en-CA" sz="5000" b="1" kern="0" dirty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in Use</a:t>
            </a:r>
            <a:endParaRPr lang="en-PH" sz="5000" kern="100" dirty="0">
              <a:solidFill>
                <a:schemeClr val="accent5">
                  <a:lumMod val="75000"/>
                </a:schemeClr>
              </a:solidFill>
              <a:effectLst/>
              <a:ea typeface="Aptos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162666"/>
          <a:ext cx="12192000" cy="6405792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3149600"/>
                <a:gridCol w="3065463"/>
                <a:gridCol w="5976937"/>
              </a:tblGrid>
              <a:tr h="2007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PH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Technology</a:t>
                      </a:r>
                      <a:endParaRPr lang="en-PH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81946" marT="51216" marB="5121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PH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Adoption Level</a:t>
                      </a:r>
                      <a:endParaRPr lang="en-PH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1946" marR="81946" marT="51216" marB="5121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PH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Status in Viet Nam</a:t>
                      </a:r>
                      <a:endParaRPr lang="en-PH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1946" marR="81946" marT="51216" marB="51216" anchor="ctr"/>
                </a:tc>
              </a:tr>
              <a:tr h="594109">
                <a:tc>
                  <a:txBody>
                    <a:bodyPr/>
                    <a:lstStyle/>
                    <a:p>
                      <a:pPr marL="133350" indent="0">
                        <a:spcAft>
                          <a:spcPts val="0"/>
                        </a:spcAft>
                      </a:pPr>
                      <a:r>
                        <a:rPr lang="en-PH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Marker-Assisted Selection (MAS)</a:t>
                      </a:r>
                      <a:endParaRPr lang="en-PH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81946" marT="51216" marB="51216" anchor="ctr"/>
                </a:tc>
                <a:tc>
                  <a:txBody>
                    <a:bodyPr/>
                    <a:lstStyle/>
                    <a:p>
                      <a:pPr marL="627380" indent="-43180">
                        <a:spcAft>
                          <a:spcPts val="0"/>
                        </a:spcAft>
                      </a:pPr>
                      <a:r>
                        <a:rPr lang="en-PH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Widespread adoption</a:t>
                      </a:r>
                      <a:endParaRPr lang="en-PH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1946" marR="81946" marT="51216" marB="51216" anchor="ctr"/>
                </a:tc>
                <a:tc>
                  <a:txBody>
                    <a:bodyPr/>
                    <a:lstStyle/>
                    <a:p>
                      <a:pPr marL="98425" indent="0">
                        <a:spcAft>
                          <a:spcPts val="0"/>
                        </a:spcAft>
                      </a:pPr>
                      <a:r>
                        <a:rPr lang="en-PH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Widespread adoption in public institutes (CLRRI, FCRI, </a:t>
                      </a:r>
                      <a:r>
                        <a:rPr lang="en-PH" sz="2000" dirty="0">
                          <a:solidFill>
                            <a:schemeClr val="tx1"/>
                          </a:solidFill>
                        </a:rPr>
                        <a:t>ASISOV</a:t>
                      </a:r>
                      <a:r>
                        <a:rPr lang="en-PH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 for major genes (salinity tolerance </a:t>
                      </a:r>
                      <a:r>
                        <a:rPr lang="en-PH" sz="2000" i="1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Saltol</a:t>
                      </a:r>
                      <a:r>
                        <a:rPr lang="en-PH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submergence </a:t>
                      </a:r>
                      <a:r>
                        <a:rPr lang="en-PH" sz="2000" i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Sub1</a:t>
                      </a:r>
                      <a:r>
                        <a:rPr lang="en-PH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blast resistance </a:t>
                      </a:r>
                      <a:r>
                        <a:rPr lang="en-PH" sz="2000" i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Pi </a:t>
                      </a:r>
                      <a:r>
                        <a:rPr lang="en-PH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genes, </a:t>
                      </a:r>
                      <a:r>
                        <a:rPr lang="en-PH" sz="2000" i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BPH </a:t>
                      </a:r>
                      <a:r>
                        <a:rPr lang="en-PH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resistance). Private sector (</a:t>
                      </a:r>
                      <a:r>
                        <a:rPr lang="en-PH" sz="20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ThaiBinh</a:t>
                      </a:r>
                      <a:r>
                        <a:rPr lang="en-PH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Seed) applying molecular biotechnology. </a:t>
                      </a:r>
                      <a:endParaRPr lang="en-PH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1946" marR="0" marT="51216" marB="51216" anchor="ctr"/>
                </a:tc>
              </a:tr>
              <a:tr h="594109">
                <a:tc>
                  <a:txBody>
                    <a:bodyPr/>
                    <a:lstStyle/>
                    <a:p>
                      <a:pPr marL="182880" indent="-49530">
                        <a:spcAft>
                          <a:spcPts val="0"/>
                        </a:spcAft>
                      </a:pPr>
                      <a:r>
                        <a:rPr lang="en-PH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Digital phenotyping</a:t>
                      </a:r>
                      <a:endParaRPr lang="en-PH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81946" marT="51216" marB="51216" anchor="ctr"/>
                </a:tc>
                <a:tc>
                  <a:txBody>
                    <a:bodyPr/>
                    <a:lstStyle/>
                    <a:p>
                      <a:pPr marL="584200" indent="0">
                        <a:spcAft>
                          <a:spcPts val="0"/>
                        </a:spcAft>
                      </a:pPr>
                      <a:r>
                        <a:rPr lang="en-PH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Limited adoption</a:t>
                      </a:r>
                      <a:endParaRPr lang="en-PH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1946" marR="81946" marT="51216" marB="51216" anchor="ctr"/>
                </a:tc>
                <a:tc>
                  <a:txBody>
                    <a:bodyPr/>
                    <a:lstStyle/>
                    <a:p>
                      <a:pPr marL="98425" indent="0">
                        <a:spcAft>
                          <a:spcPts val="0"/>
                        </a:spcAft>
                      </a:pPr>
                      <a:r>
                        <a:rPr lang="en-PH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Early adoption. Drone technology demonstrated for seed sowing and fertilizer application. Some remote sensing research for crop monitoring. Not yet routine in breeding programs.</a:t>
                      </a:r>
                      <a:endParaRPr lang="en-PH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1946" marR="0" marT="51216" marB="51216" anchor="ctr"/>
                </a:tc>
              </a:tr>
              <a:tr h="594109">
                <a:tc>
                  <a:txBody>
                    <a:bodyPr/>
                    <a:lstStyle/>
                    <a:p>
                      <a:pPr marL="133350" indent="0">
                        <a:spcAft>
                          <a:spcPts val="0"/>
                        </a:spcAft>
                      </a:pPr>
                      <a:r>
                        <a:rPr lang="en-PH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Doubled Haploids (DH)</a:t>
                      </a:r>
                      <a:endParaRPr lang="en-PH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81946" marT="51216" marB="51216" anchor="ctr"/>
                </a:tc>
                <a:tc>
                  <a:txBody>
                    <a:bodyPr/>
                    <a:lstStyle/>
                    <a:p>
                      <a:pPr marL="5842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PH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Limited adoption</a:t>
                      </a:r>
                      <a:endParaRPr lang="en-PH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1946" marR="81946" marT="51216" marB="51216" anchor="ctr"/>
                </a:tc>
                <a:tc>
                  <a:txBody>
                    <a:bodyPr/>
                    <a:lstStyle/>
                    <a:p>
                      <a:pPr marL="98425" indent="0">
                        <a:spcAft>
                          <a:spcPts val="0"/>
                        </a:spcAft>
                      </a:pPr>
                      <a:r>
                        <a:rPr lang="en-PH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Limited research at institutes and some universities. Not yet integrated into mainstream breeding pipelines. Anther culture techniques available but low efficiency.</a:t>
                      </a:r>
                      <a:endParaRPr lang="en-PH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1946" marR="0" marT="51216" marB="51216" anchor="ctr"/>
                </a:tc>
              </a:tr>
              <a:tr h="594109">
                <a:tc>
                  <a:txBody>
                    <a:bodyPr/>
                    <a:lstStyle/>
                    <a:p>
                      <a:pPr marL="133350" indent="0">
                        <a:spcAft>
                          <a:spcPts val="0"/>
                        </a:spcAft>
                      </a:pPr>
                      <a:r>
                        <a:rPr lang="en-PH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Speed Breeding – climate control</a:t>
                      </a:r>
                      <a:endParaRPr lang="en-PH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81946" marT="51216" marB="51216" anchor="ctr"/>
                </a:tc>
                <a:tc>
                  <a:txBody>
                    <a:bodyPr/>
                    <a:lstStyle/>
                    <a:p>
                      <a:pPr marL="584200" indent="0">
                        <a:spcAft>
                          <a:spcPts val="0"/>
                        </a:spcAft>
                      </a:pPr>
                      <a:r>
                        <a:rPr lang="en-PH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Not used/Pilot only</a:t>
                      </a:r>
                      <a:endParaRPr lang="en-PH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1946" marR="81946" marT="51216" marB="51216" anchor="ctr"/>
                </a:tc>
                <a:tc>
                  <a:txBody>
                    <a:bodyPr/>
                    <a:lstStyle/>
                    <a:p>
                      <a:pPr marL="133350" indent="0">
                        <a:spcAft>
                          <a:spcPts val="0"/>
                        </a:spcAft>
                      </a:pPr>
                      <a:r>
                        <a:rPr lang="en-PH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Experimental/pilot stage only. Few growth chambers available; no operational speed breeding protocols for rice or other crops. Major infrastructure gap.</a:t>
                      </a:r>
                      <a:endParaRPr lang="en-PH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1946" marR="0" marT="51216" marB="51216" anchor="ctr"/>
                </a:tc>
              </a:tr>
              <a:tr h="692444">
                <a:tc>
                  <a:txBody>
                    <a:bodyPr/>
                    <a:lstStyle/>
                    <a:p>
                      <a:pPr marL="182880" indent="-49530">
                        <a:spcAft>
                          <a:spcPts val="0"/>
                        </a:spcAft>
                      </a:pPr>
                      <a:r>
                        <a:rPr lang="en-PH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Genomic Selection (GS)</a:t>
                      </a:r>
                      <a:endParaRPr lang="en-PH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81946" marT="51216" marB="51216" anchor="ctr"/>
                </a:tc>
                <a:tc>
                  <a:txBody>
                    <a:bodyPr/>
                    <a:lstStyle/>
                    <a:p>
                      <a:pPr marL="5842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PH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Not used/Pilot only</a:t>
                      </a:r>
                      <a:endParaRPr lang="en-PH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1946" marR="81946" marT="51216" marB="51216" anchor="ctr"/>
                </a:tc>
                <a:tc>
                  <a:txBody>
                    <a:bodyPr/>
                    <a:lstStyle/>
                    <a:p>
                      <a:pPr marL="133350" indent="0">
                        <a:spcAft>
                          <a:spcPts val="0"/>
                        </a:spcAft>
                      </a:pPr>
                      <a:r>
                        <a:rPr lang="en-PH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Minimal adoption. Some research projects are exploring GS models, but no operational implementation. </a:t>
                      </a:r>
                      <a:endParaRPr lang="en-PH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81946" marR="0" marT="51216" marB="51216" anchor="ctr"/>
                </a:tc>
              </a:tr>
            </a:tbl>
          </a:graphicData>
        </a:graphic>
      </p:graphicFrame>
      <p:sp>
        <p:nvSpPr>
          <p:cNvPr id="3" name="Oval 2"/>
          <p:cNvSpPr/>
          <p:nvPr/>
        </p:nvSpPr>
        <p:spPr>
          <a:xfrm>
            <a:off x="3271839" y="1128713"/>
            <a:ext cx="442913" cy="44291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271839" y="2652713"/>
            <a:ext cx="442913" cy="442913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glow rad="139700">
              <a:schemeClr val="accent4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271839" y="3733800"/>
            <a:ext cx="442913" cy="442913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glow rad="139700">
              <a:schemeClr val="accent4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3271839" y="4814887"/>
            <a:ext cx="442913" cy="442913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139700">
              <a:schemeClr val="accent4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271839" y="5845967"/>
            <a:ext cx="442913" cy="442913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139700">
              <a:schemeClr val="accent4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291379" y="2842553"/>
            <a:ext cx="8728036" cy="76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4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6. Infrastructure and Capacity</a:t>
            </a:r>
            <a:endParaRPr lang="en-US" altLang="en-US" sz="4400" b="1" dirty="0">
              <a:solidFill>
                <a:schemeClr val="accent5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80645"/>
            <a:ext cx="7555865" cy="49212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PH" sz="3200" b="1" dirty="0">
                <a:solidFill>
                  <a:schemeClr val="accent5">
                    <a:lumMod val="75000"/>
                  </a:schemeClr>
                </a:solidFill>
              </a:rPr>
              <a:t>Labs, field facilities, growth chambers</a:t>
            </a:r>
            <a:endParaRPr lang="en-PH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2595" y="680085"/>
            <a:ext cx="9725025" cy="5769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H" sz="2800" b="1" dirty="0"/>
              <a:t>Current status:</a:t>
            </a:r>
            <a:endParaRPr lang="en-PH" sz="28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PH" sz="2800" dirty="0"/>
              <a:t>Centralized biotechnology laboratories with basic molecular marker capabilities.</a:t>
            </a:r>
            <a:endParaRPr lang="en-PH" sz="28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PH" sz="2800" dirty="0"/>
              <a:t>Greenhouse, net house facilities and experimental stations at major research institutes (CLRRI, FCRI, ICRD,…).</a:t>
            </a:r>
            <a:endParaRPr lang="en-PH" sz="28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PH" sz="2800" dirty="0"/>
          </a:p>
          <a:p>
            <a:pPr>
              <a:spcBef>
                <a:spcPts val="600"/>
              </a:spcBef>
            </a:pPr>
            <a:r>
              <a:rPr lang="en-PH" sz="2800" b="1" dirty="0"/>
              <a:t>Gaps:</a:t>
            </a:r>
            <a:endParaRPr lang="en-PH" sz="28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PH" sz="2800" dirty="0"/>
              <a:t>Severe shortage of controlled-environment growth chambers for speed breeding.</a:t>
            </a:r>
            <a:endParaRPr lang="en-PH" sz="28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PH" sz="2800" dirty="0"/>
              <a:t>Limited high-throughput genotyping platforms.</a:t>
            </a:r>
            <a:endParaRPr lang="en-PH" sz="28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PH" sz="2800" dirty="0"/>
              <a:t>Minimal investment in automated phenotyping (imaging, spectral sensors, robotics).</a:t>
            </a:r>
            <a:endParaRPr lang="en-PH" sz="28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PH" sz="2800" dirty="0"/>
              <a:t>Aging infrastructure at many public breeding stations.</a:t>
            </a:r>
            <a:endParaRPr lang="en-PH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805180" y="167005"/>
            <a:ext cx="6745605" cy="49212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PH" sz="3200" b="1" dirty="0">
                <a:solidFill>
                  <a:schemeClr val="accent5">
                    <a:lumMod val="75000"/>
                  </a:schemeClr>
                </a:solidFill>
              </a:rPr>
              <a:t>Skilled human resources</a:t>
            </a:r>
            <a:endParaRPr lang="en-US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8005" y="977900"/>
            <a:ext cx="10666730" cy="305308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2800" b="1" dirty="0"/>
              <a:t>Current status:</a:t>
            </a:r>
            <a:endParaRPr lang="en-US" sz="28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/>
              <a:t>Strong foundational training in plant breeding at universities ( Nong Lam University, Can Tho University, Hue University).</a:t>
            </a:r>
            <a:endParaRPr lang="en-US" sz="28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/>
              <a:t>A growing number of young scientists with overseas PhD training.</a:t>
            </a:r>
            <a:endParaRPr lang="en-US" sz="28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800" dirty="0"/>
          </a:p>
          <a:p>
            <a:pPr>
              <a:spcBef>
                <a:spcPts val="600"/>
              </a:spcBef>
            </a:pPr>
            <a:r>
              <a:rPr lang="en-US" sz="2800" b="1" dirty="0"/>
              <a:t>Gaps:</a:t>
            </a:r>
            <a:endParaRPr lang="en-US" sz="28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/>
              <a:t>Severe shortage of bioinformaticians, data scientists, and quantitative geneticists.</a:t>
            </a:r>
            <a:endParaRPr lang="en-US" sz="28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/>
              <a:t>Limited expertise in genomic selection, speed breeding protocols, and advanced molecular techniques.</a:t>
            </a:r>
            <a:endParaRPr lang="en-US" sz="28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/>
              <a:t>Brain drain from the public to the private sector and overseas.</a:t>
            </a:r>
            <a:endParaRPr lang="en-US" sz="28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/>
              <a:t>Limited English proficiency for international collaboration.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9685" y="2757658"/>
            <a:ext cx="82726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5">
                    <a:lumMod val="75000"/>
                  </a:schemeClr>
                </a:solidFill>
              </a:rPr>
              <a:t>1. Viet Nam’s Current Context</a:t>
            </a:r>
            <a:endParaRPr lang="en-US" sz="5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124315" y="6356350"/>
            <a:ext cx="2743200" cy="365125"/>
          </a:xfrm>
        </p:spPr>
        <p:txBody>
          <a:bodyPr/>
          <a:p>
            <a:fld id="{4D6F0BE2-9F34-D946-8F63-7C94B30D0F4D}" type="slidenum">
              <a:rPr lang="en-US" sz="2000" b="1" smtClean="0"/>
            </a:fld>
            <a:endParaRPr lang="en-US" sz="2000" b="1" smtClean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42595" y="353695"/>
            <a:ext cx="1135634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PH" sz="3200" b="1" dirty="0">
                <a:solidFill>
                  <a:schemeClr val="accent5">
                    <a:lumMod val="75000"/>
                  </a:schemeClr>
                </a:solidFill>
              </a:rPr>
              <a:t>Data storage infrastructure, systems and tools</a:t>
            </a:r>
            <a:endParaRPr lang="en-PH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F0BE2-9F34-D946-8F63-7C94B30D0F4D}" type="slidenum">
              <a:rPr lang="en-US" smtClean="0"/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42594" y="1384647"/>
            <a:ext cx="1121600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H" sz="2800" b="1" dirty="0"/>
              <a:t>Current status:</a:t>
            </a:r>
            <a:endParaRPr lang="en-PH" sz="28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PH" sz="2800" dirty="0"/>
              <a:t>Fragmented, paper-based or Excel-based record-keeping in most breeding programs.</a:t>
            </a:r>
            <a:endParaRPr lang="en-PH" sz="28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PH" sz="2800" dirty="0"/>
              <a:t>Limited use of specialized breeding software (e.g., </a:t>
            </a:r>
            <a:r>
              <a:rPr lang="en-PH" sz="2800" dirty="0" err="1"/>
              <a:t>Fieldbook</a:t>
            </a:r>
            <a:r>
              <a:rPr lang="en-PH" sz="2800" dirty="0"/>
              <a:t>).</a:t>
            </a:r>
            <a:endParaRPr lang="en-PH" sz="2800" dirty="0"/>
          </a:p>
          <a:p>
            <a:endParaRPr lang="en-PH" sz="2800" b="1" dirty="0"/>
          </a:p>
          <a:p>
            <a:r>
              <a:rPr lang="en-PH" sz="2800" b="1" dirty="0"/>
              <a:t>Gaps:</a:t>
            </a:r>
            <a:endParaRPr lang="en-PH" sz="2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PH" sz="2800" dirty="0"/>
              <a:t>No cloud-based or shared data infrastructure across institutions.</a:t>
            </a:r>
            <a:endParaRPr lang="en-PH" sz="2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PH" sz="2800" dirty="0"/>
              <a:t>Poor data standardization and interoperability.</a:t>
            </a:r>
            <a:endParaRPr lang="en-PH" sz="2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PH" sz="2800" dirty="0"/>
              <a:t>Minimal investment in field data capture tools (tablets, barcode scanners).</a:t>
            </a:r>
            <a:endParaRPr lang="en-PH" sz="2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PH" sz="2800" dirty="0"/>
              <a:t>Lack of data management policies and trained personnel.</a:t>
            </a:r>
            <a:endParaRPr lang="en-PH" sz="28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730"/>
            <a:ext cx="12218504" cy="6851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ectangle 42"/>
          <p:cNvSpPr/>
          <p:nvPr/>
        </p:nvSpPr>
        <p:spPr>
          <a:xfrm>
            <a:off x="31115" y="0"/>
            <a:ext cx="12187822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5000"/>
                  <a:lumMod val="85000"/>
                  <a:lumOff val="15000"/>
                </a:schemeClr>
              </a:gs>
              <a:gs pos="100000">
                <a:schemeClr val="tx1">
                  <a:alpha val="3000"/>
                  <a:lumMod val="98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" dirty="0"/>
          </a:p>
        </p:txBody>
      </p:sp>
      <p:sp>
        <p:nvSpPr>
          <p:cNvPr id="41" name="TextBox 40"/>
          <p:cNvSpPr txBox="1"/>
          <p:nvPr/>
        </p:nvSpPr>
        <p:spPr>
          <a:xfrm>
            <a:off x="266360" y="2958398"/>
            <a:ext cx="3092450" cy="1938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Total: 130 official staffs</a:t>
            </a:r>
            <a:endParaRPr lang="en-US" sz="24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27 PhD</a:t>
            </a:r>
            <a:endParaRPr lang="en-US" sz="24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57 Graduates</a:t>
            </a:r>
            <a:endParaRPr lang="en-US" sz="24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35 Undergraduates</a:t>
            </a:r>
            <a:endParaRPr lang="en-US" sz="24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11 Technical staffs</a:t>
            </a:r>
            <a:endParaRPr lang="en-US" sz="24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905" y="1706880"/>
            <a:ext cx="8507095" cy="4357370"/>
          </a:xfrm>
          <a:prstGeom prst="rect">
            <a:avLst/>
          </a:prstGeom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-510803" y="6730"/>
            <a:ext cx="11751733" cy="123110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5000" b="1" dirty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Typical example: CLRRI’s Infrastructures</a:t>
            </a:r>
            <a:endParaRPr lang="en-US" altLang="en-US" sz="5000" b="1" dirty="0">
              <a:solidFill>
                <a:srgbClr val="FFFF00"/>
              </a:solidFill>
              <a:latin typeface="+mn-lt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b="1" dirty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Total area: 360 ha</a:t>
            </a:r>
            <a:endParaRPr lang="en-US" altLang="en-US" sz="2400" b="1" dirty="0">
              <a:solidFill>
                <a:srgbClr val="FFFF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Single Corner Rounded 8"/>
          <p:cNvSpPr/>
          <p:nvPr/>
        </p:nvSpPr>
        <p:spPr>
          <a:xfrm flipH="1">
            <a:off x="10454640" y="6530340"/>
            <a:ext cx="1737358" cy="327660"/>
          </a:xfrm>
          <a:prstGeom prst="round1Rect">
            <a:avLst>
              <a:gd name="adj" fmla="val 50000"/>
            </a:avLst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" panose="020B0502040204020203" charset="0"/>
                <a:cs typeface="Segoe UI" panose="020B0502040204020203" charset="0"/>
              </a:rPr>
              <a:t>nlu.edu.vn</a:t>
            </a:r>
            <a:endParaRPr lang="en-US" sz="1600" dirty="0"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2" name="Freeform: Shape 1"/>
          <p:cNvSpPr/>
          <p:nvPr/>
        </p:nvSpPr>
        <p:spPr>
          <a:xfrm>
            <a:off x="1270" y="0"/>
            <a:ext cx="8851265" cy="1134110"/>
          </a:xfrm>
          <a:custGeom>
            <a:avLst/>
            <a:gdLst>
              <a:gd name="connsiteX0" fmla="*/ 0 w 4699795"/>
              <a:gd name="connsiteY0" fmla="*/ 0 h 327600"/>
              <a:gd name="connsiteX1" fmla="*/ 163801 w 4699795"/>
              <a:gd name="connsiteY1" fmla="*/ 0 h 327600"/>
              <a:gd name="connsiteX2" fmla="*/ 4699793 w 4699795"/>
              <a:gd name="connsiteY2" fmla="*/ 0 h 327600"/>
              <a:gd name="connsiteX3" fmla="*/ 4699795 w 4699795"/>
              <a:gd name="connsiteY3" fmla="*/ 0 h 327600"/>
              <a:gd name="connsiteX4" fmla="*/ 4699795 w 4699795"/>
              <a:gd name="connsiteY4" fmla="*/ 163800 h 327600"/>
              <a:gd name="connsiteX5" fmla="*/ 4535995 w 4699795"/>
              <a:gd name="connsiteY5" fmla="*/ 327600 h 327600"/>
              <a:gd name="connsiteX6" fmla="*/ 4535993 w 4699795"/>
              <a:gd name="connsiteY6" fmla="*/ 327600 h 327600"/>
              <a:gd name="connsiteX7" fmla="*/ 1 w 4699795"/>
              <a:gd name="connsiteY7" fmla="*/ 327600 h 327600"/>
              <a:gd name="connsiteX8" fmla="*/ 0 w 4699795"/>
              <a:gd name="connsiteY8" fmla="*/ 327600 h 3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99795" h="327600">
                <a:moveTo>
                  <a:pt x="0" y="0"/>
                </a:moveTo>
                <a:lnTo>
                  <a:pt x="163801" y="0"/>
                </a:lnTo>
                <a:lnTo>
                  <a:pt x="4699793" y="0"/>
                </a:lnTo>
                <a:lnTo>
                  <a:pt x="4699795" y="0"/>
                </a:lnTo>
                <a:lnTo>
                  <a:pt x="4699795" y="163800"/>
                </a:lnTo>
                <a:cubicBezTo>
                  <a:pt x="4699795" y="254264"/>
                  <a:pt x="4626459" y="327600"/>
                  <a:pt x="4535995" y="327600"/>
                </a:cubicBezTo>
                <a:lnTo>
                  <a:pt x="4535993" y="327600"/>
                </a:lnTo>
                <a:lnTo>
                  <a:pt x="1" y="327600"/>
                </a:lnTo>
                <a:lnTo>
                  <a:pt x="0" y="3276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-6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Nong</a:t>
            </a:r>
            <a:r>
              <a:rPr lang="en-US" sz="3200" b="1" spc="-6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Lam University - Ho Chi Minh City</a:t>
            </a:r>
            <a:endParaRPr lang="en-US" sz="3200" b="1" spc="-6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: Shape 25"/>
          <p:cNvSpPr/>
          <p:nvPr/>
        </p:nvSpPr>
        <p:spPr>
          <a:xfrm>
            <a:off x="1019" y="6537006"/>
            <a:ext cx="4570982" cy="327600"/>
          </a:xfrm>
          <a:custGeom>
            <a:avLst/>
            <a:gdLst>
              <a:gd name="connsiteX0" fmla="*/ 0 w 4699795"/>
              <a:gd name="connsiteY0" fmla="*/ 0 h 327600"/>
              <a:gd name="connsiteX1" fmla="*/ 163801 w 4699795"/>
              <a:gd name="connsiteY1" fmla="*/ 0 h 327600"/>
              <a:gd name="connsiteX2" fmla="*/ 4699793 w 4699795"/>
              <a:gd name="connsiteY2" fmla="*/ 0 h 327600"/>
              <a:gd name="connsiteX3" fmla="*/ 4699795 w 4699795"/>
              <a:gd name="connsiteY3" fmla="*/ 0 h 327600"/>
              <a:gd name="connsiteX4" fmla="*/ 4699795 w 4699795"/>
              <a:gd name="connsiteY4" fmla="*/ 163800 h 327600"/>
              <a:gd name="connsiteX5" fmla="*/ 4535995 w 4699795"/>
              <a:gd name="connsiteY5" fmla="*/ 327600 h 327600"/>
              <a:gd name="connsiteX6" fmla="*/ 4535993 w 4699795"/>
              <a:gd name="connsiteY6" fmla="*/ 327600 h 327600"/>
              <a:gd name="connsiteX7" fmla="*/ 1 w 4699795"/>
              <a:gd name="connsiteY7" fmla="*/ 327600 h 327600"/>
              <a:gd name="connsiteX8" fmla="*/ 0 w 4699795"/>
              <a:gd name="connsiteY8" fmla="*/ 327600 h 3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99795" h="327600">
                <a:moveTo>
                  <a:pt x="0" y="0"/>
                </a:moveTo>
                <a:lnTo>
                  <a:pt x="163801" y="0"/>
                </a:lnTo>
                <a:lnTo>
                  <a:pt x="4699793" y="0"/>
                </a:lnTo>
                <a:lnTo>
                  <a:pt x="4699795" y="0"/>
                </a:lnTo>
                <a:lnTo>
                  <a:pt x="4699795" y="163800"/>
                </a:lnTo>
                <a:cubicBezTo>
                  <a:pt x="4699795" y="254264"/>
                  <a:pt x="4626459" y="327600"/>
                  <a:pt x="4535995" y="327600"/>
                </a:cubicBezTo>
                <a:lnTo>
                  <a:pt x="4535993" y="327600"/>
                </a:lnTo>
                <a:lnTo>
                  <a:pt x="1" y="327600"/>
                </a:lnTo>
                <a:lnTo>
                  <a:pt x="0" y="3276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pc="-60" dirty="0">
                <a:latin typeface="Arial" panose="020B0604020202020204" pitchFamily="34" charset="0"/>
                <a:cs typeface="Arial" panose="020B0604020202020204" pitchFamily="34" charset="0"/>
              </a:rPr>
              <a:t>Humanity - Service - Innovation - Integration</a:t>
            </a:r>
            <a:endParaRPr lang="en-US" sz="1600" spc="-6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344898" y="1820263"/>
            <a:ext cx="7385082" cy="4320691"/>
            <a:chOff x="162813" y="3162300"/>
            <a:chExt cx="9169116" cy="6048822"/>
          </a:xfrm>
        </p:grpSpPr>
        <p:grpSp>
          <p:nvGrpSpPr>
            <p:cNvPr id="38" name="Group 37"/>
            <p:cNvGrpSpPr/>
            <p:nvPr/>
          </p:nvGrpSpPr>
          <p:grpSpPr>
            <a:xfrm>
              <a:off x="162813" y="3162300"/>
              <a:ext cx="4995167" cy="3144681"/>
              <a:chOff x="2305651" y="3144966"/>
              <a:chExt cx="4995167" cy="3144681"/>
            </a:xfrm>
          </p:grpSpPr>
          <p:sp>
            <p:nvSpPr>
              <p:cNvPr id="54" name="TextBox 53"/>
              <p:cNvSpPr txBox="1"/>
              <p:nvPr/>
            </p:nvSpPr>
            <p:spPr>
              <a:xfrm>
                <a:off x="2676237" y="3709018"/>
                <a:ext cx="2571750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5400" b="1" dirty="0">
                    <a:latin typeface="Century Gothic" panose="020B0502020202020204" pitchFamily="34" charset="0"/>
                  </a:rPr>
                  <a:t>804</a:t>
                </a:r>
                <a:endParaRPr lang="en-US" sz="5400" b="1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2305651" y="4953929"/>
                <a:ext cx="4995167" cy="13357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spcBef>
                    <a:spcPts val="1200"/>
                  </a:spcBef>
                  <a:defRPr sz="2800">
                    <a:solidFill>
                      <a:schemeClr val="accent6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dirty="0"/>
                  <a:t>Lecturers, Researchers and Office Staff </a:t>
                </a:r>
                <a:endParaRPr lang="en-US" dirty="0"/>
              </a:p>
            </p:txBody>
          </p:sp>
          <p:pic>
            <p:nvPicPr>
              <p:cNvPr id="56" name="Picture 55" descr="File:&lt;strong&gt;People&lt;/strong&gt; Politician.png - Wikimedia Commons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101" y="3144966"/>
                <a:ext cx="1156276" cy="1669085"/>
              </a:xfrm>
              <a:prstGeom prst="rect">
                <a:avLst/>
              </a:prstGeom>
            </p:spPr>
          </p:pic>
          <p:cxnSp>
            <p:nvCxnSpPr>
              <p:cNvPr id="57" name="Straight Connector 56"/>
              <p:cNvCxnSpPr/>
              <p:nvPr/>
            </p:nvCxnSpPr>
            <p:spPr>
              <a:xfrm>
                <a:off x="2819400" y="4914900"/>
                <a:ext cx="13716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/>
            <p:cNvGrpSpPr/>
            <p:nvPr/>
          </p:nvGrpSpPr>
          <p:grpSpPr>
            <a:xfrm>
              <a:off x="5228937" y="3456579"/>
              <a:ext cx="4102992" cy="2852569"/>
              <a:chOff x="5228937" y="3456579"/>
              <a:chExt cx="4102992" cy="2852569"/>
            </a:xfrm>
          </p:grpSpPr>
          <p:sp>
            <p:nvSpPr>
              <p:cNvPr id="50" name="TextBox 49"/>
              <p:cNvSpPr txBox="1"/>
              <p:nvPr/>
            </p:nvSpPr>
            <p:spPr>
              <a:xfrm>
                <a:off x="5228937" y="3703443"/>
                <a:ext cx="3095679" cy="923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5400" b="1" dirty="0">
                    <a:latin typeface="Century Gothic" panose="020B0502020202020204" pitchFamily="34" charset="0"/>
                  </a:rPr>
                  <a:t>&gt; 60%</a:t>
                </a:r>
                <a:endParaRPr lang="en-US" sz="5400" b="1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5372099" y="4973430"/>
                <a:ext cx="3847527" cy="13357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spcBef>
                    <a:spcPts val="1200"/>
                  </a:spcBef>
                  <a:defRPr sz="2800">
                    <a:solidFill>
                      <a:schemeClr val="accent6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dirty="0"/>
                  <a:t>Holders of Post</a:t>
                </a:r>
                <a:br>
                  <a:rPr lang="en-US" dirty="0"/>
                </a:br>
                <a:r>
                  <a:rPr lang="en-US" dirty="0"/>
                  <a:t>graduate degree</a:t>
                </a:r>
                <a:endParaRPr lang="en-US" dirty="0"/>
              </a:p>
            </p:txBody>
          </p:sp>
          <p:cxnSp>
            <p:nvCxnSpPr>
              <p:cNvPr id="52" name="Straight Connector 51"/>
              <p:cNvCxnSpPr/>
              <p:nvPr/>
            </p:nvCxnSpPr>
            <p:spPr>
              <a:xfrm>
                <a:off x="5372100" y="4932234"/>
                <a:ext cx="24003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53" name="Picture 52" descr="Integración digital a la práctica docente: antes, durante y después de ...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05185" y="3456579"/>
                <a:ext cx="1326744" cy="1326744"/>
              </a:xfrm>
              <a:prstGeom prst="rect">
                <a:avLst/>
              </a:prstGeom>
            </p:spPr>
          </p:pic>
        </p:grpSp>
        <p:grpSp>
          <p:nvGrpSpPr>
            <p:cNvPr id="40" name="Group 39"/>
            <p:cNvGrpSpPr/>
            <p:nvPr/>
          </p:nvGrpSpPr>
          <p:grpSpPr>
            <a:xfrm>
              <a:off x="533399" y="7370634"/>
              <a:ext cx="3866577" cy="1840488"/>
              <a:chOff x="2676237" y="3848100"/>
              <a:chExt cx="3866577" cy="1840488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2676237" y="3848100"/>
                <a:ext cx="3866577" cy="1292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5400" b="1" dirty="0">
                    <a:latin typeface="Century Gothic" panose="020B0502020202020204" pitchFamily="34" charset="0"/>
                  </a:rPr>
                  <a:t>26.000</a:t>
                </a:r>
                <a:endParaRPr lang="en-US" sz="5400" b="1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2695286" y="4956098"/>
                <a:ext cx="3058459" cy="732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spcBef>
                    <a:spcPts val="1200"/>
                  </a:spcBef>
                  <a:defRPr sz="2800">
                    <a:solidFill>
                      <a:schemeClr val="accent6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dirty="0"/>
                  <a:t>Students </a:t>
                </a:r>
                <a:endParaRPr lang="en-US" dirty="0"/>
              </a:p>
            </p:txBody>
          </p:sp>
          <p:cxnSp>
            <p:nvCxnSpPr>
              <p:cNvPr id="49" name="Straight Connector 48"/>
              <p:cNvCxnSpPr/>
              <p:nvPr/>
            </p:nvCxnSpPr>
            <p:spPr>
              <a:xfrm>
                <a:off x="2819400" y="4914900"/>
                <a:ext cx="2974977" cy="0"/>
              </a:xfrm>
              <a:prstGeom prst="line">
                <a:avLst/>
              </a:prstGeom>
              <a:noFill/>
            </p:spPr>
          </p:cxnSp>
        </p:grpSp>
        <p:grpSp>
          <p:nvGrpSpPr>
            <p:cNvPr id="41" name="Group 40"/>
            <p:cNvGrpSpPr/>
            <p:nvPr/>
          </p:nvGrpSpPr>
          <p:grpSpPr>
            <a:xfrm>
              <a:off x="4768601" y="6743700"/>
              <a:ext cx="4423022" cy="2426223"/>
              <a:chOff x="4768601" y="6743700"/>
              <a:chExt cx="4423022" cy="2426223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4768601" y="7370634"/>
                <a:ext cx="4423022" cy="1799289"/>
                <a:chOff x="2215901" y="3848100"/>
                <a:chExt cx="4423022" cy="1799289"/>
              </a:xfrm>
            </p:grpSpPr>
            <p:sp>
              <p:nvSpPr>
                <p:cNvPr id="44" name="TextBox 43"/>
                <p:cNvSpPr txBox="1"/>
                <p:nvPr/>
              </p:nvSpPr>
              <p:spPr>
                <a:xfrm>
                  <a:off x="2676237" y="3848100"/>
                  <a:ext cx="3866577" cy="9233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5400" b="1" dirty="0">
                      <a:latin typeface="Century Gothic" panose="020B0502020202020204" pitchFamily="34" charset="0"/>
                    </a:rPr>
                    <a:t>33</a:t>
                  </a:r>
                  <a:endParaRPr lang="en-US" sz="5400" b="1" dirty="0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2215901" y="4914899"/>
                  <a:ext cx="4423022" cy="7324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ctr">
                    <a:spcBef>
                      <a:spcPts val="1200"/>
                    </a:spcBef>
                    <a:defRPr sz="2800">
                      <a:solidFill>
                        <a:schemeClr val="accent6">
                          <a:lumMod val="75000"/>
                        </a:schemeClr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defRPr>
                  </a:lvl1pPr>
                </a:lstStyle>
                <a:p>
                  <a:r>
                    <a:rPr lang="en-US" dirty="0"/>
                    <a:t>International partners </a:t>
                  </a:r>
                  <a:endParaRPr lang="en-US" dirty="0"/>
                </a:p>
              </p:txBody>
            </p: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2819400" y="4914900"/>
                  <a:ext cx="1200150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3" name="Picture 42" descr="Download Management Business &lt;strong&gt;Icons&lt;/strong&gt; Consultant Company Social Marketing ...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81800" y="6743700"/>
                <a:ext cx="1639841" cy="1639021"/>
              </a:xfrm>
              <a:prstGeom prst="rect">
                <a:avLst/>
              </a:prstGeom>
            </p:spPr>
          </p:pic>
        </p:grpSp>
      </p:grpSp>
      <p:sp>
        <p:nvSpPr>
          <p:cNvPr id="3" name="Text Box 2"/>
          <p:cNvSpPr txBox="1"/>
          <p:nvPr/>
        </p:nvSpPr>
        <p:spPr>
          <a:xfrm>
            <a:off x="772795" y="1134110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 dirty="0">
                <a:highlight>
                  <a:srgbClr val="FFFF00"/>
                </a:highlight>
                <a:sym typeface="+mn-ea"/>
              </a:rPr>
              <a:t>NLU-HCMC has 13 faculties</a:t>
            </a:r>
            <a:endParaRPr lang="en-US" sz="3200" dirty="0">
              <a:highlight>
                <a:srgbClr val="FFFF00"/>
              </a:highlight>
              <a:sym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076" y="-60834"/>
            <a:ext cx="10909640" cy="78846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Facilities and Infrastructures of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Agronomy Faculty</a:t>
            </a:r>
            <a:endParaRPr lang="en-US" sz="3600" b="1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41440" y="632460"/>
            <a:ext cx="5654040" cy="298259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  <p:sp>
        <p:nvSpPr>
          <p:cNvPr id="4" name="Text Box 3"/>
          <p:cNvSpPr txBox="1"/>
          <p:nvPr/>
        </p:nvSpPr>
        <p:spPr>
          <a:xfrm>
            <a:off x="554355" y="1173480"/>
            <a:ext cx="9207500" cy="249174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sz="2600"/>
              <a:t>- T</a:t>
            </a:r>
            <a:r>
              <a:rPr sz="2600"/>
              <a:t>otal area of 10 hectares; </a:t>
            </a:r>
            <a:endParaRPr sz="2600"/>
          </a:p>
          <a:p>
            <a:r>
              <a:rPr lang="en-US" sz="2600"/>
              <a:t>- </a:t>
            </a:r>
            <a:r>
              <a:rPr sz="2600"/>
              <a:t>3,000 m² of high-tech greenhouse facilities; </a:t>
            </a:r>
            <a:endParaRPr sz="2600"/>
          </a:p>
          <a:p>
            <a:r>
              <a:rPr lang="en-US" sz="2600"/>
              <a:t>- B</a:t>
            </a:r>
            <a:r>
              <a:rPr sz="2600"/>
              <a:t>reeding area;  </a:t>
            </a:r>
            <a:endParaRPr sz="2600"/>
          </a:p>
          <a:p>
            <a:r>
              <a:rPr lang="en-US" sz="2600"/>
              <a:t>- O</a:t>
            </a:r>
            <a:r>
              <a:rPr sz="2600"/>
              <a:t>rganic fertilizer production area; </a:t>
            </a:r>
            <a:endParaRPr sz="2600"/>
          </a:p>
          <a:p>
            <a:r>
              <a:rPr lang="en-US" sz="2600"/>
              <a:t>- P</a:t>
            </a:r>
            <a:r>
              <a:rPr sz="2600"/>
              <a:t>lant protection experimental area; </a:t>
            </a:r>
            <a:endParaRPr sz="2600"/>
          </a:p>
          <a:p>
            <a:r>
              <a:rPr lang="en-US" sz="2600"/>
              <a:t>- A</a:t>
            </a:r>
            <a:r>
              <a:rPr sz="2600"/>
              <a:t>nd crop research trial fields.</a:t>
            </a:r>
            <a:endParaRPr sz="2600"/>
          </a:p>
        </p:txBody>
      </p:sp>
      <p:pic>
        <p:nvPicPr>
          <p:cNvPr id="8" name="Picture 7" descr="tn lúa 2"/>
          <p:cNvPicPr>
            <a:picLocks noChangeAspect="1"/>
          </p:cNvPicPr>
          <p:nvPr/>
        </p:nvPicPr>
        <p:blipFill>
          <a:blip r:embed="rId2"/>
          <a:srcRect l="854" t="15565"/>
          <a:stretch>
            <a:fillRect/>
          </a:stretch>
        </p:blipFill>
        <p:spPr>
          <a:xfrm>
            <a:off x="347980" y="4398010"/>
            <a:ext cx="3360420" cy="2301240"/>
          </a:xfrm>
          <a:prstGeom prst="rect">
            <a:avLst/>
          </a:prstGeom>
        </p:spPr>
      </p:pic>
      <p:pic>
        <p:nvPicPr>
          <p:cNvPr id="9" name="Picture 8" descr="muo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010" y="4411980"/>
            <a:ext cx="3049905" cy="22872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rcRect l="11327" t="37086" r="20611" b="25926"/>
          <a:stretch>
            <a:fillRect/>
          </a:stretch>
        </p:blipFill>
        <p:spPr>
          <a:xfrm>
            <a:off x="6641465" y="4411980"/>
            <a:ext cx="5550535" cy="226250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317625" y="58737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rgbClr val="0432FF"/>
                </a:solidFill>
                <a:sym typeface="+mn-ea"/>
              </a:rPr>
              <a:t>Crop Sciences - Plant Protection</a:t>
            </a:r>
            <a:endParaRPr lang="en-US" sz="2800" dirty="0">
              <a:solidFill>
                <a:srgbClr val="0432FF"/>
              </a:solidFill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946390" y="3752850"/>
            <a:ext cx="38982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rgbClr val="0432FF"/>
                </a:solidFill>
                <a:sym typeface="+mn-ea"/>
              </a:rPr>
              <a:t>Experimental station </a:t>
            </a:r>
            <a:endParaRPr lang="en-US" sz="2800" dirty="0">
              <a:solidFill>
                <a:srgbClr val="0432FF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" y="3520440"/>
            <a:ext cx="3625850" cy="2719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925" y="3520440"/>
            <a:ext cx="3735070" cy="2801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0836" y="-76200"/>
            <a:ext cx="12182570" cy="867431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Facilities and Infrastructures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25" y="791210"/>
            <a:ext cx="3613150" cy="271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" y="715645"/>
            <a:ext cx="3617595" cy="2713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130" y="791210"/>
            <a:ext cx="3539490" cy="2654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130" y="3501390"/>
            <a:ext cx="3574415" cy="2680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  <p:sp>
        <p:nvSpPr>
          <p:cNvPr id="4" name="Text Box 3"/>
          <p:cNvSpPr txBox="1"/>
          <p:nvPr/>
        </p:nvSpPr>
        <p:spPr>
          <a:xfrm>
            <a:off x="3308985" y="6397625"/>
            <a:ext cx="55689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400" b="1">
                <a:solidFill>
                  <a:srgbClr val="FF0000"/>
                </a:solidFill>
              </a:rPr>
              <a:t>Molecular Biology Lab.</a:t>
            </a:r>
            <a:endParaRPr lang="en-US"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3522" y="1896230"/>
            <a:ext cx="860495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6280" indent="-706755"/>
            <a:r>
              <a:rPr lang="en-CA" sz="5000" b="1" kern="0" dirty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7. Case Studies: Breeding programs at </a:t>
            </a:r>
            <a:r>
              <a:rPr lang="en-CA" sz="5000" b="1" kern="0" dirty="0" err="1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Cuu</a:t>
            </a:r>
            <a:r>
              <a:rPr lang="en-CA" sz="5000" b="1" kern="0" dirty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Long Delta Rice Research Institute </a:t>
            </a:r>
            <a:endParaRPr lang="en-US" sz="5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Map&#10;&#10;Description automatically generated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909" y="1227668"/>
            <a:ext cx="3325316" cy="547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1516" y="-52739"/>
            <a:ext cx="116055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PH" sz="40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Cuu</a:t>
            </a:r>
            <a:r>
              <a:rPr lang="en-PH" sz="4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Long Delta Rice Research Institute: A major rice research institute for Mekong Delta</a:t>
            </a:r>
            <a:endParaRPr lang="en-PH" sz="40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7159650" y="1285812"/>
            <a:ext cx="2844962" cy="465553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610500" y="4028818"/>
            <a:ext cx="2393950" cy="191262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218440" y="1594485"/>
            <a:ext cx="7912100" cy="4819650"/>
            <a:chOff x="1693041" y="2092245"/>
            <a:chExt cx="5933955" cy="4819545"/>
          </a:xfrm>
        </p:grpSpPr>
        <p:sp>
          <p:nvSpPr>
            <p:cNvPr id="8" name="Rectangle 7"/>
            <p:cNvSpPr/>
            <p:nvPr/>
          </p:nvSpPr>
          <p:spPr>
            <a:xfrm>
              <a:off x="1693041" y="3652773"/>
              <a:ext cx="5933955" cy="3682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anose="02020603050405020304" pitchFamily="18" charset="0"/>
                </a:rPr>
                <a:t>CLRRI’s headquarter is located at Truong Thanh Commune, Can Tho city.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52105" y="4021333"/>
              <a:ext cx="5548200" cy="289045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rcRect l="5897" t="42648"/>
            <a:stretch>
              <a:fillRect/>
            </a:stretch>
          </p:blipFill>
          <p:spPr>
            <a:xfrm>
              <a:off x="2178806" y="2092245"/>
              <a:ext cx="5221023" cy="1623660"/>
            </a:xfrm>
            <a:prstGeom prst="rect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</p:pic>
      </p:grpSp>
      <p:sp>
        <p:nvSpPr>
          <p:cNvPr id="2" name="Text Box 1"/>
          <p:cNvSpPr txBox="1"/>
          <p:nvPr/>
        </p:nvSpPr>
        <p:spPr>
          <a:xfrm>
            <a:off x="10057765" y="5446395"/>
            <a:ext cx="1050290" cy="13138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/>
              <a:t>NLU</a:t>
            </a:r>
            <a:endParaRPr lang="en-US"/>
          </a:p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"/>
          <p:cNvSpPr>
            <a:spLocks noGrp="1"/>
          </p:cNvSpPr>
          <p:nvPr>
            <p:ph type="title"/>
          </p:nvPr>
        </p:nvSpPr>
        <p:spPr>
          <a:xfrm>
            <a:off x="0" y="-69879"/>
            <a:ext cx="12192000" cy="968314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PH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CLRRI – applied of MAS for rice breeding programs</a:t>
            </a:r>
            <a:endParaRPr lang="en-PH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58415" y="899160"/>
            <a:ext cx="9608820" cy="433768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92793" y="5749014"/>
            <a:ext cx="12181840" cy="949785"/>
            <a:chOff x="-2852" y="5467165"/>
            <a:chExt cx="12181840" cy="949785"/>
          </a:xfrm>
        </p:grpSpPr>
        <p:sp>
          <p:nvSpPr>
            <p:cNvPr id="9" name="Rectangle 8"/>
            <p:cNvSpPr/>
            <p:nvPr/>
          </p:nvSpPr>
          <p:spPr>
            <a:xfrm>
              <a:off x="301948" y="5467165"/>
              <a:ext cx="11877040" cy="911225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marL="2171700" lvl="4" indent="-342900" algn="just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en-PH" sz="2200" b="1" dirty="0"/>
                <a:t>Time saved:</a:t>
              </a:r>
              <a:r>
                <a:rPr lang="en-PH" sz="2200" dirty="0"/>
                <a:t> saving 2-3 generations compared to conventional methods.</a:t>
              </a:r>
              <a:endParaRPr lang="en-PH" sz="2200" dirty="0"/>
            </a:p>
            <a:p>
              <a:pPr marL="2171700" lvl="4" indent="-342900" algn="just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en-PH" sz="2200" b="1" dirty="0"/>
                <a:t>New varieties:</a:t>
              </a:r>
              <a:r>
                <a:rPr lang="en-PH" sz="2200" dirty="0"/>
                <a:t> </a:t>
              </a:r>
              <a:r>
                <a:rPr lang="da-DK" sz="2200" dirty="0">
                  <a:cs typeface="Times New Roman" panose="02020603050405020304" pitchFamily="18" charset="0"/>
                </a:rPr>
                <a:t>&gt;1</a:t>
              </a:r>
              <a:r>
                <a:rPr lang="en-US" altLang="da-DK" sz="2200" dirty="0">
                  <a:cs typeface="Times New Roman" panose="02020603050405020304" pitchFamily="18" charset="0"/>
                </a:rPr>
                <a:t>8</a:t>
              </a:r>
              <a:r>
                <a:rPr lang="da-DK" sz="2200" dirty="0">
                  <a:cs typeface="Times New Roman" panose="02020603050405020304" pitchFamily="18" charset="0"/>
                </a:rPr>
                <a:t>0 </a:t>
              </a:r>
              <a:r>
                <a:rPr lang="da-DK" sz="2200" dirty="0" err="1">
                  <a:cs typeface="Times New Roman" panose="02020603050405020304" pitchFamily="18" charset="0"/>
                </a:rPr>
                <a:t>rice</a:t>
              </a:r>
              <a:r>
                <a:rPr lang="da-DK" sz="2200" dirty="0">
                  <a:cs typeface="Times New Roman" panose="02020603050405020304" pitchFamily="18" charset="0"/>
                </a:rPr>
                <a:t> </a:t>
              </a:r>
              <a:r>
                <a:rPr lang="da-DK" sz="2200" dirty="0" err="1">
                  <a:cs typeface="Times New Roman" panose="02020603050405020304" pitchFamily="18" charset="0"/>
                </a:rPr>
                <a:t>varieties</a:t>
              </a:r>
              <a:r>
                <a:rPr lang="da-DK" sz="2200" dirty="0">
                  <a:cs typeface="Times New Roman" panose="02020603050405020304" pitchFamily="18" charset="0"/>
                </a:rPr>
                <a:t> </a:t>
              </a:r>
              <a:r>
                <a:rPr lang="da-DK" sz="2200" dirty="0" err="1">
                  <a:cs typeface="Times New Roman" panose="02020603050405020304" pitchFamily="18" charset="0"/>
                </a:rPr>
                <a:t>released</a:t>
              </a:r>
              <a:r>
                <a:rPr lang="da-DK" sz="2200" dirty="0">
                  <a:cs typeface="Times New Roman" panose="02020603050405020304" pitchFamily="18" charset="0"/>
                </a:rPr>
                <a:t> for </a:t>
              </a:r>
              <a:r>
                <a:rPr lang="da-DK" sz="2200" dirty="0" err="1">
                  <a:cs typeface="Times New Roman" panose="02020603050405020304" pitchFamily="18" charset="0"/>
                </a:rPr>
                <a:t>production</a:t>
              </a:r>
              <a:r>
                <a:rPr lang="da-DK" sz="2200" dirty="0">
                  <a:cs typeface="Times New Roman" panose="02020603050405020304" pitchFamily="18" charset="0"/>
                </a:rPr>
                <a:t> and </a:t>
              </a:r>
              <a:r>
                <a:rPr lang="da-DK" sz="2200" dirty="0" err="1">
                  <a:cs typeface="Times New Roman" panose="02020603050405020304" pitchFamily="18" charset="0"/>
                </a:rPr>
                <a:t>export</a:t>
              </a:r>
              <a:r>
                <a:rPr lang="da-DK" sz="2200" dirty="0">
                  <a:cs typeface="Times New Roman" panose="02020603050405020304" pitchFamily="18" charset="0"/>
                </a:rPr>
                <a:t>.</a:t>
              </a:r>
              <a:endParaRPr lang="en-US" sz="2200" dirty="0"/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2005827" y="5500185"/>
              <a:ext cx="0" cy="916765"/>
            </a:xfrm>
            <a:prstGeom prst="line">
              <a:avLst/>
            </a:prstGeom>
            <a:ln w="6350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63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ctangle 86"/>
            <p:cNvSpPr/>
            <p:nvPr/>
          </p:nvSpPr>
          <p:spPr>
            <a:xfrm>
              <a:off x="-2852" y="5653572"/>
              <a:ext cx="191397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PH" sz="2800" b="1" dirty="0">
                  <a:solidFill>
                    <a:srgbClr val="FF0000"/>
                  </a:solidFill>
                </a:rPr>
                <a:t>Outcomes:</a:t>
              </a:r>
              <a:endParaRPr lang="en-PH" sz="28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4000" contrast="1000"/>
                    </a14:imgEffect>
                    <a14:imgEffect>
                      <a14:saturation sat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97" b="17960"/>
          <a:stretch>
            <a:fillRect/>
          </a:stretch>
        </p:blipFill>
        <p:spPr bwMode="auto">
          <a:xfrm>
            <a:off x="417830" y="1245235"/>
            <a:ext cx="2049145" cy="1705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5" y="3449955"/>
            <a:ext cx="2004695" cy="139382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74810" y="6458585"/>
            <a:ext cx="2743200" cy="365125"/>
          </a:xfrm>
        </p:spPr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284" y="0"/>
            <a:ext cx="454964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CA" sz="5000" b="1" kern="0" dirty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8. Opportunities</a:t>
            </a:r>
            <a:endParaRPr lang="en-PH" sz="5000" kern="100" dirty="0">
              <a:solidFill>
                <a:schemeClr val="accent5">
                  <a:lumMod val="75000"/>
                </a:schemeClr>
              </a:solidFill>
              <a:effectLst/>
              <a:ea typeface="Aptos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29051" y="1015801"/>
            <a:ext cx="10286089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800" b="1" dirty="0"/>
              <a:t>Government support: </a:t>
            </a:r>
            <a:r>
              <a:rPr lang="en-US" sz="2800" dirty="0"/>
              <a:t>Prioritizes to invest on breakthroughs in science, technology, innovation, and digital transformation; recently low-emission rice program.</a:t>
            </a:r>
            <a:endParaRPr lang="en-US" sz="28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1465499" y="1184995"/>
            <a:ext cx="0" cy="916765"/>
          </a:xfrm>
          <a:prstGeom prst="line">
            <a:avLst/>
          </a:prstGeom>
          <a:ln w="63500"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63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561105" y="2554110"/>
            <a:ext cx="10423039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800" b="1" dirty="0"/>
              <a:t>Regional collaboration:</a:t>
            </a:r>
            <a:r>
              <a:rPr lang="en-US" sz="2800" dirty="0"/>
              <a:t> Potential for shared speed breeding facilities, genotyping services, and data platforms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1621430" y="3817003"/>
            <a:ext cx="10423040" cy="181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800" b="1" dirty="0"/>
              <a:t>Private sector engagement:</a:t>
            </a:r>
            <a:r>
              <a:rPr lang="en-US" sz="2800" dirty="0"/>
              <a:t> Multinational seed companies (Syngenta, Bayer, </a:t>
            </a:r>
            <a:r>
              <a:rPr lang="en-US" sz="2800" dirty="0" err="1"/>
              <a:t>Corteva</a:t>
            </a:r>
            <a:r>
              <a:rPr lang="en-US" sz="2800" dirty="0"/>
              <a:t>) active in the development of new varieties and investment in infrastructure (labs, greenhouses, phenotyping platforms).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1629050" y="5631959"/>
            <a:ext cx="10562950" cy="1337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700" b="1" dirty="0"/>
              <a:t>Climate-smart demand:</a:t>
            </a:r>
            <a:r>
              <a:rPr lang="en-US" sz="2700" dirty="0"/>
              <a:t> International funding for climate-resilient varieties; low-emission rice programs creating market pull for suitable varieties</a:t>
            </a:r>
            <a:endParaRPr lang="en-US" sz="27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465499" y="2649994"/>
            <a:ext cx="0" cy="916765"/>
          </a:xfrm>
          <a:prstGeom prst="line">
            <a:avLst/>
          </a:prstGeom>
          <a:ln w="63500"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63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465499" y="4145029"/>
            <a:ext cx="0" cy="916765"/>
          </a:xfrm>
          <a:prstGeom prst="line">
            <a:avLst/>
          </a:prstGeom>
          <a:ln w="63500"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63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465499" y="5604018"/>
            <a:ext cx="0" cy="916765"/>
          </a:xfrm>
          <a:prstGeom prst="line">
            <a:avLst/>
          </a:prstGeom>
          <a:ln w="63500"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63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3063" y="1184995"/>
            <a:ext cx="936005" cy="9144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932" y="2474545"/>
            <a:ext cx="1143000" cy="1143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92" y="5702244"/>
            <a:ext cx="655491" cy="7448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63" y="4125789"/>
            <a:ext cx="936005" cy="93600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50783" y="2621585"/>
            <a:ext cx="369043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CA" sz="5000" b="1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9. Challenges</a:t>
            </a:r>
            <a:endParaRPr lang="en-PH" sz="5000" kern="100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Aptos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5329" y="-79229"/>
            <a:ext cx="592495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 err="1">
                <a:solidFill>
                  <a:schemeClr val="accent5">
                    <a:lumMod val="75000"/>
                  </a:schemeClr>
                </a:solidFill>
              </a:rPr>
              <a:t>Agro</a:t>
            </a:r>
            <a:r>
              <a:rPr lang="en-US" sz="5000" b="1" dirty="0">
                <a:solidFill>
                  <a:schemeClr val="accent5">
                    <a:lumMod val="75000"/>
                  </a:schemeClr>
                </a:solidFill>
              </a:rPr>
              <a:t>-ecological zones</a:t>
            </a:r>
            <a:endParaRPr lang="en-US" sz="5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41471" y="901611"/>
            <a:ext cx="5756045" cy="575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PH" sz="3000" b="1" dirty="0">
                <a:solidFill>
                  <a:srgbClr val="FF0000"/>
                </a:solidFill>
              </a:rPr>
              <a:t>Viet Nam: </a:t>
            </a:r>
            <a:endParaRPr lang="en-PH" sz="3000" b="1" dirty="0">
              <a:solidFill>
                <a:srgbClr val="FF0000"/>
              </a:solidFill>
            </a:endParaRPr>
          </a:p>
          <a:p>
            <a:pPr marL="433070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altLang="en-PH" sz="2400" dirty="0"/>
              <a:t>S</a:t>
            </a:r>
            <a:r>
              <a:rPr lang="en-PH" sz="2400" dirty="0"/>
              <a:t>pans over 1,650 km from </a:t>
            </a:r>
            <a:r>
              <a:rPr lang="en-US" altLang="en-PH" sz="2400" dirty="0"/>
              <a:t>N</a:t>
            </a:r>
            <a:r>
              <a:rPr lang="en-PH" sz="2400" dirty="0"/>
              <a:t>orth to </a:t>
            </a:r>
            <a:r>
              <a:rPr lang="en-US" altLang="en-PH" sz="2400" dirty="0"/>
              <a:t>S</a:t>
            </a:r>
            <a:r>
              <a:rPr lang="en-PH" sz="2400" dirty="0"/>
              <a:t>outh.</a:t>
            </a:r>
            <a:endParaRPr lang="en-PH" sz="2400" dirty="0"/>
          </a:p>
          <a:p>
            <a:pPr marL="433070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altLang="en-PH" sz="2400" dirty="0"/>
              <a:t>D</a:t>
            </a:r>
            <a:r>
              <a:rPr lang="en-PH" sz="2400" dirty="0"/>
              <a:t>ivided into 6 major </a:t>
            </a:r>
            <a:r>
              <a:rPr lang="en-PH" sz="2400" dirty="0" err="1"/>
              <a:t>agro</a:t>
            </a:r>
            <a:r>
              <a:rPr lang="en-PH" sz="2400" dirty="0"/>
              <a:t>-ecological zones:</a:t>
            </a:r>
            <a:endParaRPr lang="en-PH" sz="2400" dirty="0"/>
          </a:p>
          <a:p>
            <a:pPr marL="800100" lvl="1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altLang="en-PH" sz="2400" dirty="0"/>
              <a:t>E</a:t>
            </a:r>
            <a:r>
              <a:rPr lang="en-PH" sz="2400" dirty="0"/>
              <a:t>ach zone presents distinct temperature regimes, rainfall patterns, soil types, and growing seasons. </a:t>
            </a:r>
            <a:endParaRPr lang="en-PH" sz="2400" dirty="0"/>
          </a:p>
          <a:p>
            <a:pPr marL="800100" lvl="1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PH" sz="2400" dirty="0"/>
              <a:t>The Mekong Delta and Red River Delta are the two primary rice bowls.</a:t>
            </a:r>
            <a:endParaRPr lang="en-PH" sz="2400" dirty="0"/>
          </a:p>
          <a:p>
            <a:pPr marL="800100" lvl="1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PH" sz="2400" dirty="0"/>
              <a:t>Central Highlands specializes in industrial crops such as coffee, pepper, and cashew.</a:t>
            </a:r>
            <a:endParaRPr lang="en-US" sz="2400" dirty="0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 rotWithShape="1">
          <a:blip r:embed="rId1"/>
          <a:srcRect b="3294"/>
          <a:stretch>
            <a:fillRect/>
          </a:stretch>
        </p:blipFill>
        <p:spPr>
          <a:xfrm>
            <a:off x="13111497" y="1687354"/>
            <a:ext cx="7019109" cy="517064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4610" y="966470"/>
            <a:ext cx="6195695" cy="5389880"/>
            <a:chOff x="5899358" y="1519856"/>
            <a:chExt cx="6195507" cy="3883054"/>
          </a:xfrm>
        </p:grpSpPr>
        <p:pic>
          <p:nvPicPr>
            <p:cNvPr id="9" name="Picture 2"/>
            <p:cNvPicPr>
              <a:picLocks noChangeAspect="1"/>
            </p:cNvPicPr>
            <p:nvPr/>
          </p:nvPicPr>
          <p:blipFill rotWithShape="1">
            <a:blip r:embed="rId1"/>
            <a:srcRect t="11826" r="50487" b="3294"/>
            <a:stretch>
              <a:fillRect/>
            </a:stretch>
          </p:blipFill>
          <p:spPr>
            <a:xfrm>
              <a:off x="5899358" y="1519856"/>
              <a:ext cx="3144478" cy="3883031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9043878" y="1519856"/>
              <a:ext cx="2780030" cy="3883054"/>
            </a:xfrm>
            <a:prstGeom prst="rect">
              <a:avLst/>
            </a:prstGeom>
            <a:solidFill>
              <a:srgbClr val="404E13">
                <a:alpha val="9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920151" y="2282022"/>
              <a:ext cx="2454527" cy="6181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98425" indent="-88900">
                <a:buClr>
                  <a:schemeClr val="accent4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en-US" sz="1600" b="1" dirty="0">
                  <a:cs typeface="Calibri Light" panose="020F0302020204030204" pitchFamily="34" charset="0"/>
                </a:rPr>
                <a:t> </a:t>
              </a:r>
              <a:r>
                <a:rPr lang="en-US" sz="1600" b="1" dirty="0">
                  <a:solidFill>
                    <a:srgbClr val="4D5A27"/>
                  </a:solidFill>
                  <a:cs typeface="Calibri Light" panose="020F0302020204030204" pitchFamily="34" charset="0"/>
                </a:rPr>
                <a:t>Northern Midlands and Mountainous Areas</a:t>
              </a:r>
              <a:endParaRPr lang="en-US" sz="1600" b="1" dirty="0">
                <a:solidFill>
                  <a:srgbClr val="4D5A27"/>
                </a:solidFill>
                <a:cs typeface="Calibri Light" panose="020F030202020403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919717" y="2715151"/>
              <a:ext cx="2713737" cy="4348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98425" indent="-88900">
                <a:buClr>
                  <a:schemeClr val="accent4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en-US" sz="2000" b="1" dirty="0">
                  <a:cs typeface="Calibri Light" panose="020F0302020204030204" pitchFamily="34" charset="0"/>
                </a:rPr>
                <a:t> 2. Red River Delta</a:t>
              </a:r>
              <a:endParaRPr lang="en-US" sz="2000" b="1" dirty="0">
                <a:cs typeface="Calibri Light" panose="020F030202020403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919717" y="3100045"/>
              <a:ext cx="2713737" cy="4348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98425" indent="-88900">
                <a:buClr>
                  <a:schemeClr val="accent4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en-US" sz="2000" b="1" dirty="0">
                  <a:cs typeface="Calibri Light" panose="020F0302020204030204" pitchFamily="34" charset="0"/>
                </a:rPr>
                <a:t> 3. Central Coastal Plains</a:t>
              </a:r>
              <a:endParaRPr lang="en-US" sz="2000" b="1" dirty="0">
                <a:cs typeface="Calibri Light" panose="020F030202020403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919717" y="3518661"/>
              <a:ext cx="2713737" cy="4348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98425" indent="-88900">
                <a:buClr>
                  <a:schemeClr val="accent4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en-US" sz="2000" b="1" dirty="0">
                  <a:cs typeface="Calibri Light" panose="020F0302020204030204" pitchFamily="34" charset="0"/>
                </a:rPr>
                <a:t> 4. Central Highlands</a:t>
              </a:r>
              <a:endParaRPr lang="en-US" sz="2000" b="1" dirty="0">
                <a:cs typeface="Calibri Light" panose="020F030202020403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919082" y="3919943"/>
              <a:ext cx="2713737" cy="4348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98425" indent="-88900">
                <a:buClr>
                  <a:schemeClr val="accent4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en-US" sz="2000" b="1" dirty="0">
                  <a:cs typeface="Calibri Light" panose="020F0302020204030204" pitchFamily="34" charset="0"/>
                </a:rPr>
                <a:t> 5. Southeast Region</a:t>
              </a:r>
              <a:endParaRPr lang="en-US" sz="2000" b="1" dirty="0">
                <a:cs typeface="Calibri Light" panose="020F030202020403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919717" y="4572290"/>
              <a:ext cx="2713737" cy="4348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98425" indent="-88900">
                <a:buClr>
                  <a:schemeClr val="accent4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en-US" sz="2000" b="1" dirty="0">
                  <a:cs typeface="Calibri Light" panose="020F0302020204030204" pitchFamily="34" charset="0"/>
                </a:rPr>
                <a:t> 6. Mekong Delta</a:t>
              </a:r>
              <a:endParaRPr lang="en-US" sz="2000" b="1" dirty="0">
                <a:cs typeface="Calibri Light" panose="020F030202020403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077533" y="2180908"/>
              <a:ext cx="2732405" cy="6179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9525">
                <a:buClr>
                  <a:schemeClr val="accent4"/>
                </a:buClr>
                <a:buSzPct val="120000"/>
              </a:pPr>
              <a:r>
                <a:rPr lang="en-US" sz="2000" b="1" dirty="0">
                  <a:cs typeface="Calibri Light" panose="020F0302020204030204" pitchFamily="34" charset="0"/>
                </a:rPr>
                <a:t>1. Northern Midlands and Mountainous Areas</a:t>
              </a:r>
              <a:endParaRPr lang="en-US" sz="2000" b="1" dirty="0">
                <a:cs typeface="Calibri Light" panose="020F030202020403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9077289" y="1527227"/>
              <a:ext cx="3017576" cy="597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PH" sz="2400" b="1" dirty="0">
                  <a:solidFill>
                    <a:srgbClr val="FFFF00"/>
                  </a:solidFill>
                </a:rPr>
                <a:t>06 major </a:t>
              </a:r>
              <a:r>
                <a:rPr lang="en-PH" sz="2400" b="1" dirty="0" err="1">
                  <a:solidFill>
                    <a:srgbClr val="FFFF00"/>
                  </a:solidFill>
                </a:rPr>
                <a:t>agro</a:t>
              </a:r>
              <a:r>
                <a:rPr lang="en-PH" sz="2400" b="1" dirty="0">
                  <a:solidFill>
                    <a:srgbClr val="FFFF00"/>
                  </a:solidFill>
                </a:rPr>
                <a:t>-ecological zones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6205546" y="901512"/>
            <a:ext cx="0" cy="5588000"/>
          </a:xfrm>
          <a:prstGeom prst="line">
            <a:avLst/>
          </a:prstGeom>
          <a:ln w="63500"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63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96375" y="6356350"/>
            <a:ext cx="2743200" cy="365125"/>
          </a:xfrm>
          <a:ln>
            <a:noFill/>
          </a:ln>
        </p:spPr>
        <p:txBody>
          <a:bodyPr/>
          <a:p>
            <a:fld id="{4D6F0BE2-9F34-D946-8F63-7C94B30D0F4D}" type="slidenum">
              <a:rPr lang="en-US" sz="2000" smtClean="0"/>
            </a:fld>
            <a:endParaRPr lang="en-US" sz="2000" smtClean="0"/>
          </a:p>
        </p:txBody>
      </p:sp>
      <p:sp>
        <p:nvSpPr>
          <p:cNvPr id="17" name="4-Point Star 16"/>
          <p:cNvSpPr/>
          <p:nvPr/>
        </p:nvSpPr>
        <p:spPr>
          <a:xfrm flipH="1">
            <a:off x="1373505" y="1974850"/>
            <a:ext cx="251460" cy="373380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8" name="4-Point Star 17"/>
          <p:cNvSpPr/>
          <p:nvPr/>
        </p:nvSpPr>
        <p:spPr>
          <a:xfrm>
            <a:off x="1045845" y="5271135"/>
            <a:ext cx="579120" cy="615315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5430" y="795937"/>
            <a:ext cx="34613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PH" sz="3200" b="1" dirty="0">
                <a:solidFill>
                  <a:schemeClr val="accent5">
                    <a:lumMod val="75000"/>
                  </a:schemeClr>
                </a:solidFill>
              </a:rPr>
              <a:t>Funding limitations</a:t>
            </a:r>
            <a:endParaRPr lang="en-PH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8470" y="1666875"/>
            <a:ext cx="10261600" cy="3569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800" dirty="0"/>
              <a:t>Public agricultural R&amp;D spending has stagnated or declined.</a:t>
            </a:r>
            <a:endParaRPr lang="en-US" sz="2800" dirty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800" dirty="0"/>
              <a:t>Heavy reliance on donor-funded projects (time-limited, not sustainable).</a:t>
            </a:r>
            <a:endParaRPr lang="en-US" sz="2800" dirty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800" dirty="0"/>
              <a:t>Private sector R&amp;D investment is still small compared to regional competitors (Thailand, China).</a:t>
            </a:r>
            <a:endParaRPr lang="en-US" sz="2800" dirty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800" dirty="0"/>
              <a:t>High costs for molecular markers, genotyping, and controlled-environment facilities.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74015" y="618773"/>
            <a:ext cx="33916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Infrastructure gaps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8325" y="1666875"/>
            <a:ext cx="11275695" cy="2399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3000" dirty="0"/>
              <a:t>Severe shortage of growth chambers for speed breeding.</a:t>
            </a:r>
            <a:endParaRPr lang="en-US" sz="3000" dirty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3000" dirty="0"/>
              <a:t>Limited greenhouse and net house capacity for year-round breeding.</a:t>
            </a:r>
            <a:endParaRPr lang="en-US" sz="3000" dirty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3000" dirty="0"/>
              <a:t>Inadequate high-throughput genotyping and phenotyping platforms.</a:t>
            </a:r>
            <a:endParaRPr lang="en-US" sz="3000" dirty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3000" dirty="0"/>
              <a:t>Poor cold storage and germplasm conservation facilities.</a:t>
            </a:r>
            <a:endParaRPr lang="en-US" sz="3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2300" y="571361"/>
            <a:ext cx="39971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Regulatory constraints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3685" y="1468755"/>
            <a:ext cx="10960100" cy="4092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3000" dirty="0"/>
              <a:t>Lengthy variety release system: 3-4 years of official testing.</a:t>
            </a:r>
            <a:endParaRPr lang="en-US" sz="3000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3000" dirty="0"/>
              <a:t>No clear regulatory framework for gene-edited crops (unclear if classified as GMOs).</a:t>
            </a:r>
            <a:endParaRPr lang="en-US" sz="3000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3000" dirty="0"/>
              <a:t>Strict biosafety regulations for GMOs limit biotechnology applications.</a:t>
            </a:r>
            <a:endParaRPr lang="en-US" sz="3000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3000" dirty="0"/>
              <a:t>Seed certification system adds time and cost.</a:t>
            </a:r>
            <a:endParaRPr lang="en-US" sz="3000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3000" dirty="0"/>
              <a:t>Weak intellectual property protection discourages private investment.</a:t>
            </a: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68937" y="401974"/>
            <a:ext cx="38901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PH" sz="3200" b="1" dirty="0">
                <a:solidFill>
                  <a:schemeClr val="accent5">
                    <a:lumMod val="75000"/>
                  </a:schemeClr>
                </a:solidFill>
              </a:rPr>
              <a:t>Human resources/</a:t>
            </a:r>
            <a:endParaRPr lang="en-PH" sz="32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n-PH" sz="3200" b="1" dirty="0">
                <a:solidFill>
                  <a:schemeClr val="accent5">
                    <a:lumMod val="75000"/>
                  </a:schemeClr>
                </a:solidFill>
              </a:rPr>
              <a:t>Capacity limitations</a:t>
            </a:r>
            <a:endParaRPr lang="en-PH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8045" y="1820545"/>
            <a:ext cx="10634345" cy="3630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3000" dirty="0"/>
              <a:t>Critical shortage of bioinformaticians, data scientists, and quantitative geneticists</a:t>
            </a:r>
            <a:endParaRPr lang="en-US" sz="3000" dirty="0"/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3000" dirty="0"/>
              <a:t>Limited expertise in genomic selection, speed breeding, and digital phenotyping</a:t>
            </a:r>
            <a:endParaRPr lang="en-US" sz="3000" dirty="0"/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3000" dirty="0"/>
              <a:t>Aging workforce in public breeding programs</a:t>
            </a:r>
            <a:endParaRPr lang="en-US" sz="3000" dirty="0"/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3000" dirty="0"/>
              <a:t>Brain drain to private sector and overseas</a:t>
            </a:r>
            <a:endParaRPr lang="en-US" sz="3000" dirty="0"/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3000" dirty="0"/>
              <a:t>Weak English proficiency for international collaboration</a:t>
            </a:r>
            <a:endParaRPr lang="en-US" sz="3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52570" y="662801"/>
            <a:ext cx="34010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PH" sz="3200" b="1" dirty="0">
                <a:solidFill>
                  <a:schemeClr val="accent5">
                    <a:lumMod val="75000"/>
                  </a:schemeClr>
                </a:solidFill>
              </a:rPr>
              <a:t>Seed system issues</a:t>
            </a:r>
            <a:endParaRPr lang="en-PH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9275" y="1715770"/>
            <a:ext cx="11470640" cy="2168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3000" dirty="0"/>
              <a:t>Farmers save and exchange seed.</a:t>
            </a:r>
            <a:endParaRPr lang="en-US" sz="3000" dirty="0"/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3000" dirty="0"/>
              <a:t>Limited quality assurance and certification capacity.</a:t>
            </a:r>
            <a:endParaRPr lang="en-US" sz="3000" dirty="0"/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3000" dirty="0"/>
              <a:t>Poor seed storage and distribution infrastructure.</a:t>
            </a:r>
            <a:endParaRPr lang="en-US" sz="3000" dirty="0"/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3000" dirty="0"/>
              <a:t>Low adoption of improved varieties by smallholders.</a:t>
            </a:r>
            <a:endParaRPr lang="en-US" sz="3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627" y="2954077"/>
            <a:ext cx="1050800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CA" sz="5000" b="1" kern="0" dirty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10. Policy and Regulatory Environment</a:t>
            </a:r>
            <a:endParaRPr lang="en-PH" sz="5000" kern="100" dirty="0">
              <a:solidFill>
                <a:schemeClr val="accent5">
                  <a:lumMod val="75000"/>
                </a:schemeClr>
              </a:solidFill>
              <a:effectLst/>
              <a:ea typeface="Aptos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0866" y="145534"/>
            <a:ext cx="613148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PH" sz="5000" b="1" dirty="0">
                <a:solidFill>
                  <a:schemeClr val="accent5">
                    <a:lumMod val="75000"/>
                  </a:schemeClr>
                </a:solidFill>
              </a:rPr>
              <a:t>Variety release system</a:t>
            </a:r>
            <a:endParaRPr lang="en-US" sz="5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83125" y="1126490"/>
            <a:ext cx="7395845" cy="5600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Viet Nam operates a centralized variety registration system:</a:t>
            </a:r>
            <a:endParaRPr lang="en-US" sz="28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/>
              <a:t>Applicant submits variety to National Center for Plant Variety Testing.</a:t>
            </a:r>
            <a:endParaRPr lang="en-US" sz="2800" dirty="0"/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dirty="0"/>
              <a:t>DUS testing (Distinctness, Uniformity, Stability): 2 years.</a:t>
            </a:r>
            <a:endParaRPr lang="en-US" sz="2800" dirty="0"/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dirty="0"/>
              <a:t>VCU testing (Value for Cultivation and Use): 1-3 sites/ 1 ecological zone (2 years)</a:t>
            </a:r>
            <a:endParaRPr lang="en-US" sz="28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/>
              <a:t>National Plant Variety Release Council review and approval.</a:t>
            </a:r>
            <a:endParaRPr lang="en-US" sz="28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/>
              <a:t>Official recognition and listing.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/>
          <a:srcRect l="23678" t="17738" r="35607" b="15119"/>
          <a:stretch>
            <a:fillRect/>
          </a:stretch>
        </p:blipFill>
        <p:spPr>
          <a:xfrm>
            <a:off x="264160" y="1519555"/>
            <a:ext cx="3620770" cy="360934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413523" y="1313015"/>
            <a:ext cx="0" cy="4549575"/>
          </a:xfrm>
          <a:prstGeom prst="line">
            <a:avLst/>
          </a:prstGeom>
          <a:ln w="63500"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63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4476" y="0"/>
            <a:ext cx="1048543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PH" sz="5000" b="1" dirty="0">
                <a:solidFill>
                  <a:schemeClr val="accent5">
                    <a:lumMod val="75000"/>
                  </a:schemeClr>
                </a:solidFill>
              </a:rPr>
              <a:t>Policy towards biotechnology products</a:t>
            </a:r>
            <a:endParaRPr lang="en-US" sz="5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67150" y="1238250"/>
            <a:ext cx="7967980" cy="4707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b="1" dirty="0">
                <a:cs typeface="+mn-lt"/>
              </a:rPr>
              <a:t>GMOs</a:t>
            </a:r>
            <a:r>
              <a:rPr lang="en-US" sz="2800" dirty="0">
                <a:cs typeface="+mn-lt"/>
              </a:rPr>
              <a:t>: Regulated under biosafety framework; commercial cultivation of GM crops is limited (primarily maize). Strict labeling and traceability requirements.</a:t>
            </a:r>
            <a:endParaRPr lang="en-US" sz="2800" dirty="0">
              <a:cs typeface="+mn-lt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b="1" dirty="0">
                <a:cs typeface="+mn-lt"/>
              </a:rPr>
              <a:t>Gene-edited crops</a:t>
            </a:r>
            <a:r>
              <a:rPr lang="en-US" sz="2800" dirty="0">
                <a:cs typeface="+mn-lt"/>
              </a:rPr>
              <a:t>: Currently in regulatory gray area. Industry proposes treating gene-edited varieties as conventional if no foreign DNA inserted. No specific guidelines yet.</a:t>
            </a:r>
            <a:endParaRPr lang="en-US" sz="2800" dirty="0">
              <a:cs typeface="+mn-lt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b="1" dirty="0">
                <a:cs typeface="+mn-lt"/>
              </a:rPr>
              <a:t>MAS</a:t>
            </a:r>
            <a:r>
              <a:rPr lang="en-US" sz="2800" dirty="0">
                <a:cs typeface="+mn-lt"/>
              </a:rPr>
              <a:t>: Not subject to special regulation; encouraged as conventional breeding tools.</a:t>
            </a:r>
            <a:endParaRPr lang="en-US" sz="2800" dirty="0">
              <a:cs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rcRect l="6474" t="-685" r="5770"/>
          <a:stretch>
            <a:fillRect/>
          </a:stretch>
        </p:blipFill>
        <p:spPr>
          <a:xfrm>
            <a:off x="186690" y="1536065"/>
            <a:ext cx="3244850" cy="326517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3630477" y="1238539"/>
            <a:ext cx="0" cy="4549575"/>
          </a:xfrm>
          <a:prstGeom prst="line">
            <a:avLst/>
          </a:prstGeom>
          <a:ln w="63500"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63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6298" y="128601"/>
            <a:ext cx="923272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PH" sz="5000" b="1" dirty="0">
                <a:solidFill>
                  <a:schemeClr val="accent5">
                    <a:lumMod val="75000"/>
                  </a:schemeClr>
                </a:solidFill>
              </a:rPr>
              <a:t>Seed certification and distribution</a:t>
            </a:r>
            <a:endParaRPr lang="en-US" sz="5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38930" y="1847850"/>
            <a:ext cx="7560310" cy="33432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/>
              <a:t>Certification system: Four-tier system (breeder seed, super elite seed, elite seed, certified seed) managed by MAE.</a:t>
            </a:r>
            <a:endParaRPr lang="en-US" sz="2800" dirty="0"/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/>
              <a:t>Quality control: National Center for Plant Variety Testing and provincial agricultural agencies conduct seed testing.</a:t>
            </a:r>
            <a:endParaRPr lang="en-US" sz="2800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3132"/>
          <a:stretch>
            <a:fillRect/>
          </a:stretch>
        </p:blipFill>
        <p:spPr bwMode="auto">
          <a:xfrm>
            <a:off x="202565" y="1503045"/>
            <a:ext cx="3373120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3905432" y="1154719"/>
            <a:ext cx="0" cy="4549575"/>
          </a:xfrm>
          <a:prstGeom prst="line">
            <a:avLst/>
          </a:prstGeom>
          <a:ln w="63500"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63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9381" y="2752183"/>
            <a:ext cx="978344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CA" sz="5000" b="1" kern="0" dirty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11. Collaboration and Private Sector</a:t>
            </a:r>
            <a:endParaRPr lang="en-PH" sz="5000" kern="100" dirty="0">
              <a:solidFill>
                <a:schemeClr val="accent5">
                  <a:lumMod val="75000"/>
                </a:schemeClr>
              </a:solidFill>
              <a:effectLst/>
              <a:ea typeface="Aptos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1181" y="0"/>
            <a:ext cx="337169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PH" sz="5000" b="1" dirty="0">
                <a:solidFill>
                  <a:schemeClr val="accent5">
                    <a:lumMod val="75000"/>
                  </a:schemeClr>
                </a:solidFill>
              </a:rPr>
              <a:t>Major crops</a:t>
            </a:r>
            <a:endParaRPr lang="en-US" sz="5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57486" y="3195650"/>
            <a:ext cx="8973014" cy="3692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altLang="en-PH" sz="2600" b="1" dirty="0">
                <a:solidFill>
                  <a:srgbClr val="FF0000"/>
                </a:solidFill>
              </a:rPr>
              <a:t>Soybean:</a:t>
            </a:r>
            <a:r>
              <a:rPr lang="en-US" altLang="en-PH" sz="2600" b="1" dirty="0"/>
              <a:t> </a:t>
            </a:r>
            <a:r>
              <a:rPr lang="en-US" altLang="en-PH" sz="2600" dirty="0"/>
              <a:t>50,000 hectares, average</a:t>
            </a:r>
            <a:r>
              <a:rPr lang="en-US" altLang="en-PH" sz="2600" b="1" dirty="0"/>
              <a:t> </a:t>
            </a:r>
            <a:r>
              <a:rPr lang="en-PH" sz="2600" dirty="0">
                <a:sym typeface="+mn-ea"/>
              </a:rPr>
              <a:t>yield of </a:t>
            </a:r>
            <a:r>
              <a:rPr lang="en-US" altLang="en-PH" sz="2600" dirty="0">
                <a:sym typeface="+mn-ea"/>
              </a:rPr>
              <a:t>1</a:t>
            </a:r>
            <a:r>
              <a:rPr lang="en-PH" sz="2600" dirty="0">
                <a:sym typeface="+mn-ea"/>
              </a:rPr>
              <a:t>.5-</a:t>
            </a:r>
            <a:r>
              <a:rPr lang="en-US" altLang="en-PH" sz="2600" dirty="0">
                <a:sym typeface="+mn-ea"/>
              </a:rPr>
              <a:t>2</a:t>
            </a:r>
            <a:r>
              <a:rPr lang="en-PH" sz="2600" dirty="0">
                <a:sym typeface="+mn-ea"/>
              </a:rPr>
              <a:t>.</a:t>
            </a:r>
            <a:r>
              <a:rPr lang="en-US" altLang="en-PH" sz="2600" dirty="0">
                <a:sym typeface="+mn-ea"/>
              </a:rPr>
              <a:t>0</a:t>
            </a:r>
            <a:r>
              <a:rPr lang="en-PH" sz="2600" dirty="0">
                <a:sym typeface="+mn-ea"/>
              </a:rPr>
              <a:t> t/ha</a:t>
            </a:r>
            <a:r>
              <a:rPr lang="en-US" altLang="en-PH" sz="2600" dirty="0">
                <a:sym typeface="+mn-ea"/>
              </a:rPr>
              <a:t>, major growing regions: Central highland, Southaest area, Mekong River Delta</a:t>
            </a:r>
            <a:endParaRPr lang="en-PH" sz="2600" b="1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PH" sz="2600" b="1" dirty="0">
                <a:solidFill>
                  <a:srgbClr val="FF0000"/>
                </a:solidFill>
              </a:rPr>
              <a:t>Maize</a:t>
            </a:r>
            <a:r>
              <a:rPr lang="en-PH" sz="2600" dirty="0">
                <a:solidFill>
                  <a:srgbClr val="FF0000"/>
                </a:solidFill>
              </a:rPr>
              <a:t>:</a:t>
            </a:r>
            <a:r>
              <a:rPr lang="en-PH" sz="2600" dirty="0"/>
              <a:t> 1.1 million hectares, concentrated in </a:t>
            </a:r>
            <a:r>
              <a:rPr lang="en-US" altLang="en-PH" sz="2600" dirty="0"/>
              <a:t>N</a:t>
            </a:r>
            <a:r>
              <a:rPr lang="en-PH" sz="2600" dirty="0"/>
              <a:t>orthern </a:t>
            </a:r>
            <a:r>
              <a:rPr lang="en-US" altLang="en-PH" sz="2600" dirty="0"/>
              <a:t>H</a:t>
            </a:r>
            <a:r>
              <a:rPr lang="en-PH" sz="2600" dirty="0"/>
              <a:t>ighlands and Central Coast.</a:t>
            </a:r>
            <a:endParaRPr lang="en-PH" sz="26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PH" sz="2600" b="1" dirty="0">
                <a:solidFill>
                  <a:srgbClr val="FF0000"/>
                </a:solidFill>
              </a:rPr>
              <a:t>Coffee</a:t>
            </a:r>
            <a:r>
              <a:rPr lang="en-PH" sz="2600" dirty="0">
                <a:solidFill>
                  <a:srgbClr val="FF0000"/>
                </a:solidFill>
              </a:rPr>
              <a:t>:</a:t>
            </a:r>
            <a:r>
              <a:rPr lang="en-PH" sz="2600" dirty="0"/>
              <a:t> 650,000 hectares, primarily in Central Highlands. </a:t>
            </a:r>
            <a:endParaRPr lang="en-PH" sz="2600" dirty="0"/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n-PH" sz="2600" dirty="0"/>
              <a:t>Viet Nam is the world's second-largest coffee exporter.</a:t>
            </a:r>
            <a:endParaRPr lang="en-PH" sz="26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PH" sz="2600" b="1" dirty="0">
                <a:solidFill>
                  <a:srgbClr val="FF0000"/>
                </a:solidFill>
              </a:rPr>
              <a:t>Cashew, pepper, and rubber</a:t>
            </a:r>
            <a:r>
              <a:rPr lang="en-PH" sz="2600" dirty="0">
                <a:solidFill>
                  <a:srgbClr val="FF0000"/>
                </a:solidFill>
              </a:rPr>
              <a:t>:</a:t>
            </a:r>
            <a:r>
              <a:rPr lang="en-PH" sz="2600" dirty="0"/>
              <a:t> Significant export commodities.</a:t>
            </a:r>
            <a:endParaRPr lang="en-PH" sz="2600" dirty="0"/>
          </a:p>
          <a:p>
            <a:pPr indent="0" algn="just">
              <a:buFont typeface="Wingdings" panose="05000000000000000000" pitchFamily="2" charset="2"/>
              <a:buNone/>
            </a:pP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9394" y="1185887"/>
            <a:ext cx="1368554" cy="13422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394" y="3773522"/>
            <a:ext cx="1368554" cy="13260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16845" y="1011262"/>
            <a:ext cx="8973014" cy="1691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PH" sz="2600" b="1" dirty="0">
                <a:solidFill>
                  <a:srgbClr val="FF0000"/>
                </a:solidFill>
              </a:rPr>
              <a:t>Rice:</a:t>
            </a:r>
            <a:r>
              <a:rPr lang="en-PH" sz="2600" dirty="0">
                <a:solidFill>
                  <a:srgbClr val="FF0000"/>
                </a:solidFill>
              </a:rPr>
              <a:t> </a:t>
            </a:r>
            <a:endParaRPr lang="en-PH" sz="2600" dirty="0"/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n-PH" sz="2600" b="1" dirty="0"/>
              <a:t>&gt;7.5</a:t>
            </a:r>
            <a:r>
              <a:rPr lang="en-PH" sz="2600" dirty="0"/>
              <a:t> million hectares of cultivated area annually. </a:t>
            </a:r>
            <a:endParaRPr lang="en-PH" sz="2600" dirty="0"/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n-PH" sz="2600" dirty="0"/>
              <a:t>Mekong Delta produces approximately </a:t>
            </a:r>
            <a:r>
              <a:rPr lang="en-PH" sz="2600" b="1" dirty="0"/>
              <a:t>55-60%</a:t>
            </a:r>
            <a:r>
              <a:rPr lang="en-PH" sz="2600" dirty="0"/>
              <a:t> of the country's total rice output, yield of 5.5-6.3 t/ha. </a:t>
            </a:r>
            <a:endParaRPr lang="en-PH" sz="26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17027" y="1185887"/>
            <a:ext cx="0" cy="1342236"/>
          </a:xfrm>
          <a:prstGeom prst="line">
            <a:avLst/>
          </a:prstGeom>
          <a:ln w="63500"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63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912327" y="3340646"/>
            <a:ext cx="0" cy="3015615"/>
          </a:xfrm>
          <a:prstGeom prst="line">
            <a:avLst/>
          </a:prstGeom>
          <a:ln w="63500"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63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82100" y="6356350"/>
            <a:ext cx="2743200" cy="365125"/>
          </a:xfrm>
        </p:spPr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550399" y="634548"/>
            <a:ext cx="5497177" cy="110799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altLang="en-US" sz="2200" dirty="0">
                <a:latin typeface="+mn-lt"/>
              </a:rPr>
              <a:t>IRRI, ACIAR, JIRCAS, CIRAD, FAO, IAEA, t</a:t>
            </a:r>
            <a:r>
              <a:rPr lang="en-US" altLang="en-US" sz="2200" dirty="0"/>
              <a:t>he Rockefeller Foundation,….</a:t>
            </a:r>
            <a:endParaRPr lang="en-US" altLang="en-US" sz="2200" dirty="0"/>
          </a:p>
          <a:p>
            <a:pPr>
              <a:buFont typeface="Wingdings" panose="05000000000000000000" pitchFamily="2" charset="2"/>
              <a:buChar char="§"/>
            </a:pPr>
            <a:endParaRPr lang="en-US" altLang="en-US" sz="2200" dirty="0">
              <a:latin typeface="+mn-lt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04859" y="49696"/>
            <a:ext cx="5184678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 partnership</a:t>
            </a:r>
            <a:endParaRPr lang="en-US" altLang="en-US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 descr="A group of men standing in front of a fence&#10;&#10;Description automatically generated with medium confidence"/>
          <p:cNvPicPr/>
          <p:nvPr/>
        </p:nvPicPr>
        <p:blipFill rotWithShape="1">
          <a:blip r:embed="rId1"/>
          <a:srcRect r="2290" b="1"/>
          <a:stretch>
            <a:fillRect/>
          </a:stretch>
        </p:blipFill>
        <p:spPr>
          <a:xfrm>
            <a:off x="3397655" y="1540516"/>
            <a:ext cx="2575752" cy="195288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096000" y="504373"/>
            <a:ext cx="0" cy="5606862"/>
          </a:xfrm>
          <a:prstGeom prst="line">
            <a:avLst/>
          </a:prstGeom>
          <a:ln w="635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8" descr="P10100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23" y="1540516"/>
            <a:ext cx="2563086" cy="199914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7482" t="39452" r="18514" b="2097"/>
          <a:stretch>
            <a:fillRect/>
          </a:stretch>
        </p:blipFill>
        <p:spPr>
          <a:xfrm>
            <a:off x="547370" y="3519170"/>
            <a:ext cx="5426075" cy="331660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446370" y="49696"/>
            <a:ext cx="5159734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PH" sz="3200" b="1" dirty="0">
                <a:solidFill>
                  <a:schemeClr val="accent5">
                    <a:lumMod val="75000"/>
                  </a:schemeClr>
                </a:solidFill>
              </a:rPr>
              <a:t>Public-private partnerships </a:t>
            </a:r>
            <a:endParaRPr lang="en-PH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94935" y="770603"/>
            <a:ext cx="5459809" cy="3538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 err="1"/>
              <a:t>Loc</a:t>
            </a:r>
            <a:r>
              <a:rPr lang="en-US" sz="2800" dirty="0"/>
              <a:t> </a:t>
            </a:r>
            <a:r>
              <a:rPr lang="en-US" sz="2800" dirty="0" err="1"/>
              <a:t>Troi</a:t>
            </a:r>
            <a:r>
              <a:rPr lang="en-US" sz="2800" dirty="0"/>
              <a:t> Group.</a:t>
            </a:r>
            <a:endParaRPr lang="en-US" sz="28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/>
              <a:t>Southern Seed Corporation (SSC).</a:t>
            </a:r>
            <a:endParaRPr lang="en-US" sz="28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 err="1"/>
              <a:t>ThaiBinh</a:t>
            </a:r>
            <a:r>
              <a:rPr lang="en-US" sz="2800" dirty="0"/>
              <a:t> Seed.</a:t>
            </a:r>
            <a:endParaRPr lang="en-US" sz="28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/>
              <a:t>Viet Nam Plant Seed Trade Association (VSTA) : 150 members including companies, research institutes, FDI enterprises, scientists.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9344"/>
          <a:stretch>
            <a:fillRect/>
          </a:stretch>
        </p:blipFill>
        <p:spPr>
          <a:xfrm>
            <a:off x="6297460" y="5110890"/>
            <a:ext cx="1533848" cy="1475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3809" y="5110891"/>
            <a:ext cx="1512969" cy="14755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t="4702" b="9618"/>
          <a:stretch>
            <a:fillRect/>
          </a:stretch>
        </p:blipFill>
        <p:spPr>
          <a:xfrm>
            <a:off x="9969279" y="5110890"/>
            <a:ext cx="1755312" cy="1475592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163955" y="6400165"/>
            <a:ext cx="3666490" cy="42989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p>
            <a:r>
              <a:rPr lang="en-US" sz="2200">
                <a:solidFill>
                  <a:srgbClr val="FF0000"/>
                </a:solidFill>
              </a:rPr>
              <a:t>Dr. Venuprasad Ramaiah, IRRI</a:t>
            </a:r>
            <a:endParaRPr lang="en-US" sz="220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F0BE2-9F34-D946-8F63-7C94B30D0F4D}" type="slidenum">
              <a:rPr lang="en-US" smtClean="0"/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17439" y="1077982"/>
            <a:ext cx="6912024" cy="543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PH" sz="2600" dirty="0"/>
              <a:t>Collaboration with private seed companies (e.g. </a:t>
            </a:r>
            <a:r>
              <a:rPr lang="en-PH" sz="2600" dirty="0" err="1"/>
              <a:t>Loc</a:t>
            </a:r>
            <a:r>
              <a:rPr lang="en-PH" sz="2600" dirty="0"/>
              <a:t> </a:t>
            </a:r>
            <a:r>
              <a:rPr lang="en-PH" sz="2600" dirty="0" err="1"/>
              <a:t>Troi</a:t>
            </a:r>
            <a:r>
              <a:rPr lang="en-PH" sz="2600" dirty="0"/>
              <a:t> group) to breed new rice varieties according the specific orderings.</a:t>
            </a:r>
            <a:endParaRPr lang="en-PH" sz="26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PH" sz="2600" dirty="0"/>
              <a:t>Infrastructure modernization (e.g. building growth chambers)</a:t>
            </a:r>
            <a:endParaRPr lang="en-PH" sz="26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PH" sz="2600" dirty="0"/>
              <a:t>Expanding seed business to private sectors (e.g. share the used/explored rights of new varieties in business).</a:t>
            </a:r>
            <a:endParaRPr lang="en-PH" sz="26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PH" sz="2600" dirty="0"/>
              <a:t>Using UAV-based </a:t>
            </a:r>
            <a:r>
              <a:rPr lang="en-PH" sz="2600" dirty="0" err="1"/>
              <a:t>equipments</a:t>
            </a:r>
            <a:r>
              <a:rPr lang="en-PH" sz="2600" dirty="0"/>
              <a:t> (e.g. drones/sensors) in the cultivation and the phenotyping.</a:t>
            </a:r>
            <a:endParaRPr lang="en-PH" sz="2600" dirty="0"/>
          </a:p>
          <a:p>
            <a:endParaRPr lang="en-PH" sz="2600" b="0" i="0" u="none" strike="noStrike" dirty="0"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7439" y="143946"/>
            <a:ext cx="32910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PH" sz="3200" b="1" dirty="0">
                <a:solidFill>
                  <a:schemeClr val="accent5">
                    <a:lumMod val="75000"/>
                  </a:schemeClr>
                </a:solidFill>
              </a:rPr>
              <a:t>Investment trends</a:t>
            </a:r>
            <a:endParaRPr lang="en-PH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52847" y="143947"/>
            <a:ext cx="4591515" cy="29510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846" y="3343275"/>
            <a:ext cx="4644571" cy="2743199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3049" y="2675466"/>
            <a:ext cx="99889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CA" sz="4400" b="1" kern="0" dirty="0">
                <a:solidFill>
                  <a:schemeClr val="accent5">
                    <a:lumMod val="75000"/>
                  </a:schemeClr>
                </a:solidFill>
                <a:latin typeface="Aptos"/>
                <a:ea typeface="Times New Roman" panose="02020603050405020304" pitchFamily="18" charset="0"/>
                <a:cs typeface="Times New Roman" panose="02020603050405020304" pitchFamily="18" charset="0"/>
              </a:rPr>
              <a:t>12. Future Vision (Toward 2030)</a:t>
            </a:r>
            <a:endParaRPr lang="en-PH" sz="4000" kern="100" dirty="0">
              <a:solidFill>
                <a:schemeClr val="accent5">
                  <a:lumMod val="75000"/>
                </a:schemeClr>
              </a:solidFill>
              <a:latin typeface="Aptos"/>
              <a:ea typeface="Aptos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910" y="1304290"/>
            <a:ext cx="631190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 fontAlgn="auto"/>
            <a:r>
              <a:rPr lang="en-PH" sz="2800" b="1" dirty="0">
                <a:solidFill>
                  <a:schemeClr val="accent5">
                    <a:lumMod val="75000"/>
                  </a:schemeClr>
                </a:solidFill>
              </a:rPr>
              <a:t>Target improvements in breeding speed</a:t>
            </a:r>
            <a:endParaRPr lang="en-PH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1925" y="1887220"/>
            <a:ext cx="6191885" cy="3599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PH" sz="2600" b="1" dirty="0"/>
              <a:t>Reduce variety development timeline</a:t>
            </a:r>
            <a:r>
              <a:rPr lang="en-PH" sz="2600" dirty="0"/>
              <a:t>: From </a:t>
            </a:r>
            <a:r>
              <a:rPr lang="en-US" altLang="en-PH" sz="2600" b="1" dirty="0"/>
              <a:t>6-7</a:t>
            </a:r>
            <a:r>
              <a:rPr lang="en-PH" sz="2600" b="1" dirty="0"/>
              <a:t> years</a:t>
            </a:r>
            <a:r>
              <a:rPr lang="en-PH" sz="2600" dirty="0"/>
              <a:t> to </a:t>
            </a:r>
            <a:r>
              <a:rPr lang="en-PH" sz="2600" b="1" dirty="0"/>
              <a:t>4-5 years</a:t>
            </a:r>
            <a:r>
              <a:rPr lang="en-PH" sz="2600" dirty="0"/>
              <a:t> by 2030.</a:t>
            </a:r>
            <a:endParaRPr lang="en-PH" sz="26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PH" sz="2600" b="1" dirty="0"/>
              <a:t>Increase generations per year</a:t>
            </a:r>
            <a:r>
              <a:rPr lang="en-PH" sz="2600" dirty="0"/>
              <a:t>: From 1-2 to </a:t>
            </a:r>
            <a:r>
              <a:rPr lang="en-PH" sz="2600" b="1" dirty="0"/>
              <a:t>3-4 generations</a:t>
            </a:r>
            <a:r>
              <a:rPr lang="en-PH" sz="2600" dirty="0"/>
              <a:t> through speed breeding and off-season nurseries.</a:t>
            </a:r>
            <a:endParaRPr lang="en-PH" sz="26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PH" sz="2600" b="1" dirty="0"/>
              <a:t>Shorten variety release process</a:t>
            </a:r>
            <a:r>
              <a:rPr lang="en-PH" sz="2600" dirty="0"/>
              <a:t>: From 3-4 years to </a:t>
            </a:r>
            <a:r>
              <a:rPr lang="en-PH" sz="2600" b="1" dirty="0"/>
              <a:t>2 years</a:t>
            </a:r>
            <a:r>
              <a:rPr lang="en-PH" sz="2600" dirty="0"/>
              <a:t> through streamlined testing.</a:t>
            </a:r>
            <a:endParaRPr lang="en-PH" sz="26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353810" y="465638"/>
            <a:ext cx="0" cy="5606862"/>
          </a:xfrm>
          <a:prstGeom prst="line">
            <a:avLst/>
          </a:prstGeom>
          <a:ln w="635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6612093" y="1241668"/>
            <a:ext cx="47105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PH" sz="3200" b="1" dirty="0">
                <a:solidFill>
                  <a:schemeClr val="accent5">
                    <a:lumMod val="75000"/>
                  </a:schemeClr>
                </a:solidFill>
              </a:rPr>
              <a:t>Technology adoption goals</a:t>
            </a:r>
            <a:endParaRPr lang="en-PH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11966" y="1887170"/>
            <a:ext cx="5181601" cy="3138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/>
              <a:t>Marker-assisted selection</a:t>
            </a:r>
            <a:endParaRPr lang="en-US" sz="28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/>
              <a:t>Genomic selection	</a:t>
            </a:r>
            <a:endParaRPr lang="en-US" sz="28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/>
              <a:t>Digital phenotyping (using drones and sensors)</a:t>
            </a:r>
            <a:endParaRPr lang="en-US" sz="28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/>
              <a:t>Breeding data management (unified national database)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737" y="130123"/>
            <a:ext cx="2955233" cy="84784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823705" y="127583"/>
            <a:ext cx="2542585" cy="854015"/>
            <a:chOff x="2091621" y="384985"/>
            <a:chExt cx="2542585" cy="85401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91621" y="384985"/>
              <a:ext cx="846107" cy="854015"/>
            </a:xfrm>
            <a:prstGeom prst="rect">
              <a:avLst/>
            </a:prstGeom>
          </p:spPr>
        </p:pic>
        <p:pic>
          <p:nvPicPr>
            <p:cNvPr id="10" name="Picture 9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784606" y="384991"/>
              <a:ext cx="849600" cy="849600"/>
            </a:xfrm>
            <a:prstGeom prst="rect">
              <a:avLst/>
            </a:prstGeom>
          </p:spPr>
        </p:pic>
        <p:pic>
          <p:nvPicPr>
            <p:cNvPr id="11" name="Picture 10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937728" y="387652"/>
              <a:ext cx="849600" cy="849600"/>
            </a:xfrm>
            <a:prstGeom prst="rect">
              <a:avLst/>
            </a:prstGeom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7" y="-41273"/>
            <a:ext cx="506196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PH" sz="5000" b="1" dirty="0">
                <a:solidFill>
                  <a:schemeClr val="accent5">
                    <a:lumMod val="75000"/>
                  </a:schemeClr>
                </a:solidFill>
              </a:rPr>
              <a:t>Strategic priorities</a:t>
            </a:r>
            <a:endParaRPr lang="en-PH" sz="5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10055" y="2407285"/>
            <a:ext cx="8771890" cy="10217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2400" b="1" dirty="0"/>
              <a:t>Establish National Speed Breeding Network</a:t>
            </a:r>
            <a:r>
              <a:rPr lang="en-US" sz="2400" dirty="0"/>
              <a:t>:</a:t>
            </a:r>
            <a:endParaRPr lang="en-US" sz="2400" dirty="0"/>
          </a:p>
          <a:p>
            <a:r>
              <a:rPr lang="en-US" sz="2400" dirty="0"/>
              <a:t>Shared growth chamber facilities at 3-4 regional hubs.</a:t>
            </a:r>
            <a:endParaRPr lang="en-US" sz="2400" dirty="0"/>
          </a:p>
        </p:txBody>
      </p:sp>
      <p:sp>
        <p:nvSpPr>
          <p:cNvPr id="18" name="Rectangle 17"/>
          <p:cNvSpPr/>
          <p:nvPr/>
        </p:nvSpPr>
        <p:spPr>
          <a:xfrm>
            <a:off x="1710055" y="5848985"/>
            <a:ext cx="9210040" cy="11322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/>
            <a:r>
              <a:rPr lang="en-US" sz="2400" b="1" dirty="0"/>
              <a:t>Build national breeding database</a:t>
            </a:r>
            <a:r>
              <a:rPr lang="en-US" sz="2400" dirty="0"/>
              <a:t>: </a:t>
            </a:r>
            <a:endParaRPr lang="en-US" sz="2400" dirty="0"/>
          </a:p>
          <a:p>
            <a:pPr algn="just"/>
            <a:r>
              <a:rPr lang="en-US" sz="2400" dirty="0"/>
              <a:t>Cloud-based, interoperable platform with data standards.</a:t>
            </a:r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1623695" y="1024255"/>
            <a:ext cx="8509635" cy="87884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2400" b="1" dirty="0"/>
              <a:t>Develop human capital</a:t>
            </a:r>
            <a:r>
              <a:rPr lang="en-US" sz="2400" dirty="0"/>
              <a:t>:</a:t>
            </a:r>
            <a:endParaRPr lang="en-US" sz="2400" dirty="0"/>
          </a:p>
          <a:p>
            <a:r>
              <a:rPr lang="en-US" sz="2400" dirty="0"/>
              <a:t>Training programs for bioinformatics, GS, and digital phenotyping.</a:t>
            </a:r>
            <a:endParaRPr lang="en-US" sz="2400" dirty="0"/>
          </a:p>
        </p:txBody>
      </p:sp>
      <p:sp>
        <p:nvSpPr>
          <p:cNvPr id="20" name="Rectangle 19"/>
          <p:cNvSpPr/>
          <p:nvPr/>
        </p:nvSpPr>
        <p:spPr>
          <a:xfrm>
            <a:off x="1710055" y="4756150"/>
            <a:ext cx="11271250" cy="7969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2400" b="1" dirty="0"/>
              <a:t>Integrate climate resilience</a:t>
            </a:r>
            <a:r>
              <a:rPr lang="en-US" sz="2400" dirty="0"/>
              <a:t>: </a:t>
            </a:r>
            <a:endParaRPr lang="en-US" sz="2400" dirty="0"/>
          </a:p>
          <a:p>
            <a:r>
              <a:rPr lang="en-US" sz="2400" dirty="0"/>
              <a:t>Breeding for low-emission rice, salinity, drought, heat, submergence tolerance.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1710055" y="3571875"/>
            <a:ext cx="10077450" cy="1652270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/>
          <a:p>
            <a:r>
              <a:rPr lang="en-US" sz="2400" b="1" dirty="0"/>
              <a:t>Strengthen seed systems</a:t>
            </a:r>
            <a:r>
              <a:rPr lang="en-US" sz="2400" dirty="0"/>
              <a:t>: </a:t>
            </a:r>
            <a:endParaRPr lang="en-US" sz="2400" dirty="0"/>
          </a:p>
          <a:p>
            <a:r>
              <a:rPr lang="en-US" sz="2400" dirty="0"/>
              <a:t>Digital traceability, quality assurance, and farmer access to improved varieties.</a:t>
            </a:r>
            <a:endParaRPr lang="en-US" sz="24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065" y="2441575"/>
            <a:ext cx="974090" cy="85788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65" y="3646170"/>
            <a:ext cx="982345" cy="88709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65" y="1099185"/>
            <a:ext cx="981710" cy="8572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065" y="5911850"/>
            <a:ext cx="981710" cy="7772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065" y="4802505"/>
            <a:ext cx="982345" cy="90233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497710" y="1024255"/>
            <a:ext cx="0" cy="944880"/>
          </a:xfrm>
          <a:prstGeom prst="line">
            <a:avLst/>
          </a:prstGeom>
          <a:ln w="635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/>
          <p:cNvCxnSpPr/>
          <p:nvPr/>
        </p:nvCxnSpPr>
        <p:spPr>
          <a:xfrm>
            <a:off x="1497710" y="2407285"/>
            <a:ext cx="0" cy="892175"/>
          </a:xfrm>
          <a:prstGeom prst="line">
            <a:avLst/>
          </a:prstGeom>
          <a:ln w="635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1478025" y="3617595"/>
            <a:ext cx="1270" cy="915670"/>
          </a:xfrm>
          <a:prstGeom prst="line">
            <a:avLst/>
          </a:prstGeom>
          <a:ln w="635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478025" y="4756150"/>
            <a:ext cx="1270" cy="948690"/>
          </a:xfrm>
          <a:prstGeom prst="line">
            <a:avLst/>
          </a:prstGeom>
          <a:ln w="635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478025" y="5911850"/>
            <a:ext cx="0" cy="777240"/>
          </a:xfrm>
          <a:prstGeom prst="line">
            <a:avLst/>
          </a:prstGeom>
          <a:ln w="635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2815" y="2678362"/>
            <a:ext cx="614142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CA" sz="5000" b="1" kern="0" dirty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13. Recommendations</a:t>
            </a:r>
            <a:endParaRPr lang="en-PH" sz="5000" kern="100" dirty="0">
              <a:solidFill>
                <a:schemeClr val="accent5">
                  <a:lumMod val="75000"/>
                </a:schemeClr>
              </a:solidFill>
              <a:effectLst/>
              <a:ea typeface="Aptos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06095" y="46990"/>
            <a:ext cx="4861560" cy="701675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600" b="1" dirty="0">
                <a:solidFill>
                  <a:srgbClr val="FF0000"/>
                </a:solidFill>
              </a:rPr>
              <a:t>National level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973570" y="111125"/>
            <a:ext cx="5121275" cy="741045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600" b="1" dirty="0">
                <a:solidFill>
                  <a:srgbClr val="FF0000"/>
                </a:solidFill>
              </a:rPr>
              <a:t>Regional (ASEAN) level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60070" y="1232535"/>
            <a:ext cx="2604770" cy="1969770"/>
          </a:xfrm>
          <a:prstGeom prst="roundRect">
            <a:avLst>
              <a:gd name="adj" fmla="val 10378"/>
            </a:avLst>
          </a:prstGeom>
          <a:solidFill>
            <a:srgbClr val="013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0">
            <a:off x="458470" y="1111250"/>
            <a:ext cx="5102860" cy="2342515"/>
            <a:chOff x="1136450" y="1517209"/>
            <a:chExt cx="5102860" cy="2342515"/>
          </a:xfrm>
        </p:grpSpPr>
        <p:sp>
          <p:nvSpPr>
            <p:cNvPr id="10" name="Rounded Rectangle 9"/>
            <p:cNvSpPr/>
            <p:nvPr/>
          </p:nvSpPr>
          <p:spPr>
            <a:xfrm>
              <a:off x="1136450" y="1517209"/>
              <a:ext cx="3670935" cy="2342515"/>
            </a:xfrm>
            <a:prstGeom prst="roundRect">
              <a:avLst>
                <a:gd name="adj" fmla="val 1037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"/>
            <a:srcRect t="6262"/>
            <a:stretch>
              <a:fillRect/>
            </a:stretch>
          </p:blipFill>
          <p:spPr>
            <a:xfrm>
              <a:off x="2400821" y="1564827"/>
              <a:ext cx="1497805" cy="432517"/>
            </a:xfrm>
            <a:prstGeom prst="rect">
              <a:avLst/>
            </a:prstGeom>
            <a:effectLst/>
          </p:spPr>
        </p:pic>
        <p:sp>
          <p:nvSpPr>
            <p:cNvPr id="9" name="Rectangle 8"/>
            <p:cNvSpPr/>
            <p:nvPr/>
          </p:nvSpPr>
          <p:spPr>
            <a:xfrm>
              <a:off x="1238050" y="2388429"/>
              <a:ext cx="5001260" cy="10553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 anchorCtr="1"/>
            <a:lstStyle/>
            <a:p>
              <a:r>
                <a:rPr lang="en-US" sz="2800" dirty="0">
                  <a:solidFill>
                    <a:schemeClr val="tx1"/>
                  </a:solidFill>
                </a:rPr>
                <a:t>Create a coordinated program across institute, universities, and private sector.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 rot="0">
            <a:off x="560070" y="3429000"/>
            <a:ext cx="5063490" cy="3140710"/>
            <a:chOff x="178248" y="3785713"/>
            <a:chExt cx="5063490" cy="3140710"/>
          </a:xfrm>
        </p:grpSpPr>
        <p:sp>
          <p:nvSpPr>
            <p:cNvPr id="12" name="Rounded Rectangle 11"/>
            <p:cNvSpPr/>
            <p:nvPr/>
          </p:nvSpPr>
          <p:spPr>
            <a:xfrm>
              <a:off x="178248" y="3850483"/>
              <a:ext cx="3639185" cy="2840990"/>
            </a:xfrm>
            <a:prstGeom prst="roundRect">
              <a:avLst>
                <a:gd name="adj" fmla="val 1037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78248" y="4628993"/>
              <a:ext cx="5063490" cy="22974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indent="0">
                <a:spcBef>
                  <a:spcPts val="1200"/>
                </a:spcBef>
                <a:buFont typeface="Wingdings" panose="05000000000000000000" pitchFamily="2" charset="2"/>
                <a:buNone/>
              </a:pPr>
              <a:r>
                <a:rPr lang="en-US" sz="2800" dirty="0">
                  <a:solidFill>
                    <a:schemeClr val="tx1"/>
                  </a:solidFill>
                </a:rPr>
                <a:t>Invest in shared infrastructure: speed breeding chambers , high-throughput genotyping platform, digital phenotyping equipment, database.</a:t>
              </a:r>
              <a:endParaRPr lang="en-US" sz="2800" dirty="0">
                <a:solidFill>
                  <a:schemeClr val="tx1"/>
                </a:solidFill>
              </a:endParaRPr>
            </a:p>
            <a:p>
              <a:pPr indent="0">
                <a:spcBef>
                  <a:spcPts val="1200"/>
                </a:spcBef>
                <a:buFont typeface="Wingdings" panose="05000000000000000000" pitchFamily="2" charset="2"/>
                <a:buNone/>
              </a:pPr>
              <a:endParaRPr lang="en-US" sz="2800" dirty="0">
                <a:solidFill>
                  <a:schemeClr val="tx1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0933" y="3785713"/>
              <a:ext cx="1497965" cy="616585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 rot="0">
            <a:off x="6591935" y="957580"/>
            <a:ext cx="5194935" cy="2793365"/>
            <a:chOff x="6618563" y="967496"/>
            <a:chExt cx="5194935" cy="2793365"/>
          </a:xfrm>
        </p:grpSpPr>
        <p:grpSp>
          <p:nvGrpSpPr>
            <p:cNvPr id="14" name="Group 13"/>
            <p:cNvGrpSpPr/>
            <p:nvPr/>
          </p:nvGrpSpPr>
          <p:grpSpPr>
            <a:xfrm>
              <a:off x="6618563" y="967496"/>
              <a:ext cx="5194935" cy="2793365"/>
              <a:chOff x="-1371165" y="1517845"/>
              <a:chExt cx="5194935" cy="2793365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44250" y="1517845"/>
                <a:ext cx="3779520" cy="2793365"/>
              </a:xfrm>
              <a:prstGeom prst="roundRect">
                <a:avLst>
                  <a:gd name="adj" fmla="val 1037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-1371165" y="2249365"/>
                <a:ext cx="4966335" cy="1764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 anchorCtr="1"/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dirty="0">
                    <a:solidFill>
                      <a:schemeClr val="tx1"/>
                    </a:solidFill>
                  </a:rPr>
                  <a:t>Establish ASEAN Speed Breeding Network with shared access to growth chambers and phenotyping platforms.</a:t>
                </a: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65658" y="1121120"/>
              <a:ext cx="1534106" cy="430350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 rot="0">
            <a:off x="6590665" y="3751035"/>
            <a:ext cx="5504180" cy="2905670"/>
            <a:chOff x="7762833" y="3785014"/>
            <a:chExt cx="5504180" cy="2905670"/>
          </a:xfrm>
        </p:grpSpPr>
        <p:grpSp>
          <p:nvGrpSpPr>
            <p:cNvPr id="23" name="Group 22"/>
            <p:cNvGrpSpPr/>
            <p:nvPr/>
          </p:nvGrpSpPr>
          <p:grpSpPr>
            <a:xfrm>
              <a:off x="7762833" y="3850329"/>
              <a:ext cx="5504180" cy="2840355"/>
              <a:chOff x="-226895" y="632654"/>
              <a:chExt cx="5504180" cy="2840355"/>
            </a:xfrm>
          </p:grpSpPr>
          <p:sp>
            <p:nvSpPr>
              <p:cNvPr id="24" name="Rounded Rectangle 23"/>
              <p:cNvSpPr/>
              <p:nvPr/>
            </p:nvSpPr>
            <p:spPr>
              <a:xfrm>
                <a:off x="35408" y="632654"/>
                <a:ext cx="3738245" cy="2840355"/>
              </a:xfrm>
              <a:prstGeom prst="roundRect">
                <a:avLst>
                  <a:gd name="adj" fmla="val 1037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-226895" y="1190184"/>
                <a:ext cx="5504180" cy="18872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 anchorCtr="1"/>
              <a:lstStyle/>
              <a:p>
                <a:pPr marL="342900" indent="-342900"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n-US" sz="2800" dirty="0">
                    <a:solidFill>
                      <a:schemeClr val="tx1"/>
                    </a:solidFill>
                  </a:rPr>
                  <a:t>Joint breeding programs for shared stresses (salinity in Mekong Deltas, drought in mainland SEA).</a:t>
                </a:r>
                <a:endParaRPr lang="en-US" sz="2800" dirty="0">
                  <a:solidFill>
                    <a:schemeClr val="tx1"/>
                  </a:solidFill>
                </a:endParaRPr>
              </a:p>
              <a:p>
                <a:pPr marL="342900" indent="-342900"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n-US" sz="2800" dirty="0">
                    <a:solidFill>
                      <a:schemeClr val="tx1"/>
                    </a:solidFill>
                  </a:rPr>
                  <a:t>Share germplasm resource.</a:t>
                </a: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19799" y="3785014"/>
              <a:ext cx="1715901" cy="425951"/>
            </a:xfrm>
            <a:prstGeom prst="rect">
              <a:avLst/>
            </a:prstGeom>
          </p:spPr>
        </p:pic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0134" y="0"/>
            <a:ext cx="88392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CA" sz="5000" b="1" i="1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Capacity and research priorities</a:t>
            </a:r>
            <a:endParaRPr lang="en-PH" sz="5000" b="1" i="1" kern="100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Aptos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49320" y="2028220"/>
            <a:ext cx="10921998" cy="224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/>
              <a:t>Advanced training in:</a:t>
            </a:r>
            <a:endParaRPr lang="en-US" sz="2800" dirty="0"/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n-US" sz="2800" dirty="0"/>
              <a:t>Genomic selection and quantitative genetics.</a:t>
            </a:r>
            <a:endParaRPr lang="en-US" sz="2800" dirty="0"/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n-US" sz="2800" dirty="0"/>
              <a:t>Speed breeding protocols and management.</a:t>
            </a:r>
            <a:endParaRPr lang="en-US" sz="2800" dirty="0"/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n-US" sz="2800" dirty="0"/>
              <a:t>Digital phenotyping and remote sensing.</a:t>
            </a:r>
            <a:endParaRPr lang="en-US" sz="2800" dirty="0"/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n-US" sz="2800" dirty="0"/>
              <a:t>Breeding data management and bioinformatics.</a:t>
            </a:r>
            <a:endParaRPr lang="en-US" sz="2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278760" y="2028190"/>
            <a:ext cx="0" cy="1965170"/>
          </a:xfrm>
          <a:prstGeom prst="line">
            <a:avLst/>
          </a:prstGeom>
          <a:ln w="635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685600" y="1334559"/>
            <a:ext cx="72232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/>
              <a:t>Invest in human capital development</a:t>
            </a:r>
            <a:endParaRPr lang="en-US" sz="32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9945" y="2307696"/>
            <a:ext cx="1545574" cy="140650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0134" y="0"/>
            <a:ext cx="88392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CA" sz="5000" b="1" i="1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Capacity and research priorities</a:t>
            </a:r>
            <a:endParaRPr lang="en-PH" sz="5000" b="1" i="1" kern="100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Aptos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58645" y="1633855"/>
            <a:ext cx="8772525" cy="3107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2800" b="1" dirty="0"/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n-US" sz="2800" dirty="0"/>
              <a:t>Develop operational speed breeding protocols for rice (target 3-4 generations/year).</a:t>
            </a:r>
            <a:endParaRPr lang="en-US" sz="2800" dirty="0"/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n-US" sz="2800" dirty="0"/>
              <a:t>Develop genomic selection models for priority traits (yield, salinity, quality) using practical data.</a:t>
            </a:r>
            <a:endParaRPr lang="en-US" sz="2800" dirty="0"/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n-US" sz="2800" dirty="0"/>
              <a:t>Integrate drone-based high-throughput phenotyping or AI into breeding pipelines.</a:t>
            </a:r>
            <a:endParaRPr lang="en-US" sz="28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138200" y="2082993"/>
            <a:ext cx="0" cy="2377856"/>
          </a:xfrm>
          <a:prstGeom prst="line">
            <a:avLst/>
          </a:prstGeom>
          <a:ln w="635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351314" y="1276932"/>
            <a:ext cx="80317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Prioritize applied research on key bottlenecks</a:t>
            </a:r>
            <a:endParaRPr lang="en-US" sz="3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1829" y="2457972"/>
            <a:ext cx="1553282" cy="145955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67825" y="6420485"/>
            <a:ext cx="2743200" cy="365125"/>
          </a:xfrm>
        </p:spPr>
        <p:txBody>
          <a:bodyPr/>
          <a:p>
            <a:fld id="{4D6F0BE2-9F34-D946-8F63-7C94B30D0F4D}" type="slidenum">
              <a:rPr lang="en-US" sz="2000" b="1" smtClean="0"/>
            </a:fld>
            <a:endParaRPr lang="en-US" sz="2000" b="1" smtClean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659" y="0"/>
            <a:ext cx="520366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CA" sz="5000" b="1" kern="0" dirty="0">
                <a:solidFill>
                  <a:schemeClr val="accent5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14. Key Takeaways</a:t>
            </a:r>
            <a:endParaRPr lang="en-PH" sz="5000" kern="100" dirty="0">
              <a:solidFill>
                <a:schemeClr val="accent5">
                  <a:lumMod val="75000"/>
                </a:schemeClr>
              </a:solidFill>
              <a:effectLst/>
              <a:ea typeface="Aptos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08045" y="2908376"/>
            <a:ext cx="1790314" cy="3608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“Accelerated breeding is essential for Viet Nam's climate resilience and food security”. 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57846" y="1770283"/>
            <a:ext cx="2175163" cy="4494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“High technology adoption (including AI) is at early stages; infrastructure and human capital are the binding constraints”.</a:t>
            </a:r>
            <a:endParaRPr 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68764" y="1059969"/>
            <a:ext cx="1721050" cy="3165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chemeClr val="tx1"/>
                </a:solidFill>
              </a:rPr>
              <a:t>“Regulatory reform for variety release and gene-edited crops is critical”.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90667" y="289866"/>
            <a:ext cx="2007370" cy="3636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tx1"/>
                </a:solidFill>
              </a:rPr>
              <a:t>“Enhanced public-private collaboration is a potential pathway for accelerated breeding success”.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82418" y="2908376"/>
            <a:ext cx="1408545" cy="900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endParaRPr lang="en-US" sz="9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54493" y="1908734"/>
            <a:ext cx="1408545" cy="900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accent5">
                    <a:lumMod val="75000"/>
                  </a:schemeClr>
                </a:solidFill>
              </a:rPr>
              <a:t>2</a:t>
            </a:r>
            <a:endParaRPr lang="en-US" sz="9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68916" y="1193501"/>
            <a:ext cx="1408545" cy="900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accent4">
                    <a:lumMod val="75000"/>
                  </a:schemeClr>
                </a:solidFill>
              </a:rPr>
              <a:t>3</a:t>
            </a:r>
            <a:endParaRPr lang="en-US" sz="9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806368" y="430887"/>
            <a:ext cx="1408545" cy="900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accent2">
                    <a:lumMod val="75000"/>
                  </a:schemeClr>
                </a:solidFill>
              </a:rPr>
              <a:t>4</a:t>
            </a:r>
            <a:endParaRPr lang="en-US" sz="9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878410" y="2908376"/>
            <a:ext cx="0" cy="1109286"/>
          </a:xfrm>
          <a:prstGeom prst="line">
            <a:avLst/>
          </a:prstGeom>
          <a:ln w="635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811210" y="1813867"/>
            <a:ext cx="0" cy="1109286"/>
          </a:xfrm>
          <a:prstGeom prst="line">
            <a:avLst/>
          </a:prstGeom>
          <a:ln w="635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042034" y="1059969"/>
            <a:ext cx="0" cy="1109286"/>
          </a:xfrm>
          <a:prstGeom prst="line">
            <a:avLst/>
          </a:prstGeom>
          <a:ln w="635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940085" y="272269"/>
            <a:ext cx="0" cy="1109286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31950" y="1598295"/>
            <a:ext cx="10369550" cy="411289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600" b="1" dirty="0"/>
              <a:t>Food security</a:t>
            </a:r>
            <a:r>
              <a:rPr lang="en-US" sz="2600" dirty="0"/>
              <a:t>: Viet Nam is a leading rice exporter, ranking among the top three globally.</a:t>
            </a:r>
            <a:endParaRPr lang="en-US" sz="2600" dirty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600" b="1" dirty="0"/>
              <a:t>Export earnings</a:t>
            </a:r>
            <a:r>
              <a:rPr lang="en-US" sz="2600" dirty="0"/>
              <a:t>: Agricultural exports exceed $50 billion annually.</a:t>
            </a:r>
            <a:endParaRPr lang="en-US" sz="2600" dirty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600" b="1" dirty="0"/>
              <a:t>Rural livelihoods</a:t>
            </a:r>
            <a:r>
              <a:rPr lang="en-US" sz="2600" dirty="0"/>
              <a:t>: Over 60% of the rural population depends directly on agricultural production.</a:t>
            </a:r>
            <a:endParaRPr lang="en-US" sz="2600" dirty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600" b="1" dirty="0"/>
              <a:t>Climate resilience</a:t>
            </a:r>
            <a:r>
              <a:rPr lang="en-US" sz="2600" dirty="0"/>
              <a:t>: Agriculture is both vulnerable to and a solution for climate change impacts.</a:t>
            </a:r>
            <a:endParaRPr lang="en-US" sz="2600" dirty="0"/>
          </a:p>
        </p:txBody>
      </p:sp>
      <p:sp>
        <p:nvSpPr>
          <p:cNvPr id="3" name="Rectangle 2"/>
          <p:cNvSpPr/>
          <p:nvPr/>
        </p:nvSpPr>
        <p:spPr>
          <a:xfrm>
            <a:off x="164356" y="163773"/>
            <a:ext cx="830272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PH" sz="5000" b="1" dirty="0">
                <a:solidFill>
                  <a:schemeClr val="accent5">
                    <a:lumMod val="75000"/>
                  </a:schemeClr>
                </a:solidFill>
              </a:rPr>
              <a:t>Role of agriculture in economy</a:t>
            </a:r>
            <a:endParaRPr lang="en-PH" sz="5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45788" y="1809566"/>
            <a:ext cx="0" cy="2877205"/>
          </a:xfrm>
          <a:prstGeom prst="line">
            <a:avLst/>
          </a:prstGeom>
          <a:ln w="63500"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63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4624" y="2620153"/>
            <a:ext cx="1358900" cy="12573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323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flipH="1">
            <a:off x="4811843" y="0"/>
            <a:ext cx="7380156" cy="6858000"/>
          </a:xfrm>
          <a:prstGeom prst="rect">
            <a:avLst/>
          </a:prstGeom>
          <a:gradFill flip="none" rotWithShape="1">
            <a:gsLst>
              <a:gs pos="13000">
                <a:schemeClr val="tx1">
                  <a:alpha val="86000"/>
                </a:schemeClr>
              </a:gs>
              <a:gs pos="100000">
                <a:schemeClr val="tx1">
                  <a:alpha val="3000"/>
                  <a:lumMod val="98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" dirty="0"/>
          </a:p>
        </p:txBody>
      </p:sp>
      <p:sp>
        <p:nvSpPr>
          <p:cNvPr id="5" name="TextBox 4"/>
          <p:cNvSpPr txBox="1"/>
          <p:nvPr/>
        </p:nvSpPr>
        <p:spPr>
          <a:xfrm>
            <a:off x="8583719" y="4612819"/>
            <a:ext cx="37175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Thank you!</a:t>
            </a:r>
            <a:endParaRPr lang="en-US" sz="4800" b="1" dirty="0">
              <a:solidFill>
                <a:schemeClr val="bg1"/>
              </a:solidFill>
            </a:endParaRPr>
          </a:p>
          <a:p>
            <a:r>
              <a:rPr lang="en-PH" altLang="ja-JP" sz="4800" b="1" dirty="0" err="1">
                <a:solidFill>
                  <a:schemeClr val="bg1"/>
                </a:solidFill>
              </a:rPr>
              <a:t>Terima</a:t>
            </a:r>
            <a:r>
              <a:rPr lang="en-PH" altLang="ja-JP" sz="4800" b="1" dirty="0">
                <a:solidFill>
                  <a:schemeClr val="bg1"/>
                </a:solidFill>
              </a:rPr>
              <a:t> </a:t>
            </a:r>
            <a:r>
              <a:rPr lang="en-PH" altLang="ja-JP" sz="4800" b="1" dirty="0" err="1">
                <a:solidFill>
                  <a:schemeClr val="bg1"/>
                </a:solidFill>
              </a:rPr>
              <a:t>kasih</a:t>
            </a:r>
            <a:r>
              <a:rPr lang="en-PH" altLang="ja-JP" sz="4800" b="1" dirty="0">
                <a:solidFill>
                  <a:schemeClr val="bg1"/>
                </a:solidFill>
              </a:rPr>
              <a:t>!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36280" y="2558168"/>
            <a:ext cx="86555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1830" indent="-671830"/>
            <a:r>
              <a:rPr lang="en-CA" sz="5000" b="1" dirty="0">
                <a:solidFill>
                  <a:schemeClr val="accent5">
                    <a:lumMod val="75000"/>
                  </a:schemeClr>
                </a:solidFill>
              </a:rPr>
              <a:t>2. Status of Breeding Programs in Viet Nam</a:t>
            </a:r>
            <a:endParaRPr lang="en-PH" sz="5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25955" y="114935"/>
            <a:ext cx="8382000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PH" sz="4000" b="1" dirty="0">
                <a:solidFill>
                  <a:schemeClr val="accent5">
                    <a:lumMod val="75000"/>
                  </a:schemeClr>
                </a:solidFill>
              </a:rPr>
              <a:t>Key institutions involved in rice and other crop breeding</a:t>
            </a:r>
            <a:endParaRPr lang="en-PH" sz="4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311785" y="1536065"/>
            <a:ext cx="11610340" cy="40487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3200" b="1">
                <a:solidFill>
                  <a:srgbClr val="FF0000"/>
                </a:solidFill>
              </a:rPr>
              <a:t>Public Sector Institutions:</a:t>
            </a:r>
            <a:endParaRPr lang="en-US" altLang="en-US" sz="3200" b="1">
              <a:solidFill>
                <a:srgbClr val="FF0000"/>
              </a:solidFill>
            </a:endParaRPr>
          </a:p>
          <a:p>
            <a:pPr marL="34290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ü"/>
            </a:pPr>
            <a:r>
              <a:rPr lang="en-US" altLang="en-US" sz="2800" b="1"/>
              <a:t>Cuu Long Delta Rice Research Institute</a:t>
            </a:r>
            <a:r>
              <a:rPr lang="en-US" altLang="en-US" sz="2800"/>
              <a:t> (CLRRI)</a:t>
            </a:r>
            <a:r>
              <a:rPr lang="en-US" altLang="en-US" sz="2800"/>
              <a:t> </a:t>
            </a:r>
            <a:r>
              <a:rPr lang="en-US" altLang="en-US" sz="2800"/>
              <a:t>: Leading rice research institute in the Mekong Delta, with total of 180 varieties released. OM18 (&gt;1 million hectares), OM4900, OM8 are cultivated popular in Mekong Delta.</a:t>
            </a:r>
            <a:endParaRPr lang="en-US" altLang="en-US" sz="2800"/>
          </a:p>
          <a:p>
            <a:pPr marL="34290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ü"/>
            </a:pPr>
            <a:r>
              <a:rPr lang="en-US" altLang="en-US" sz="2800" b="1"/>
              <a:t>Field Crops Research Institute</a:t>
            </a:r>
            <a:r>
              <a:rPr lang="en-US" altLang="en-US" sz="2800"/>
              <a:t> (FCRI)</a:t>
            </a:r>
            <a:r>
              <a:rPr lang="en-US" altLang="en-US" sz="2800"/>
              <a:t> </a:t>
            </a:r>
            <a:r>
              <a:rPr lang="en-US" altLang="en-US" sz="2800"/>
              <a:t>: Leads research on hybrid rice, biotechnology applications, and field crop breeding</a:t>
            </a:r>
            <a:endParaRPr lang="en-US" altLang="en-US" sz="2800"/>
          </a:p>
          <a:p>
            <a:pPr marL="34290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ü"/>
            </a:pPr>
            <a:r>
              <a:rPr lang="en-US" altLang="en-US" sz="2800" b="1"/>
              <a:t>Provincial agricultural extension centers</a:t>
            </a:r>
            <a:r>
              <a:rPr lang="en-US" altLang="en-US" sz="2800" b="1"/>
              <a:t> </a:t>
            </a:r>
            <a:r>
              <a:rPr lang="en-US" altLang="en-US" sz="2800" b="1"/>
              <a:t>and universities</a:t>
            </a:r>
            <a:r>
              <a:rPr lang="en-US" altLang="en-US" sz="2800"/>
              <a:t> (Nong Lam University, Can Tho University, ...).</a:t>
            </a:r>
            <a:endParaRPr lang="en-US" sz="2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6F0BE2-9F34-D946-8F63-7C94B30D0F4D}" type="slidenum">
              <a:rPr lang="en-US" smtClean="0"/>
            </a:fld>
            <a:endParaRPr lang="en-US"/>
          </a:p>
        </p:txBody>
      </p:sp>
      <p:sp>
        <p:nvSpPr>
          <p:cNvPr id="4" name="Text Box 3"/>
          <p:cNvSpPr txBox="1"/>
          <p:nvPr/>
        </p:nvSpPr>
        <p:spPr>
          <a:xfrm>
            <a:off x="363855" y="1814830"/>
            <a:ext cx="9944100" cy="3553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PH" sz="3200" b="1" dirty="0">
                <a:solidFill>
                  <a:srgbClr val="FF0000"/>
                </a:solidFill>
                <a:effectLst/>
                <a:sym typeface="+mn-ea"/>
              </a:rPr>
              <a:t>Private Sector Institutions:</a:t>
            </a:r>
            <a:endParaRPr lang="en-PH" sz="3200" b="0" i="0" u="none" strike="noStrike" kern="1200" dirty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  <a:p>
            <a:pPr marL="34290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ü"/>
            </a:pPr>
            <a:r>
              <a:rPr lang="en-PH" sz="2800" b="1" dirty="0" err="1">
                <a:effectLst/>
                <a:sym typeface="+mn-ea"/>
              </a:rPr>
              <a:t>ThaiBinh</a:t>
            </a:r>
            <a:r>
              <a:rPr lang="en-PH" sz="2800" b="1" dirty="0">
                <a:effectLst/>
                <a:sym typeface="+mn-ea"/>
              </a:rPr>
              <a:t> Seed Group</a:t>
            </a:r>
            <a:r>
              <a:rPr lang="en-PH" sz="2800" dirty="0">
                <a:effectLst/>
                <a:sym typeface="+mn-ea"/>
              </a:rPr>
              <a:t> : One of Viet Nam's leading seed enterprises, with 28 varieties recognized as national varieties</a:t>
            </a:r>
            <a:r>
              <a:rPr lang="en-US" altLang="en-PH" sz="2800" dirty="0">
                <a:effectLst/>
                <a:sym typeface="+mn-ea"/>
              </a:rPr>
              <a:t>.</a:t>
            </a:r>
            <a:endParaRPr lang="en-PH" sz="28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ü"/>
            </a:pPr>
            <a:r>
              <a:rPr lang="en-PH" sz="2800" b="1" dirty="0" err="1">
                <a:effectLst/>
                <a:sym typeface="+mn-ea"/>
              </a:rPr>
              <a:t>Loc</a:t>
            </a:r>
            <a:r>
              <a:rPr lang="en-PH" sz="2800" b="1" dirty="0">
                <a:effectLst/>
                <a:sym typeface="+mn-ea"/>
              </a:rPr>
              <a:t> </a:t>
            </a:r>
            <a:r>
              <a:rPr lang="en-PH" sz="2800" b="1" dirty="0" err="1">
                <a:effectLst/>
                <a:sym typeface="+mn-ea"/>
              </a:rPr>
              <a:t>Troi</a:t>
            </a:r>
            <a:r>
              <a:rPr lang="en-PH" sz="2800" b="1" dirty="0">
                <a:effectLst/>
                <a:sym typeface="+mn-ea"/>
              </a:rPr>
              <a:t> Group</a:t>
            </a:r>
            <a:r>
              <a:rPr lang="en-PH" sz="2800" dirty="0">
                <a:effectLst/>
                <a:sym typeface="+mn-ea"/>
              </a:rPr>
              <a:t> : Major player in rice seed production and distribution</a:t>
            </a:r>
            <a:r>
              <a:rPr lang="en-US" altLang="en-PH" sz="2800" dirty="0">
                <a:effectLst/>
                <a:sym typeface="+mn-ea"/>
              </a:rPr>
              <a:t>, e.g. OM5451, Lộc Trời 1, Lộc Trời 28,...</a:t>
            </a:r>
            <a:endParaRPr lang="en-PH" sz="28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ü"/>
            </a:pPr>
            <a:r>
              <a:rPr lang="en-US" altLang="en-US" sz="2800" b="1" dirty="0">
                <a:effectLst/>
                <a:sym typeface="+mn-ea"/>
              </a:rPr>
              <a:t>Southern Seed Corporation</a:t>
            </a:r>
            <a:r>
              <a:rPr lang="en-US" altLang="en-US" sz="2800" dirty="0">
                <a:effectLst/>
                <a:sym typeface="+mn-ea"/>
              </a:rPr>
              <a:t> (</a:t>
            </a:r>
            <a:r>
              <a:rPr lang="en-US" altLang="en-PH" sz="2800" dirty="0">
                <a:effectLst/>
                <a:sym typeface="+mn-ea"/>
              </a:rPr>
              <a:t>SSC): DT8, OMCS2000, OMCS21,...</a:t>
            </a:r>
            <a:endParaRPr lang="en-US" altLang="en-PH" sz="2800" dirty="0">
              <a:effectLst/>
              <a:sym typeface="+mn-ea"/>
            </a:endParaRPr>
          </a:p>
          <a:p>
            <a:pPr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</a:pPr>
            <a:endParaRPr lang="en-US" altLang="en-US" sz="2800" dirty="0">
              <a:effectLst/>
              <a:sym typeface="+mn-ea"/>
            </a:endParaRPr>
          </a:p>
        </p:txBody>
      </p:sp>
      <p:sp>
        <p:nvSpPr>
          <p:cNvPr id="6" name="Rectangle 2"/>
          <p:cNvSpPr/>
          <p:nvPr/>
        </p:nvSpPr>
        <p:spPr>
          <a:xfrm>
            <a:off x="1925955" y="114935"/>
            <a:ext cx="8382000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PH" sz="4000" b="1" dirty="0">
                <a:solidFill>
                  <a:schemeClr val="accent5">
                    <a:lumMod val="75000"/>
                  </a:schemeClr>
                </a:solidFill>
              </a:rPr>
              <a:t>Key institutions involved in rice and other crop breeding</a:t>
            </a:r>
            <a:endParaRPr lang="en-PH" sz="40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5.xml><?xml version="1.0" encoding="utf-8"?>
<p:tagLst xmlns:p="http://schemas.openxmlformats.org/presentationml/2006/main">
  <p:tag name="TABLE_ENDDRAG_ORIGIN_RECT" val="933*470"/>
  <p:tag name="TABLE_ENDDRAG_RECT" val="13*69*933*470"/>
</p:tagLst>
</file>

<file path=ppt/tags/tag6.xml><?xml version="1.0" encoding="utf-8"?>
<p:tagLst xmlns:p="http://schemas.openxmlformats.org/presentationml/2006/main">
  <p:tag name="TABLE_ENDDRAG_ORIGIN_RECT" val="933*470"/>
  <p:tag name="TABLE_ENDDRAG_RECT" val="13*69*933*470"/>
</p:tagLst>
</file>

<file path=ppt/tags/tag7.xml><?xml version="1.0" encoding="utf-8"?>
<p:tagLst xmlns:p="http://schemas.openxmlformats.org/presentationml/2006/main">
  <p:tag name="TABLE_ENDDRAG_ORIGIN_RECT" val="933*470"/>
  <p:tag name="TABLE_ENDDRAG_RECT" val="13*69*933*470"/>
</p:tagLst>
</file>

<file path=ppt/tags/tag8.xml><?xml version="1.0" encoding="utf-8"?>
<p:tagLst xmlns:p="http://schemas.openxmlformats.org/presentationml/2006/main">
  <p:tag name="TABLE_ENDDRAG_ORIGIN_RECT" val="940*414"/>
  <p:tag name="TABLE_ENDDRAG_RECT" val="15*32*940*41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19363</Words>
  <Application>WPS Presentation</Application>
  <PresentationFormat>Widescreen</PresentationFormat>
  <Paragraphs>848</Paragraphs>
  <Slides>60</Slides>
  <Notes>32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60</vt:i4>
      </vt:variant>
    </vt:vector>
  </HeadingPairs>
  <TitlesOfParts>
    <vt:vector size="76" baseType="lpstr">
      <vt:lpstr>Arial</vt:lpstr>
      <vt:lpstr>SimSun</vt:lpstr>
      <vt:lpstr>Wingdings</vt:lpstr>
      <vt:lpstr>Calibri</vt:lpstr>
      <vt:lpstr>Calibri Light</vt:lpstr>
      <vt:lpstr>Wingdings</vt:lpstr>
      <vt:lpstr>Microsoft YaHei</vt:lpstr>
      <vt:lpstr>Arial Unicode MS</vt:lpstr>
      <vt:lpstr>Times New Roman</vt:lpstr>
      <vt:lpstr>Aptos</vt:lpstr>
      <vt:lpstr>Segoe UI</vt:lpstr>
      <vt:lpstr>Calibri</vt:lpstr>
      <vt:lpstr>Times New Roman</vt:lpstr>
      <vt:lpstr>Century Gothic</vt:lpstr>
      <vt:lpstr>Courier New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Facilities and Infrastructures of Agronomy Faculty</vt:lpstr>
      <vt:lpstr>Facilities and Infrastructures</vt:lpstr>
      <vt:lpstr>PowerPoint 演示文稿</vt:lpstr>
      <vt:lpstr>PowerPoint 演示文稿</vt:lpstr>
      <vt:lpstr>CLRRI – applied of MAS for rice breeding programs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Phương Nguyễn</cp:lastModifiedBy>
  <cp:revision>497</cp:revision>
  <cp:lastPrinted>2025-11-01T13:40:00Z</cp:lastPrinted>
  <dcterms:created xsi:type="dcterms:W3CDTF">2025-10-23T10:10:00Z</dcterms:created>
  <dcterms:modified xsi:type="dcterms:W3CDTF">2026-04-14T00:54:32Z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26F092053FD6493B8A1483D8B671000B_13</vt:lpwstr>
  </property>
  <property fmtid="{D5CDD505-2E9C-101B-9397-08002B2CF9AE}" pid="3" name="KSOProductBuildVer">
    <vt:lpwstr>1033-12.2.0.23196</vt:lpwstr>
  </property>
</Properties>
</file>