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sldIdLst>
    <p:sldId id="256" r:id="rId2"/>
    <p:sldId id="565" r:id="rId3"/>
    <p:sldId id="566" r:id="rId4"/>
    <p:sldId id="257" r:id="rId5"/>
    <p:sldId id="258" r:id="rId6"/>
    <p:sldId id="259" r:id="rId7"/>
    <p:sldId id="260" r:id="rId8"/>
    <p:sldId id="261" r:id="rId9"/>
    <p:sldId id="263" r:id="rId10"/>
    <p:sldId id="262" r:id="rId11"/>
    <p:sldId id="264" r:id="rId12"/>
    <p:sldId id="265" r:id="rId13"/>
    <p:sldId id="266" r:id="rId14"/>
    <p:sldId id="267" r:id="rId15"/>
    <p:sldId id="269" r:id="rId16"/>
    <p:sldId id="268" r:id="rId17"/>
    <p:sldId id="285" r:id="rId18"/>
    <p:sldId id="270" r:id="rId19"/>
    <p:sldId id="271" r:id="rId20"/>
    <p:sldId id="272" r:id="rId21"/>
    <p:sldId id="273" r:id="rId22"/>
    <p:sldId id="274" r:id="rId23"/>
    <p:sldId id="286" r:id="rId24"/>
    <p:sldId id="279" r:id="rId25"/>
    <p:sldId id="280" r:id="rId26"/>
    <p:sldId id="283" r:id="rId27"/>
    <p:sldId id="276" r:id="rId28"/>
    <p:sldId id="277" r:id="rId29"/>
    <p:sldId id="278" r:id="rId30"/>
    <p:sldId id="288" r:id="rId31"/>
    <p:sldId id="289" r:id="rId32"/>
    <p:sldId id="290" r:id="rId33"/>
    <p:sldId id="291" r:id="rId34"/>
    <p:sldId id="292" r:id="rId35"/>
    <p:sldId id="284" r:id="rId36"/>
  </p:sldIdLst>
  <p:sldSz cx="18288000" cy="10287000"/>
  <p:notesSz cx="6858000" cy="9144000"/>
  <p:embeddedFontLst>
    <p:embeddedFont>
      <p:font typeface="Aileron Heavy" pitchFamily="2" charset="77"/>
      <p:regular r:id="rId38"/>
      <p:bold r:id="rId39"/>
    </p:embeddedFont>
    <p:embeddedFont>
      <p:font typeface="Aptos" panose="020B0004020202020204" pitchFamily="34" charset="0"/>
      <p:regular r:id="rId40"/>
      <p:bold r:id="rId41"/>
      <p:italic r:id="rId42"/>
      <p:boldItalic r:id="rId43"/>
    </p:embeddedFont>
    <p:embeddedFont>
      <p:font typeface="Arial MT Pro" panose="020B0502020202020204" pitchFamily="34" charset="77"/>
      <p:regular r:id="rId44"/>
    </p:embeddedFont>
    <p:embeddedFont>
      <p:font typeface="Arial MT Pro Bold" panose="020B0802020202020204" pitchFamily="34" charset="77"/>
      <p:regular r:id="rId45"/>
      <p:bold r:id="rId46"/>
    </p:embeddedFont>
    <p:embeddedFont>
      <p:font typeface="Barlow" pitchFamily="2" charset="77"/>
      <p:regular r:id="rId47"/>
      <p:bold r:id="rId48"/>
      <p:italic r:id="rId49"/>
      <p:boldItalic r:id="rId50"/>
    </p:embeddedFont>
    <p:embeddedFont>
      <p:font typeface="Barlow Bold" pitchFamily="2" charset="77"/>
      <p:regular r:id="rId51"/>
      <p:bold r:id="rId52"/>
    </p:embeddedFont>
    <p:embeddedFont>
      <p:font typeface="Barlow Bold Bold" pitchFamily="2" charset="77"/>
      <p:regular r:id="rId53"/>
      <p:bold r:id="rId54"/>
    </p:embeddedFont>
    <p:embeddedFont>
      <p:font typeface="Barlow Bold Italics" panose="020B0604020202020204" pitchFamily="34" charset="0"/>
      <p:regular r:id="rId55"/>
    </p:embeddedFont>
    <p:embeddedFont>
      <p:font typeface="Barlow Condensed Bold" pitchFamily="2" charset="77"/>
      <p:bold r:id="rId56"/>
    </p:embeddedFont>
    <p:embeddedFont>
      <p:font typeface="Barlow Medium" panose="020F0502020204030204" pitchFamily="34" charset="0"/>
      <p:regular r:id="rId57"/>
      <p:italic r:id="rId58"/>
    </p:embeddedFont>
    <p:embeddedFont>
      <p:font typeface="Barlow Medium Bold" pitchFamily="2" charset="77"/>
      <p:regular r:id="rId59"/>
      <p:bold r:id="rId60"/>
    </p:embeddedFon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Chau Philomene" panose="020B0604020202020204" pitchFamily="34" charset="0"/>
      <p:regular r:id="rId65"/>
    </p:embeddedFont>
    <p:embeddedFont>
      <p:font typeface="Clear Sans Bold" panose="020B0803030202020304" pitchFamily="34" charset="0"/>
      <p:regular r:id="rId66"/>
      <p:bold r:id="rId67"/>
    </p:embeddedFont>
    <p:embeddedFont>
      <p:font typeface="Clear Sans Bold Italics" panose="020B0604020202020204" pitchFamily="34" charset="0"/>
      <p:regular r:id="rId68"/>
    </p:embeddedFont>
    <p:embeddedFont>
      <p:font typeface="Georgia" panose="02040502050405020303" pitchFamily="18" charset="0"/>
      <p:regular r:id="rId69"/>
      <p:bold r:id="rId70"/>
      <p:italic r:id="rId71"/>
      <p:boldItalic r:id="rId72"/>
    </p:embeddedFont>
    <p:embeddedFont>
      <p:font typeface="Georgia Pro" panose="02040502050405020303" pitchFamily="18" charset="0"/>
      <p:regular r:id="rId73"/>
      <p:bold r:id="rId74"/>
      <p:italic r:id="rId75"/>
      <p:boldItalic r:id="rId76"/>
    </p:embeddedFont>
    <p:embeddedFont>
      <p:font typeface="Inter" panose="020B0604020202020204" pitchFamily="34" charset="0"/>
      <p:regular r:id="rId77"/>
    </p:embeddedFont>
    <p:embeddedFont>
      <p:font typeface="KG Primary Penmanship" panose="02000506000000020003" pitchFamily="2" charset="77"/>
      <p:regular r:id="rId78"/>
    </p:embeddedFont>
    <p:embeddedFont>
      <p:font typeface="Lato Heavy" panose="020B0604020202020204" pitchFamily="34" charset="0"/>
      <p:regular r:id="rId79"/>
    </p:embeddedFont>
    <p:embeddedFont>
      <p:font typeface="Lovelo" panose="020B0604020202020204" pitchFamily="34" charset="0"/>
      <p:regular r:id="rId80"/>
    </p:embeddedFont>
    <p:embeddedFont>
      <p:font typeface="Montserrat" pitchFamily="2" charset="77"/>
      <p:regular r:id="rId81"/>
      <p:bold r:id="rId82"/>
      <p:italic r:id="rId83"/>
      <p:boldItalic r:id="rId84"/>
    </p:embeddedFont>
    <p:embeddedFont>
      <p:font typeface="Noto Sans Thai" panose="020B0604020202020204" pitchFamily="34" charset="0"/>
      <p:regular r:id="rId85"/>
      <p:bold r:id="rId86"/>
    </p:embeddedFont>
    <p:embeddedFont>
      <p:font typeface="Noto Sans Thai Bold" panose="020B0604020202020204" pitchFamily="34" charset="0"/>
      <p:regular r:id="rId87"/>
      <p:bold r:id="rId88"/>
    </p:embeddedFont>
    <p:embeddedFont>
      <p:font typeface="Open Sans" panose="020B0606030504020204" pitchFamily="34" charset="0"/>
      <p:regular r:id="rId89"/>
      <p:bold r:id="rId90"/>
      <p:italic r:id="rId91"/>
      <p:boldItalic r:id="rId92"/>
    </p:embeddedFont>
    <p:embeddedFont>
      <p:font typeface="Open Sauce SemiBold Bold" pitchFamily="2" charset="77"/>
      <p:regular r:id="rId93"/>
      <p:bold r:id="rId94"/>
    </p:embeddedFont>
    <p:embeddedFont>
      <p:font typeface="Prompt" pitchFamily="2" charset="-34"/>
      <p:regular r:id="rId95"/>
      <p:bold r:id="rId96"/>
      <p:italic r:id="rId97"/>
      <p:boldItalic r:id="rId98"/>
    </p:embeddedFont>
    <p:embeddedFont>
      <p:font typeface="Roboto" panose="02000000000000000000" pitchFamily="2" charset="0"/>
      <p:regular r:id="rId99"/>
      <p:bold r:id="rId100"/>
      <p:italic r:id="rId101"/>
      <p:boldItalic r:id="rId102"/>
    </p:embeddedFont>
    <p:embeddedFont>
      <p:font typeface="Roboto Condensed" panose="020F0502020204030204" pitchFamily="34" charset="0"/>
      <p:regular r:id="rId103"/>
      <p:bold r:id="rId104"/>
      <p:italic r:id="rId105"/>
      <p:boldItalic r:id="rId106"/>
    </p:embeddedFont>
    <p:embeddedFont>
      <p:font typeface="Roboto Condensed Bold" panose="02000000000000000000" pitchFamily="2" charset="0"/>
      <p:bold r:id="rId107"/>
    </p:embeddedFont>
    <p:embeddedFont>
      <p:font typeface="Tahoma" panose="020B0604030504040204" pitchFamily="34" charset="0"/>
      <p:regular r:id="rId108"/>
      <p:bold r:id="rId10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9980"/>
    <a:srgbClr val="E6E8ED"/>
    <a:srgbClr val="1231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15" autoAdjust="0"/>
  </p:normalViewPr>
  <p:slideViewPr>
    <p:cSldViewPr>
      <p:cViewPr varScale="1">
        <p:scale>
          <a:sx n="70" d="100"/>
          <a:sy n="70" d="100"/>
        </p:scale>
        <p:origin x="840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63" Type="http://schemas.openxmlformats.org/officeDocument/2006/relationships/font" Target="fonts/font26.fntdata"/><Relationship Id="rId68" Type="http://schemas.openxmlformats.org/officeDocument/2006/relationships/font" Target="fonts/font31.fntdata"/><Relationship Id="rId84" Type="http://schemas.openxmlformats.org/officeDocument/2006/relationships/font" Target="fonts/font47.fntdata"/><Relationship Id="rId89" Type="http://schemas.openxmlformats.org/officeDocument/2006/relationships/font" Target="fonts/font52.fntdata"/><Relationship Id="rId112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font" Target="fonts/font70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74" Type="http://schemas.openxmlformats.org/officeDocument/2006/relationships/font" Target="fonts/font37.fntdata"/><Relationship Id="rId79" Type="http://schemas.openxmlformats.org/officeDocument/2006/relationships/font" Target="fonts/font42.fntdata"/><Relationship Id="rId102" Type="http://schemas.openxmlformats.org/officeDocument/2006/relationships/font" Target="fonts/font65.fntdata"/><Relationship Id="rId5" Type="http://schemas.openxmlformats.org/officeDocument/2006/relationships/slide" Target="slides/slide4.xml"/><Relationship Id="rId90" Type="http://schemas.openxmlformats.org/officeDocument/2006/relationships/font" Target="fonts/font53.fntdata"/><Relationship Id="rId95" Type="http://schemas.openxmlformats.org/officeDocument/2006/relationships/font" Target="fonts/font58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64" Type="http://schemas.openxmlformats.org/officeDocument/2006/relationships/font" Target="fonts/font27.fntdata"/><Relationship Id="rId69" Type="http://schemas.openxmlformats.org/officeDocument/2006/relationships/font" Target="fonts/font32.fntdata"/><Relationship Id="rId113" Type="http://schemas.openxmlformats.org/officeDocument/2006/relationships/tableStyles" Target="tableStyles.xml"/><Relationship Id="rId80" Type="http://schemas.openxmlformats.org/officeDocument/2006/relationships/font" Target="fonts/font43.fntdata"/><Relationship Id="rId85" Type="http://schemas.openxmlformats.org/officeDocument/2006/relationships/font" Target="fonts/font48.fnt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59" Type="http://schemas.openxmlformats.org/officeDocument/2006/relationships/font" Target="fonts/font22.fntdata"/><Relationship Id="rId103" Type="http://schemas.openxmlformats.org/officeDocument/2006/relationships/font" Target="fonts/font66.fntdata"/><Relationship Id="rId108" Type="http://schemas.openxmlformats.org/officeDocument/2006/relationships/font" Target="fonts/font71.fntdata"/><Relationship Id="rId54" Type="http://schemas.openxmlformats.org/officeDocument/2006/relationships/font" Target="fonts/font17.fntdata"/><Relationship Id="rId70" Type="http://schemas.openxmlformats.org/officeDocument/2006/relationships/font" Target="fonts/font33.fntdata"/><Relationship Id="rId75" Type="http://schemas.openxmlformats.org/officeDocument/2006/relationships/font" Target="fonts/font38.fntdata"/><Relationship Id="rId91" Type="http://schemas.openxmlformats.org/officeDocument/2006/relationships/font" Target="fonts/font54.fntdata"/><Relationship Id="rId96" Type="http://schemas.openxmlformats.org/officeDocument/2006/relationships/font" Target="fonts/font5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6" Type="http://schemas.openxmlformats.org/officeDocument/2006/relationships/font" Target="fonts/font6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font" Target="fonts/font28.fntdata"/><Relationship Id="rId73" Type="http://schemas.openxmlformats.org/officeDocument/2006/relationships/font" Target="fonts/font36.fntdata"/><Relationship Id="rId78" Type="http://schemas.openxmlformats.org/officeDocument/2006/relationships/font" Target="fonts/font41.fntdata"/><Relationship Id="rId81" Type="http://schemas.openxmlformats.org/officeDocument/2006/relationships/font" Target="fonts/font44.fntdata"/><Relationship Id="rId86" Type="http://schemas.openxmlformats.org/officeDocument/2006/relationships/font" Target="fonts/font49.fntdata"/><Relationship Id="rId94" Type="http://schemas.openxmlformats.org/officeDocument/2006/relationships/font" Target="fonts/font57.fntdata"/><Relationship Id="rId99" Type="http://schemas.openxmlformats.org/officeDocument/2006/relationships/font" Target="fonts/font62.fntdata"/><Relationship Id="rId101" Type="http://schemas.openxmlformats.org/officeDocument/2006/relationships/font" Target="fonts/font6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2.fntdata"/><Relationship Id="rId109" Type="http://schemas.openxmlformats.org/officeDocument/2006/relationships/font" Target="fonts/font72.fntdata"/><Relationship Id="rId34" Type="http://schemas.openxmlformats.org/officeDocument/2006/relationships/slide" Target="slides/slide33.xml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6" Type="http://schemas.openxmlformats.org/officeDocument/2006/relationships/font" Target="fonts/font39.fntdata"/><Relationship Id="rId97" Type="http://schemas.openxmlformats.org/officeDocument/2006/relationships/font" Target="fonts/font60.fntdata"/><Relationship Id="rId104" Type="http://schemas.openxmlformats.org/officeDocument/2006/relationships/font" Target="fonts/font67.fntdata"/><Relationship Id="rId7" Type="http://schemas.openxmlformats.org/officeDocument/2006/relationships/slide" Target="slides/slide6.xml"/><Relationship Id="rId71" Type="http://schemas.openxmlformats.org/officeDocument/2006/relationships/font" Target="fonts/font34.fntdata"/><Relationship Id="rId92" Type="http://schemas.openxmlformats.org/officeDocument/2006/relationships/font" Target="fonts/font55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66" Type="http://schemas.openxmlformats.org/officeDocument/2006/relationships/font" Target="fonts/font29.fntdata"/><Relationship Id="rId87" Type="http://schemas.openxmlformats.org/officeDocument/2006/relationships/font" Target="fonts/font50.fntdata"/><Relationship Id="rId110" Type="http://schemas.openxmlformats.org/officeDocument/2006/relationships/presProps" Target="presProps.xml"/><Relationship Id="rId61" Type="http://schemas.openxmlformats.org/officeDocument/2006/relationships/font" Target="fonts/font24.fntdata"/><Relationship Id="rId82" Type="http://schemas.openxmlformats.org/officeDocument/2006/relationships/font" Target="fonts/font4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font" Target="fonts/font19.fntdata"/><Relationship Id="rId77" Type="http://schemas.openxmlformats.org/officeDocument/2006/relationships/font" Target="fonts/font40.fntdata"/><Relationship Id="rId100" Type="http://schemas.openxmlformats.org/officeDocument/2006/relationships/font" Target="fonts/font63.fntdata"/><Relationship Id="rId105" Type="http://schemas.openxmlformats.org/officeDocument/2006/relationships/font" Target="fonts/font68.fntdata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72" Type="http://schemas.openxmlformats.org/officeDocument/2006/relationships/font" Target="fonts/font35.fntdata"/><Relationship Id="rId93" Type="http://schemas.openxmlformats.org/officeDocument/2006/relationships/font" Target="fonts/font56.fntdata"/><Relationship Id="rId98" Type="http://schemas.openxmlformats.org/officeDocument/2006/relationships/font" Target="fonts/font61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font" Target="fonts/font9.fntdata"/><Relationship Id="rId67" Type="http://schemas.openxmlformats.org/officeDocument/2006/relationships/font" Target="fonts/font30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62" Type="http://schemas.openxmlformats.org/officeDocument/2006/relationships/font" Target="fonts/font25.fntdata"/><Relationship Id="rId83" Type="http://schemas.openxmlformats.org/officeDocument/2006/relationships/font" Target="fonts/font46.fntdata"/><Relationship Id="rId88" Type="http://schemas.openxmlformats.org/officeDocument/2006/relationships/font" Target="fonts/font51.fntdata"/><Relationship Id="rId11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doughnutChart>
        <c:varyColors val="1"/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D979"/>
    </a:solidFill>
    <a:ln>
      <a:solidFill>
        <a:srgbClr val="B29B72"/>
      </a:solidFill>
    </a:ln>
    <a:effectLst/>
  </c:spPr>
  <c:txPr>
    <a:bodyPr/>
    <a:lstStyle/>
    <a:p>
      <a:pPr>
        <a:defRPr sz="1100"/>
      </a:pPr>
      <a:endParaRPr lang="en-T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ADA8B-DA1D-4C67-A03E-7A1B890980BA}" type="datetimeFigureOut">
              <a:rPr lang="th-TH" smtClean="0"/>
              <a:t>12/04/69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D4436B-7219-4EC4-A3C0-32D09EE39F7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71193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 </a:t>
            </a:r>
            <a:br>
              <a:rPr lang="en-US" dirty="0"/>
            </a:br>
            <a:r>
              <a:rPr lang="en-US" dirty="0"/>
              <a:t>* </a:t>
            </a:r>
            <a:r>
              <a:rPr lang="th-TH" dirty="0"/>
              <a:t> </a:t>
            </a:r>
            <a:r>
              <a:rPr lang="en-US" dirty="0"/>
              <a:t>1 kilo of paddy produces on average 0.65 kilo of milled rice (source : Cooperative promotion department)</a:t>
            </a:r>
            <a:br>
              <a:rPr lang="en-US" dirty="0"/>
            </a:br>
            <a:r>
              <a:rPr lang="en-US" dirty="0"/>
              <a:t>** Reimports</a:t>
            </a:r>
          </a:p>
          <a:p>
            <a:r>
              <a:rPr lang="en-US" dirty="0"/>
              <a:t>*** Other rice include paddy rice  for crop</a:t>
            </a: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9EDED-0072-417D-8931-C1F0F766B0A3}" type="slidenum">
              <a:rPr lang="th-TH" smtClean="0">
                <a:solidFill>
                  <a:prstClr val="black"/>
                </a:solidFill>
                <a:latin typeface="Calibri" panose="020F0502020204030204"/>
              </a:rPr>
              <a:pPr/>
              <a:t>3</a:t>
            </a:fld>
            <a:endParaRPr lang="th-TH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97895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D4436B-7219-4EC4-A3C0-32D09EE39F78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71336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3F40FF-C4FB-4291-996B-8263A01E67AD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75205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D4436B-7219-4EC4-A3C0-32D09EE39F78}" type="slidenum">
              <a:rPr lang="th-TH" smtClean="0"/>
              <a:t>34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19069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oi.org/10.1080/1343943X.2020.1787182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3.png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pscale Image"/>
          <p:cNvSpPr/>
          <p:nvPr/>
        </p:nvSpPr>
        <p:spPr>
          <a:xfrm>
            <a:off x="-143960" y="-80917"/>
            <a:ext cx="18889160" cy="10634617"/>
          </a:xfrm>
          <a:custGeom>
            <a:avLst/>
            <a:gdLst/>
            <a:ahLst/>
            <a:cxnLst/>
            <a:rect l="l" t="t" r="r" b="b"/>
            <a:pathLst>
              <a:path w="20633954" h="11598002">
                <a:moveTo>
                  <a:pt x="0" y="0"/>
                </a:moveTo>
                <a:lnTo>
                  <a:pt x="20633954" y="0"/>
                </a:lnTo>
                <a:lnTo>
                  <a:pt x="20633954" y="11598001"/>
                </a:lnTo>
                <a:lnTo>
                  <a:pt x="0" y="115980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15908839" y="-266700"/>
            <a:ext cx="1945409" cy="3008988"/>
            <a:chOff x="0" y="-355600"/>
            <a:chExt cx="2593879" cy="401198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-355600"/>
              <a:ext cx="2593879" cy="4011984"/>
              <a:chOff x="0" y="-70242"/>
              <a:chExt cx="512371" cy="79249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-70242"/>
                <a:ext cx="512371" cy="792491"/>
              </a:xfrm>
              <a:custGeom>
                <a:avLst/>
                <a:gdLst/>
                <a:ahLst/>
                <a:cxnLst/>
                <a:rect l="l" t="t" r="r" b="b"/>
                <a:pathLst>
                  <a:path w="512371" h="722249">
                    <a:moveTo>
                      <a:pt x="0" y="0"/>
                    </a:moveTo>
                    <a:lnTo>
                      <a:pt x="512371" y="0"/>
                    </a:lnTo>
                    <a:lnTo>
                      <a:pt x="512371" y="722249"/>
                    </a:lnTo>
                    <a:lnTo>
                      <a:pt x="0" y="72224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19050"/>
                <a:ext cx="512371" cy="7031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413"/>
                  </a:lnSpc>
                </a:pPr>
                <a:endParaRPr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227969" y="1120218"/>
              <a:ext cx="2144618" cy="2536166"/>
            </a:xfrm>
            <a:custGeom>
              <a:avLst/>
              <a:gdLst/>
              <a:ahLst/>
              <a:cxnLst/>
              <a:rect l="l" t="t" r="r" b="b"/>
              <a:pathLst>
                <a:path w="2144618" h="2536166">
                  <a:moveTo>
                    <a:pt x="0" y="0"/>
                  </a:moveTo>
                  <a:lnTo>
                    <a:pt x="2144618" y="0"/>
                  </a:lnTo>
                  <a:lnTo>
                    <a:pt x="2144618" y="2536166"/>
                  </a:lnTo>
                  <a:lnTo>
                    <a:pt x="0" y="2536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570282"/>
            <a:ext cx="13965270" cy="2805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44"/>
              </a:lnSpc>
            </a:pPr>
            <a:r>
              <a:rPr lang="en-US" sz="5421">
                <a:solidFill>
                  <a:srgbClr val="090909"/>
                </a:solidFill>
                <a:latin typeface="Barlow Bold"/>
                <a:ea typeface="Barlow Bold"/>
                <a:cs typeface="Barlow Bold"/>
                <a:sym typeface="Barlow Bold"/>
              </a:rPr>
              <a:t>Opportunities and Challenges</a:t>
            </a:r>
          </a:p>
          <a:p>
            <a:pPr algn="l">
              <a:lnSpc>
                <a:spcPts val="7444"/>
              </a:lnSpc>
            </a:pPr>
            <a:r>
              <a:rPr lang="en-US" sz="5421">
                <a:solidFill>
                  <a:srgbClr val="090909"/>
                </a:solidFill>
                <a:latin typeface="Barlow Bold"/>
                <a:ea typeface="Barlow Bold"/>
                <a:cs typeface="Barlow Bold"/>
                <a:sym typeface="Barlow Bold"/>
              </a:rPr>
              <a:t>of Accelerated Breeding: </a:t>
            </a:r>
          </a:p>
          <a:p>
            <a:pPr algn="l">
              <a:lnSpc>
                <a:spcPts val="7444"/>
              </a:lnSpc>
            </a:pPr>
            <a:r>
              <a:rPr lang="en-US" sz="5421">
                <a:solidFill>
                  <a:srgbClr val="090909"/>
                </a:solidFill>
                <a:latin typeface="Barlow Bold"/>
                <a:ea typeface="Barlow Bold"/>
                <a:cs typeface="Barlow Bold"/>
                <a:sym typeface="Barlow Bold"/>
              </a:rPr>
              <a:t>Case of Thailand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5918297"/>
            <a:ext cx="9144317" cy="897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56"/>
              </a:lnSpc>
            </a:pPr>
            <a:r>
              <a:rPr lang="en-US" sz="2791" b="1">
                <a:solidFill>
                  <a:srgbClr val="545759"/>
                </a:solidFill>
                <a:latin typeface="Barlow Medium Bold"/>
                <a:ea typeface="Barlow Medium Bold"/>
                <a:cs typeface="Barlow Medium Bold"/>
                <a:sym typeface="Barlow Medium Bold"/>
              </a:rPr>
              <a:t>Assoc. Prof. Siwaret Arikit</a:t>
            </a:r>
          </a:p>
          <a:p>
            <a:pPr algn="l">
              <a:lnSpc>
                <a:spcPts val="3556"/>
              </a:lnSpc>
            </a:pPr>
            <a:r>
              <a:rPr lang="en-US" sz="2791">
                <a:solidFill>
                  <a:srgbClr val="545759"/>
                </a:solidFill>
                <a:latin typeface="Barlow Medium"/>
                <a:ea typeface="Barlow Medium"/>
                <a:cs typeface="Barlow Medium"/>
                <a:sym typeface="Barlow Medium"/>
              </a:rPr>
              <a:t>Director, Rice Science Center | Kasetsart University |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24000" y="7734300"/>
            <a:ext cx="7281971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>
                <a:solidFill>
                  <a:srgbClr val="329980"/>
                </a:solidFill>
                <a:latin typeface="Barlow Medium"/>
                <a:ea typeface="Barlow Medium"/>
                <a:cs typeface="Barlow Medium"/>
                <a:sym typeface="Barlow Medium"/>
              </a:rPr>
              <a:t>"Pioneering Thailand's transition to sustainable,</a:t>
            </a:r>
          </a:p>
          <a:p>
            <a:r>
              <a:rPr lang="en-US" sz="2400">
                <a:solidFill>
                  <a:srgbClr val="329980"/>
                </a:solidFill>
                <a:latin typeface="Barlow Medium"/>
                <a:ea typeface="Barlow Medium"/>
                <a:cs typeface="Barlow Medium"/>
                <a:sym typeface="Barlow Medium"/>
              </a:rPr>
              <a:t> climate-ready, and nutraceutical rice through advanced genomics."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4008312"/>
            <a:ext cx="9330467" cy="1277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75"/>
              </a:lnSpc>
              <a:spcBef>
                <a:spcPct val="0"/>
              </a:spcBef>
            </a:pPr>
            <a:r>
              <a:rPr lang="en-US" sz="3983" b="1">
                <a:solidFill>
                  <a:srgbClr val="006C68"/>
                </a:solidFill>
                <a:latin typeface="Barlow Medium Bold"/>
                <a:ea typeface="Barlow Medium Bold"/>
                <a:cs typeface="Barlow Medium Bold"/>
                <a:sym typeface="Barlow Medium Bold"/>
              </a:rPr>
              <a:t>Unlocking Climate-Ready and</a:t>
            </a:r>
          </a:p>
          <a:p>
            <a:pPr algn="l">
              <a:lnSpc>
                <a:spcPts val="5075"/>
              </a:lnSpc>
              <a:spcBef>
                <a:spcPct val="0"/>
              </a:spcBef>
            </a:pPr>
            <a:r>
              <a:rPr lang="en-US" sz="3983" b="1">
                <a:solidFill>
                  <a:srgbClr val="006C68"/>
                </a:solidFill>
                <a:latin typeface="Barlow Medium Bold"/>
                <a:ea typeface="Barlow Medium Bold"/>
                <a:cs typeface="Barlow Medium Bold"/>
                <a:sym typeface="Barlow Medium Bold"/>
              </a:rPr>
              <a:t>Nutrient-Dense Rice Innovations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pscale Image"/>
          <p:cNvSpPr/>
          <p:nvPr/>
        </p:nvSpPr>
        <p:spPr>
          <a:xfrm>
            <a:off x="15240" y="0"/>
            <a:ext cx="18334270" cy="10305387"/>
          </a:xfrm>
          <a:custGeom>
            <a:avLst/>
            <a:gdLst/>
            <a:ahLst/>
            <a:cxnLst/>
            <a:rect l="l" t="t" r="r" b="b"/>
            <a:pathLst>
              <a:path w="18334270" h="10305387">
                <a:moveTo>
                  <a:pt x="0" y="0"/>
                </a:moveTo>
                <a:lnTo>
                  <a:pt x="18334270" y="0"/>
                </a:lnTo>
                <a:lnTo>
                  <a:pt x="18334270" y="10305387"/>
                </a:lnTo>
                <a:lnTo>
                  <a:pt x="0" y="103053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TextBox 3"/>
          <p:cNvSpPr txBox="1"/>
          <p:nvPr/>
        </p:nvSpPr>
        <p:spPr>
          <a:xfrm>
            <a:off x="685800" y="676234"/>
            <a:ext cx="17586960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02"/>
              </a:lnSpc>
            </a:pPr>
            <a:r>
              <a:rPr lang="en-US" sz="5306" spc="260">
                <a:solidFill>
                  <a:srgbClr val="222528"/>
                </a:solidFill>
                <a:latin typeface="Barlow Bold" panose="020B0604020202020204" charset="0"/>
                <a:ea typeface="Roboto Condensed"/>
                <a:cs typeface="Roboto Condensed"/>
                <a:sym typeface="Roboto Condensed"/>
              </a:rPr>
              <a:t>The Current Pipeline:</a:t>
            </a:r>
          </a:p>
          <a:p>
            <a:pPr algn="ctr">
              <a:lnSpc>
                <a:spcPts val="5502"/>
              </a:lnSpc>
            </a:pPr>
            <a:r>
              <a:rPr lang="en-US" sz="5306" spc="260">
                <a:solidFill>
                  <a:srgbClr val="222528"/>
                </a:solidFill>
                <a:latin typeface="Barlow Bold" panose="020B0604020202020204" charset="0"/>
                <a:ea typeface="Roboto Condensed"/>
                <a:cs typeface="Roboto Condensed"/>
                <a:sym typeface="Roboto Condensed"/>
              </a:rPr>
              <a:t>Gene Pyramiding for Super Rice</a:t>
            </a:r>
            <a:r>
              <a:rPr lang="x-none" sz="5400" b="1">
                <a:solidFill>
                  <a:srgbClr val="92D050"/>
                </a:solidFill>
                <a:latin typeface="Montserrat" pitchFamily="2" charset="0"/>
              </a:rPr>
              <a:t> </a:t>
            </a:r>
            <a:r>
              <a:rPr lang="en-US" sz="5400" b="1">
                <a:solidFill>
                  <a:srgbClr val="123143"/>
                </a:solidFill>
                <a:latin typeface="Montserrat" pitchFamily="2" charset="0"/>
              </a:rPr>
              <a:t>B</a:t>
            </a:r>
            <a:r>
              <a:rPr lang="x-none" sz="5400" b="1">
                <a:latin typeface="Montserrat" pitchFamily="2" charset="0"/>
              </a:rPr>
              <a:t>reeding</a:t>
            </a:r>
            <a:endParaRPr lang="en-US" sz="5306" spc="260">
              <a:latin typeface="Barlow Bold" panose="020B0604020202020204" charset="0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72385" y="2675993"/>
            <a:ext cx="6702035" cy="847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2178"/>
              </a:lnSpc>
              <a:buFont typeface="Arial"/>
              <a:buChar char="•"/>
            </a:pPr>
            <a:r>
              <a:rPr lang="en-US" sz="2000" b="1">
                <a:solidFill>
                  <a:srgbClr val="222528"/>
                </a:solidFill>
                <a:latin typeface="Barlow Medium"/>
                <a:ea typeface="Barlow Medium"/>
                <a:cs typeface="Barlow Medium"/>
                <a:sym typeface="Barlow Medium"/>
              </a:rPr>
              <a:t>Gene Pyramiding:</a:t>
            </a:r>
            <a:r>
              <a:rPr lang="en-US" sz="2000">
                <a:solidFill>
                  <a:srgbClr val="222528"/>
                </a:solidFill>
                <a:latin typeface="Barlow Medium"/>
                <a:ea typeface="Barlow Medium"/>
                <a:cs typeface="Barlow Medium"/>
                <a:sym typeface="Barlow Medium"/>
              </a:rPr>
              <a:t> Stacking multiple beneficial Quantitative Trait Loci (QTLs) into a single elite genetics background.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72385" y="4054680"/>
            <a:ext cx="6702035" cy="845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2194"/>
              </a:lnSpc>
              <a:buFont typeface="Arial"/>
              <a:buChar char="•"/>
            </a:pPr>
            <a:r>
              <a:rPr lang="en-US" sz="2000" b="1">
                <a:solidFill>
                  <a:srgbClr val="222528"/>
                </a:solidFill>
                <a:latin typeface="Barlow Medium"/>
                <a:ea typeface="Barlow Medium"/>
                <a:cs typeface="Barlow Medium"/>
                <a:sym typeface="Barlow Medium"/>
              </a:rPr>
              <a:t>Agronomic Optimization:</a:t>
            </a:r>
            <a:r>
              <a:rPr lang="en-US" sz="2000">
                <a:solidFill>
                  <a:srgbClr val="222528"/>
                </a:solidFill>
                <a:latin typeface="Barlow Medium"/>
                <a:ea typeface="Barlow Medium"/>
                <a:cs typeface="Barlow Medium"/>
                <a:sym typeface="Barlow Medium"/>
              </a:rPr>
              <a:t> Simultaneously maximizing grain number, physical size, and overall yield architecture.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72385" y="5534298"/>
            <a:ext cx="6903058" cy="559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2122"/>
              </a:lnSpc>
              <a:buFont typeface="Arial"/>
              <a:buChar char="•"/>
            </a:pPr>
            <a:r>
              <a:rPr lang="en-US" sz="2000" b="1">
                <a:solidFill>
                  <a:srgbClr val="222528"/>
                </a:solidFill>
                <a:latin typeface="Barlow Medium"/>
                <a:ea typeface="Barlow Medium"/>
                <a:cs typeface="Barlow Medium"/>
                <a:sym typeface="Barlow Medium"/>
              </a:rPr>
              <a:t> NIL Integration:</a:t>
            </a:r>
            <a:r>
              <a:rPr lang="en-US" sz="2000">
                <a:solidFill>
                  <a:srgbClr val="222528"/>
                </a:solidFill>
                <a:latin typeface="Barlow Medium"/>
                <a:ea typeface="Barlow Medium"/>
                <a:cs typeface="Barlow Medium"/>
                <a:sym typeface="Barlow Medium"/>
              </a:rPr>
              <a:t> Deploying Near-Isogenic Lines to precisely transfer target genes without unwanted traits.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35014" y="6899603"/>
            <a:ext cx="6702035" cy="576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2208"/>
              </a:lnSpc>
              <a:buFont typeface="Arial"/>
              <a:buChar char="•"/>
            </a:pPr>
            <a:r>
              <a:rPr lang="en-US" sz="2000" b="1">
                <a:solidFill>
                  <a:srgbClr val="222528"/>
                </a:solidFill>
                <a:latin typeface="Barlow Medium"/>
                <a:ea typeface="Barlow Medium"/>
                <a:cs typeface="Barlow Medium"/>
                <a:sym typeface="Barlow Medium"/>
              </a:rPr>
              <a:t>The Super Rice Goal: </a:t>
            </a:r>
            <a:r>
              <a:rPr lang="en-US" sz="2000">
                <a:solidFill>
                  <a:srgbClr val="222528"/>
                </a:solidFill>
                <a:latin typeface="Barlow Medium"/>
                <a:ea typeface="Barlow Medium"/>
                <a:cs typeface="Barlow Medium"/>
                <a:sym typeface="Barlow Medium"/>
              </a:rPr>
              <a:t>Achieving absolute maximum yield potential without sacrificing baseline grain quality.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20761" y="2427747"/>
            <a:ext cx="1986382" cy="3577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22"/>
              </a:lnSpc>
            </a:pPr>
            <a:r>
              <a:rPr lang="en-US" sz="2159" b="1" spc="86">
                <a:solidFill>
                  <a:srgbClr val="22252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Grain Number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050954" y="5701951"/>
            <a:ext cx="514350" cy="24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0"/>
              </a:lnSpc>
            </a:pPr>
            <a:r>
              <a:rPr lang="en-US" sz="1407" spc="16">
                <a:solidFill>
                  <a:srgbClr val="454A4E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NIL-A3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864459" y="5140117"/>
            <a:ext cx="466725" cy="223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36"/>
              </a:lnSpc>
            </a:pPr>
            <a:r>
              <a:rPr lang="en-US" sz="1311">
                <a:solidFill>
                  <a:srgbClr val="454A4E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NIL-A1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556801" y="6705115"/>
            <a:ext cx="476250" cy="207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6"/>
              </a:lnSpc>
            </a:pPr>
            <a:r>
              <a:rPr lang="en-US" sz="1197" spc="67">
                <a:solidFill>
                  <a:srgbClr val="454A4E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NIL-B1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115843" y="4503904"/>
            <a:ext cx="495300" cy="21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1"/>
              </a:lnSpc>
            </a:pPr>
            <a:r>
              <a:rPr lang="en-US" sz="1279" spc="49">
                <a:solidFill>
                  <a:srgbClr val="454A4E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NIL-A1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547023" y="4356377"/>
            <a:ext cx="1425079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85"/>
              </a:lnSpc>
            </a:pPr>
            <a:r>
              <a:rPr lang="en-US" sz="1618" b="1">
                <a:solidFill>
                  <a:srgbClr val="222528"/>
                </a:solidFill>
                <a:latin typeface="Barlow Bold"/>
                <a:ea typeface="Barlow Bold"/>
                <a:cs typeface="Barlow Bold"/>
                <a:sym typeface="Barlow Bold"/>
              </a:rPr>
              <a:t>Elite</a:t>
            </a:r>
          </a:p>
          <a:p>
            <a:pPr algn="ctr">
              <a:lnSpc>
                <a:spcPts val="2812"/>
              </a:lnSpc>
            </a:pPr>
            <a:r>
              <a:rPr lang="en-US" sz="2413" b="1">
                <a:solidFill>
                  <a:srgbClr val="22252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Variety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339519" y="4539443"/>
            <a:ext cx="495300" cy="223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3"/>
              </a:lnSpc>
            </a:pPr>
            <a:r>
              <a:rPr lang="en-US" sz="1316" spc="32">
                <a:solidFill>
                  <a:srgbClr val="454A4E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NIL-C1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707321" y="6773422"/>
            <a:ext cx="495300" cy="223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0"/>
              </a:lnSpc>
            </a:pPr>
            <a:r>
              <a:rPr lang="en-US" sz="1314" spc="32">
                <a:solidFill>
                  <a:srgbClr val="454A4E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NIL-D2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515077" y="6881851"/>
            <a:ext cx="866775" cy="207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9"/>
              </a:lnSpc>
            </a:pPr>
            <a:r>
              <a:rPr lang="en-US" sz="1192">
                <a:solidFill>
                  <a:srgbClr val="454A4E"/>
                </a:solidFill>
                <a:latin typeface="Barlow Bold"/>
                <a:ea typeface="Barlow Bold"/>
                <a:cs typeface="Barlow Bold"/>
                <a:sym typeface="Barlow Bold"/>
              </a:rPr>
              <a:t>QTL analysis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219927" y="7575772"/>
            <a:ext cx="323850" cy="20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spc="56">
                <a:solidFill>
                  <a:srgbClr val="454A4E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RILS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534400" y="9311193"/>
            <a:ext cx="3448063" cy="3729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67"/>
              </a:lnSpc>
            </a:pPr>
            <a:r>
              <a:rPr lang="en-US" sz="2190" b="1" spc="46">
                <a:solidFill>
                  <a:srgbClr val="22252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Soil Stress Tolerance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872436" y="8099841"/>
            <a:ext cx="485775" cy="224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2"/>
              </a:lnSpc>
            </a:pPr>
            <a:r>
              <a:rPr lang="en-US" sz="1294" spc="33">
                <a:solidFill>
                  <a:srgbClr val="454A4E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NIL-B2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972102" y="8582019"/>
            <a:ext cx="495300" cy="215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5"/>
              </a:lnSpc>
            </a:pPr>
            <a:r>
              <a:rPr lang="en-US" sz="1282" spc="50">
                <a:solidFill>
                  <a:srgbClr val="454A4E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NIL-D1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5544800" y="2424987"/>
            <a:ext cx="1447800" cy="365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64"/>
              </a:lnSpc>
            </a:pPr>
            <a:r>
              <a:rPr lang="en-US" sz="2117" b="1" spc="78">
                <a:solidFill>
                  <a:srgbClr val="22252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Grain Size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114269" y="5181374"/>
            <a:ext cx="504825" cy="258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8"/>
              </a:lnSpc>
            </a:pPr>
            <a:r>
              <a:rPr lang="en-US" sz="1449" spc="33">
                <a:solidFill>
                  <a:srgbClr val="454A4E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NIL-C2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5196348" y="9311518"/>
            <a:ext cx="2329652" cy="389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79"/>
              </a:lnSpc>
            </a:pPr>
            <a:r>
              <a:rPr lang="en-US" sz="2271" b="1" spc="11">
                <a:solidFill>
                  <a:srgbClr val="22252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Salt Tolerance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pscale Image"/>
          <p:cNvSpPr/>
          <p:nvPr/>
        </p:nvSpPr>
        <p:spPr>
          <a:xfrm>
            <a:off x="-84940" y="-28923"/>
            <a:ext cx="18562409" cy="10433620"/>
          </a:xfrm>
          <a:custGeom>
            <a:avLst/>
            <a:gdLst/>
            <a:ahLst/>
            <a:cxnLst/>
            <a:rect l="l" t="t" r="r" b="b"/>
            <a:pathLst>
              <a:path w="18562409" h="10433620">
                <a:moveTo>
                  <a:pt x="0" y="0"/>
                </a:moveTo>
                <a:lnTo>
                  <a:pt x="18562409" y="0"/>
                </a:lnTo>
                <a:lnTo>
                  <a:pt x="18562409" y="10433620"/>
                </a:lnTo>
                <a:lnTo>
                  <a:pt x="0" y="104336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TextBox 3"/>
          <p:cNvSpPr txBox="1"/>
          <p:nvPr/>
        </p:nvSpPr>
        <p:spPr>
          <a:xfrm>
            <a:off x="1224640" y="3059906"/>
            <a:ext cx="3564000" cy="366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 b="1">
                <a:solidFill>
                  <a:srgbClr val="273031"/>
                </a:solidFill>
                <a:latin typeface="Barlow Bold Bold"/>
                <a:ea typeface="Barlow Bold Bold"/>
                <a:cs typeface="Barlow Bold Bold"/>
                <a:sym typeface="Barlow Bold Bold"/>
              </a:rPr>
              <a:t>Nutrient-Dense Focus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76903" y="3578930"/>
            <a:ext cx="3420000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>
                <a:solidFill>
                  <a:srgbClr val="273031"/>
                </a:solidFill>
                <a:latin typeface="Barlow Medium"/>
                <a:ea typeface="Barlow Medium"/>
                <a:cs typeface="Barlow Medium"/>
                <a:sym typeface="Barlow Medium"/>
              </a:rPr>
              <a:t>Eradicating 'hidden hunger'</a:t>
            </a:r>
          </a:p>
          <a:p>
            <a:pPr algn="l">
              <a:lnSpc>
                <a:spcPts val="2400"/>
              </a:lnSpc>
            </a:pPr>
            <a:r>
              <a:rPr lang="en-US" sz="2000">
                <a:solidFill>
                  <a:srgbClr val="273031"/>
                </a:solidFill>
                <a:latin typeface="Barlow Medium"/>
                <a:ea typeface="Barlow Medium"/>
                <a:cs typeface="Barlow Medium"/>
                <a:sym typeface="Barlow Medium"/>
              </a:rPr>
              <a:t>by enhancing micronutrients</a:t>
            </a:r>
          </a:p>
          <a:p>
            <a:pPr algn="l">
              <a:lnSpc>
                <a:spcPts val="2400"/>
              </a:lnSpc>
            </a:pPr>
            <a:r>
              <a:rPr lang="en-US" sz="2000">
                <a:solidFill>
                  <a:srgbClr val="273031"/>
                </a:solidFill>
                <a:latin typeface="Barlow Medium"/>
                <a:ea typeface="Barlow Medium"/>
                <a:cs typeface="Barlow Medium"/>
                <a:sym typeface="Barlow Medium"/>
              </a:rPr>
              <a:t>(Fe, Zn) and antioxidants in</a:t>
            </a:r>
          </a:p>
          <a:p>
            <a:pPr algn="l">
              <a:lnSpc>
                <a:spcPts val="2400"/>
              </a:lnSpc>
            </a:pPr>
            <a:r>
              <a:rPr lang="en-US" sz="2000">
                <a:solidFill>
                  <a:srgbClr val="273031"/>
                </a:solidFill>
                <a:latin typeface="Barlow Medium"/>
                <a:ea typeface="Barlow Medium"/>
                <a:cs typeface="Barlow Medium"/>
                <a:sym typeface="Barlow Medium"/>
              </a:rPr>
              <a:t>staple crops.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114800" y="1185220"/>
            <a:ext cx="9906000" cy="1102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53"/>
              </a:lnSpc>
            </a:pPr>
            <a:r>
              <a:rPr lang="en-US" sz="3600" b="1">
                <a:solidFill>
                  <a:srgbClr val="353F46"/>
                </a:solidFill>
                <a:latin typeface="Barlow Bold Bold"/>
                <a:ea typeface="Barlow Bold Bold"/>
                <a:cs typeface="Barlow Bold Bold"/>
                <a:sym typeface="Barlow Bold Bold"/>
              </a:rPr>
              <a:t>The Dual Mandate: </a:t>
            </a:r>
            <a:br>
              <a:rPr lang="en-US" sz="3600" b="1">
                <a:solidFill>
                  <a:srgbClr val="353F46"/>
                </a:solidFill>
                <a:latin typeface="Barlow Bold Bold"/>
                <a:ea typeface="Barlow Bold Bold"/>
                <a:cs typeface="Barlow Bold Bold"/>
                <a:sym typeface="Barlow Bold Bold"/>
              </a:rPr>
            </a:br>
            <a:r>
              <a:rPr lang="en-US" sz="3600" b="1">
                <a:solidFill>
                  <a:srgbClr val="353F46"/>
                </a:solidFill>
                <a:latin typeface="Barlow Bold Bold"/>
                <a:ea typeface="Barlow Bold Bold"/>
                <a:cs typeface="Barlow Bold Bold"/>
                <a:sym typeface="Barlow Bold Bold"/>
              </a:rPr>
              <a:t>Combating </a:t>
            </a:r>
            <a:r>
              <a:rPr lang="en-US" sz="3600" b="1">
                <a:solidFill>
                  <a:srgbClr val="343E45"/>
                </a:solidFill>
                <a:latin typeface="Barlow Bold Bold"/>
                <a:ea typeface="Barlow Bold Bold"/>
                <a:cs typeface="Barlow Bold Bold"/>
                <a:sym typeface="Barlow Bold Bold"/>
              </a:rPr>
              <a:t>Malnutrition &amp; Climate Change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88209" y="4373104"/>
            <a:ext cx="372904" cy="398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9"/>
              </a:lnSpc>
            </a:pPr>
            <a:r>
              <a:rPr lang="en-US" sz="2320">
                <a:solidFill>
                  <a:srgbClr val="FFFFFF"/>
                </a:solidFill>
                <a:latin typeface="Aileron Heavy"/>
                <a:ea typeface="Aileron Heavy"/>
                <a:cs typeface="Aileron Heavy"/>
                <a:sym typeface="Aileron Heavy"/>
              </a:rPr>
              <a:t>Zn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105356" y="4706803"/>
            <a:ext cx="216991" cy="249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8"/>
              </a:lnSpc>
            </a:pPr>
            <a:r>
              <a:rPr lang="en-US" sz="1434">
                <a:solidFill>
                  <a:srgbClr val="FFFFFF"/>
                </a:solidFill>
                <a:latin typeface="Aileron Heavy"/>
                <a:ea typeface="Aileron Heavy"/>
                <a:cs typeface="Aileron Heavy"/>
                <a:sym typeface="Aileron Heavy"/>
              </a:rPr>
              <a:t>Fe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37323" y="5193173"/>
            <a:ext cx="317540" cy="215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1"/>
              </a:lnSpc>
            </a:pPr>
            <a:r>
              <a:rPr lang="en-US" sz="1265">
                <a:solidFill>
                  <a:srgbClr val="FFFFFF"/>
                </a:solidFill>
                <a:latin typeface="Aileron Heavy"/>
                <a:ea typeface="Aileron Heavy"/>
                <a:cs typeface="Aileron Heavy"/>
                <a:sym typeface="Aileron Heavy"/>
              </a:rPr>
              <a:t>Anti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70261" y="3574530"/>
            <a:ext cx="3420000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>
                <a:solidFill>
                  <a:srgbClr val="273031"/>
                </a:solidFill>
                <a:latin typeface="Barlow Medium"/>
                <a:ea typeface="Barlow Medium"/>
                <a:cs typeface="Barlow Medium"/>
                <a:sym typeface="Barlow Medium"/>
              </a:rPr>
              <a:t> Ensuring robust yield</a:t>
            </a:r>
          </a:p>
          <a:p>
            <a:pPr algn="l">
              <a:lnSpc>
                <a:spcPts val="2400"/>
              </a:lnSpc>
            </a:pPr>
            <a:r>
              <a:rPr lang="en-US" sz="2000">
                <a:solidFill>
                  <a:srgbClr val="273031"/>
                </a:solidFill>
                <a:latin typeface="Barlow Medium"/>
                <a:ea typeface="Barlow Medium"/>
                <a:cs typeface="Barlow Medium"/>
                <a:sym typeface="Barlow Medium"/>
              </a:rPr>
              <a:t>stability despite severe</a:t>
            </a:r>
          </a:p>
          <a:p>
            <a:pPr algn="l">
              <a:lnSpc>
                <a:spcPts val="2400"/>
              </a:lnSpc>
            </a:pPr>
            <a:r>
              <a:rPr lang="en-US" sz="2000">
                <a:solidFill>
                  <a:srgbClr val="273031"/>
                </a:solidFill>
                <a:latin typeface="Barlow Medium"/>
                <a:ea typeface="Barlow Medium"/>
                <a:cs typeface="Barlow Medium"/>
                <a:sym typeface="Barlow Medium"/>
              </a:rPr>
              <a:t>heatwaves and erratic</a:t>
            </a:r>
          </a:p>
          <a:p>
            <a:pPr algn="l">
              <a:lnSpc>
                <a:spcPts val="2400"/>
              </a:lnSpc>
            </a:pPr>
            <a:r>
              <a:rPr lang="en-US" sz="2000">
                <a:solidFill>
                  <a:srgbClr val="273031"/>
                </a:solidFill>
                <a:latin typeface="Barlow Medium"/>
                <a:ea typeface="Barlow Medium"/>
                <a:cs typeface="Barlow Medium"/>
                <a:sym typeface="Barlow Medium"/>
              </a:rPr>
              <a:t>monsoon shifts.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75001" y="6710586"/>
            <a:ext cx="3420000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>
                <a:solidFill>
                  <a:srgbClr val="273031"/>
                </a:solidFill>
                <a:latin typeface="Barlow Medium"/>
                <a:ea typeface="Barlow Medium"/>
                <a:cs typeface="Barlow Medium"/>
                <a:sym typeface="Barlow Medium"/>
              </a:rPr>
              <a:t>Selecting specialized traits</a:t>
            </a:r>
          </a:p>
          <a:p>
            <a:pPr algn="l">
              <a:lnSpc>
                <a:spcPts val="2400"/>
              </a:lnSpc>
            </a:pPr>
            <a:r>
              <a:rPr lang="en-US" sz="2000">
                <a:solidFill>
                  <a:srgbClr val="273031"/>
                </a:solidFill>
                <a:latin typeface="Barlow Medium"/>
                <a:ea typeface="Barlow Medium"/>
                <a:cs typeface="Barlow Medium"/>
                <a:sym typeface="Barlow Medium"/>
              </a:rPr>
              <a:t>that actively reduce</a:t>
            </a:r>
          </a:p>
          <a:p>
            <a:pPr algn="l">
              <a:lnSpc>
                <a:spcPts val="2400"/>
              </a:lnSpc>
            </a:pPr>
            <a:r>
              <a:rPr lang="en-US" sz="2000">
                <a:solidFill>
                  <a:srgbClr val="273031"/>
                </a:solidFill>
                <a:latin typeface="Barlow Medium"/>
                <a:ea typeface="Barlow Medium"/>
                <a:cs typeface="Barlow Medium"/>
                <a:sym typeface="Barlow Medium"/>
              </a:rPr>
              <a:t>methane emissions (e.g.,</a:t>
            </a:r>
          </a:p>
          <a:p>
            <a:pPr algn="l">
              <a:lnSpc>
                <a:spcPts val="2400"/>
              </a:lnSpc>
            </a:pPr>
            <a:r>
              <a:rPr lang="en-US" sz="2000">
                <a:solidFill>
                  <a:srgbClr val="273031"/>
                </a:solidFill>
                <a:latin typeface="Barlow Medium"/>
                <a:ea typeface="Barlow Medium"/>
                <a:cs typeface="Barlow Medium"/>
                <a:sym typeface="Barlow Medium"/>
              </a:rPr>
              <a:t>SUSIBA2 integration).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174503" y="6242446"/>
            <a:ext cx="3564000" cy="366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 b="1">
                <a:solidFill>
                  <a:srgbClr val="273031"/>
                </a:solidFill>
                <a:latin typeface="Barlow Bold Bold"/>
                <a:ea typeface="Barlow Bold Bold"/>
                <a:cs typeface="Barlow Bold Bold"/>
                <a:sym typeface="Barlow Bold Bold"/>
              </a:rPr>
              <a:t>Sustainable Security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083605" y="6758583"/>
            <a:ext cx="3420000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>
                <a:solidFill>
                  <a:srgbClr val="273031"/>
                </a:solidFill>
                <a:latin typeface="Barlow Medium"/>
                <a:ea typeface="Barlow Medium"/>
                <a:cs typeface="Barlow Medium"/>
                <a:sym typeface="Barlow Medium"/>
              </a:rPr>
              <a:t>Empowering global food</a:t>
            </a:r>
          </a:p>
          <a:p>
            <a:pPr algn="l">
              <a:lnSpc>
                <a:spcPts val="2400"/>
              </a:lnSpc>
            </a:pPr>
            <a:r>
              <a:rPr lang="en-US" sz="2000">
                <a:solidFill>
                  <a:srgbClr val="273031"/>
                </a:solidFill>
                <a:latin typeface="Barlow Medium"/>
                <a:ea typeface="Barlow Medium"/>
                <a:cs typeface="Barlow Medium"/>
                <a:sym typeface="Barlow Medium"/>
              </a:rPr>
              <a:t>security while actively</a:t>
            </a:r>
          </a:p>
          <a:p>
            <a:pPr algn="l">
              <a:lnSpc>
                <a:spcPts val="2400"/>
              </a:lnSpc>
            </a:pPr>
            <a:r>
              <a:rPr lang="en-US" sz="2000">
                <a:solidFill>
                  <a:srgbClr val="273031"/>
                </a:solidFill>
                <a:latin typeface="Barlow Medium"/>
                <a:ea typeface="Barlow Medium"/>
                <a:cs typeface="Barlow Medium"/>
                <a:sym typeface="Barlow Medium"/>
              </a:rPr>
              <a:t>lowering the agricultural</a:t>
            </a:r>
          </a:p>
          <a:p>
            <a:pPr algn="l">
              <a:lnSpc>
                <a:spcPts val="2400"/>
              </a:lnSpc>
            </a:pPr>
            <a:r>
              <a:rPr lang="en-US" sz="2000">
                <a:solidFill>
                  <a:srgbClr val="273031"/>
                </a:solidFill>
                <a:latin typeface="Barlow Medium"/>
                <a:ea typeface="Barlow Medium"/>
                <a:cs typeface="Barlow Medium"/>
                <a:sym typeface="Barlow Medium"/>
              </a:rPr>
              <a:t>ecological footprint.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71112" y="6251797"/>
            <a:ext cx="3564000" cy="357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44"/>
              </a:lnSpc>
              <a:spcBef>
                <a:spcPct val="0"/>
              </a:spcBef>
            </a:pPr>
            <a:r>
              <a:rPr lang="en-US" sz="2300" b="1">
                <a:solidFill>
                  <a:srgbClr val="000000"/>
                </a:solidFill>
                <a:latin typeface="Barlow Bold Bold"/>
                <a:ea typeface="Barlow Bold Bold"/>
                <a:cs typeface="Barlow Bold Bold"/>
                <a:sym typeface="Barlow Bold Bold"/>
              </a:rPr>
              <a:t>Low Carbon Rice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290796" y="3154256"/>
            <a:ext cx="3564000" cy="377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0"/>
              </a:lnSpc>
            </a:pPr>
            <a:r>
              <a:rPr lang="en-US" sz="2362" b="1">
                <a:solidFill>
                  <a:srgbClr val="273031"/>
                </a:solidFill>
                <a:latin typeface="Barlow Bold Bold"/>
                <a:ea typeface="Barlow Bold Bold"/>
                <a:cs typeface="Barlow Bold Bold"/>
                <a:sym typeface="Barlow Bold Bold"/>
              </a:rPr>
              <a:t>Climate-Ready Traits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pscale Image"/>
          <p:cNvSpPr/>
          <p:nvPr/>
        </p:nvSpPr>
        <p:spPr>
          <a:xfrm>
            <a:off x="0" y="0"/>
            <a:ext cx="18301557" cy="10287000"/>
          </a:xfrm>
          <a:custGeom>
            <a:avLst/>
            <a:gdLst/>
            <a:ahLst/>
            <a:cxnLst/>
            <a:rect l="l" t="t" r="r" b="b"/>
            <a:pathLst>
              <a:path w="18301557" h="10287000">
                <a:moveTo>
                  <a:pt x="0" y="0"/>
                </a:moveTo>
                <a:lnTo>
                  <a:pt x="18301557" y="0"/>
                </a:lnTo>
                <a:lnTo>
                  <a:pt x="1830155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TextBox 3"/>
          <p:cNvSpPr txBox="1"/>
          <p:nvPr/>
        </p:nvSpPr>
        <p:spPr>
          <a:xfrm>
            <a:off x="3454046" y="915167"/>
            <a:ext cx="11674211" cy="1390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4"/>
              </a:lnSpc>
            </a:pPr>
            <a:r>
              <a:rPr lang="en-US" sz="4812" spc="125">
                <a:solidFill>
                  <a:srgbClr val="EAEDE9"/>
                </a:solidFill>
                <a:latin typeface="Barlow Bold"/>
                <a:ea typeface="Barlow Bold"/>
                <a:cs typeface="Barlow Bold"/>
                <a:sym typeface="Barlow Bold"/>
              </a:rPr>
              <a:t>Traditional Cultivation Practices Magnify</a:t>
            </a:r>
          </a:p>
          <a:p>
            <a:pPr algn="ctr">
              <a:lnSpc>
                <a:spcPts val="5404"/>
              </a:lnSpc>
            </a:pPr>
            <a:r>
              <a:rPr lang="en-US" sz="4812" spc="125">
                <a:solidFill>
                  <a:srgbClr val="EAEDE9"/>
                </a:solidFill>
                <a:latin typeface="Barlow Bold"/>
                <a:ea typeface="Barlow Bold"/>
                <a:cs typeface="Barlow Bold"/>
                <a:sym typeface="Barlow Bold"/>
              </a:rPr>
              <a:t>the Agricultural Carbon Footprint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111222" y="3142483"/>
            <a:ext cx="3565790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spc="72">
                <a:solidFill>
                  <a:srgbClr val="EAEDE9"/>
                </a:solidFill>
                <a:latin typeface="Barlow Bold"/>
                <a:ea typeface="Barlow Bold"/>
                <a:cs typeface="Barlow Bold"/>
                <a:sym typeface="Barlow Bold"/>
              </a:rPr>
              <a:t>Methane Production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11222" y="3912735"/>
            <a:ext cx="6516000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FFFFFF"/>
                </a:solidFill>
                <a:latin typeface="Barlow Medium"/>
                <a:ea typeface="Barlow Medium"/>
                <a:cs typeface="Barlow Medium"/>
                <a:sym typeface="Barlow Medium"/>
              </a:rPr>
              <a:t>Sustained anaerobic conditions in continuously</a:t>
            </a:r>
          </a:p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FFFFFF"/>
                </a:solidFill>
                <a:latin typeface="Barlow Medium"/>
                <a:ea typeface="Barlow Medium"/>
                <a:cs typeface="Barlow Medium"/>
                <a:sym typeface="Barlow Medium"/>
              </a:rPr>
              <a:t>flooded fields heavily stimulate methanogenic</a:t>
            </a:r>
          </a:p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FFFFFF"/>
                </a:solidFill>
                <a:latin typeface="Barlow Medium"/>
                <a:ea typeface="Barlow Medium"/>
                <a:cs typeface="Barlow Medium"/>
                <a:sym typeface="Barlow Medium"/>
              </a:rPr>
              <a:t>bacterial activity.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930750" y="3189348"/>
            <a:ext cx="3712501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EAEDE9"/>
                </a:solidFill>
                <a:latin typeface="Barlow Bold"/>
                <a:ea typeface="Barlow Bold"/>
                <a:cs typeface="Barlow Bold"/>
                <a:sym typeface="Barlow Bold"/>
              </a:rPr>
              <a:t>Nitrous Oxide Release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932518" y="3912763"/>
            <a:ext cx="6516000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FFFFFF"/>
                </a:solidFill>
                <a:latin typeface="Barlow Medium"/>
                <a:ea typeface="Barlow Medium"/>
                <a:cs typeface="Barlow Medium"/>
                <a:sym typeface="Barlow Medium"/>
              </a:rPr>
              <a:t>An over-reliance on synthetic, nitrogen-based</a:t>
            </a:r>
          </a:p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FFFFFF"/>
                </a:solidFill>
                <a:latin typeface="Barlow Medium"/>
                <a:ea typeface="Barlow Medium"/>
                <a:cs typeface="Barlow Medium"/>
                <a:sym typeface="Barlow Medium"/>
              </a:rPr>
              <a:t>fertilizers triggers potent and continuous</a:t>
            </a:r>
          </a:p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FFFFFF"/>
                </a:solidFill>
                <a:latin typeface="Barlow Medium"/>
                <a:ea typeface="Barlow Medium"/>
                <a:cs typeface="Barlow Medium"/>
                <a:sym typeface="Barlow Medium"/>
              </a:rPr>
              <a:t>N2O emissions.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11221" y="7230868"/>
            <a:ext cx="6516000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FFFFFF"/>
                </a:solidFill>
                <a:latin typeface="Barlow Medium"/>
                <a:ea typeface="Barlow Medium"/>
                <a:cs typeface="Barlow Medium"/>
                <a:sym typeface="Barlow Medium"/>
              </a:rPr>
              <a:t>Decaying plant matter trapped in submerged,</a:t>
            </a:r>
          </a:p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FFFFFF"/>
                </a:solidFill>
                <a:latin typeface="Barlow Medium"/>
                <a:ea typeface="Barlow Medium"/>
                <a:cs typeface="Barlow Medium"/>
                <a:sym typeface="Barlow Medium"/>
              </a:rPr>
              <a:t>oxygen-deprived soil severely accelerates</a:t>
            </a:r>
          </a:p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FFFFFF"/>
                </a:solidFill>
                <a:latin typeface="Barlow Medium"/>
                <a:ea typeface="Barlow Medium"/>
                <a:cs typeface="Barlow Medium"/>
                <a:sym typeface="Barlow Medium"/>
              </a:rPr>
              <a:t>volatile gas release.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930750" y="7230868"/>
            <a:ext cx="6516000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FFFFFF"/>
                </a:solidFill>
                <a:latin typeface="Barlow Medium"/>
                <a:ea typeface="Barlow Medium"/>
                <a:cs typeface="Barlow Medium"/>
                <a:sym typeface="Barlow Medium"/>
              </a:rPr>
              <a:t>Traditional open-air burning of rice straw</a:t>
            </a:r>
          </a:p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FFFFFF"/>
                </a:solidFill>
                <a:latin typeface="Barlow Medium"/>
                <a:ea typeface="Barlow Medium"/>
                <a:cs typeface="Barlow Medium"/>
                <a:sym typeface="Barlow Medium"/>
              </a:rPr>
              <a:t>releases massive CO2 amounts, while</a:t>
            </a:r>
          </a:p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FFFFFF"/>
                </a:solidFill>
                <a:latin typeface="Barlow Medium"/>
                <a:ea typeface="Barlow Medium"/>
                <a:cs typeface="Barlow Medium"/>
                <a:sym typeface="Barlow Medium"/>
              </a:rPr>
              <a:t>inadequate water controls magnify the sector's</a:t>
            </a:r>
          </a:p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FFFFFF"/>
                </a:solidFill>
                <a:latin typeface="Barlow Medium"/>
                <a:ea typeface="Barlow Medium"/>
                <a:cs typeface="Barlow Medium"/>
                <a:sym typeface="Barlow Medium"/>
              </a:rPr>
              <a:t>environmental impact.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11222" y="6581689"/>
            <a:ext cx="4135041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spc="72">
                <a:solidFill>
                  <a:srgbClr val="EAEDE9"/>
                </a:solidFill>
                <a:latin typeface="Barlow Bold"/>
                <a:ea typeface="Barlow Bold"/>
                <a:cs typeface="Barlow Bold"/>
                <a:sym typeface="Barlow Bold"/>
              </a:rPr>
              <a:t>Organic Decomposition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932518" y="6581689"/>
            <a:ext cx="5710899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spc="72">
                <a:solidFill>
                  <a:srgbClr val="EAEDE9"/>
                </a:solidFill>
                <a:latin typeface="Barlow Bold"/>
                <a:ea typeface="Barlow Bold"/>
                <a:cs typeface="Barlow Bold"/>
                <a:sym typeface="Barlow Bold"/>
              </a:rPr>
              <a:t>Systemic Inefficiency &amp; Burning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pscaled image"/>
          <p:cNvSpPr/>
          <p:nvPr/>
        </p:nvSpPr>
        <p:spPr>
          <a:xfrm>
            <a:off x="4978026" y="-53180"/>
            <a:ext cx="8416117" cy="10036292"/>
          </a:xfrm>
          <a:custGeom>
            <a:avLst/>
            <a:gdLst/>
            <a:ahLst/>
            <a:cxnLst/>
            <a:rect l="l" t="t" r="r" b="b"/>
            <a:pathLst>
              <a:path w="8416117" h="10036292">
                <a:moveTo>
                  <a:pt x="0" y="0"/>
                </a:moveTo>
                <a:lnTo>
                  <a:pt x="8416117" y="0"/>
                </a:lnTo>
                <a:lnTo>
                  <a:pt x="8416117" y="10036292"/>
                </a:lnTo>
                <a:lnTo>
                  <a:pt x="0" y="100362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148" r="-58148" b="-2422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783574" y="2602739"/>
            <a:ext cx="4194452" cy="2540761"/>
            <a:chOff x="0" y="0"/>
            <a:chExt cx="1104712" cy="6691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04712" cy="669172"/>
            </a:xfrm>
            <a:custGeom>
              <a:avLst/>
              <a:gdLst/>
              <a:ahLst/>
              <a:cxnLst/>
              <a:rect l="l" t="t" r="r" b="b"/>
              <a:pathLst>
                <a:path w="1104712" h="669172">
                  <a:moveTo>
                    <a:pt x="0" y="0"/>
                  </a:moveTo>
                  <a:lnTo>
                    <a:pt x="1104712" y="0"/>
                  </a:lnTo>
                  <a:lnTo>
                    <a:pt x="1104712" y="669172"/>
                  </a:lnTo>
                  <a:lnTo>
                    <a:pt x="0" y="669172"/>
                  </a:lnTo>
                  <a:close/>
                </a:path>
              </a:pathLst>
            </a:custGeom>
            <a:ln w="38100" cap="sq">
              <a:solidFill>
                <a:srgbClr val="95E7F3"/>
              </a:solidFill>
              <a:prstDash val="sysDot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9050"/>
              <a:ext cx="1104712" cy="6501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13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47768" y="6010275"/>
            <a:ext cx="4194452" cy="2540761"/>
            <a:chOff x="0" y="0"/>
            <a:chExt cx="1104712" cy="66917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04712" cy="669172"/>
            </a:xfrm>
            <a:custGeom>
              <a:avLst/>
              <a:gdLst/>
              <a:ahLst/>
              <a:cxnLst/>
              <a:rect l="l" t="t" r="r" b="b"/>
              <a:pathLst>
                <a:path w="1104712" h="669172">
                  <a:moveTo>
                    <a:pt x="0" y="0"/>
                  </a:moveTo>
                  <a:lnTo>
                    <a:pt x="1104712" y="0"/>
                  </a:lnTo>
                  <a:lnTo>
                    <a:pt x="1104712" y="669172"/>
                  </a:lnTo>
                  <a:lnTo>
                    <a:pt x="0" y="669172"/>
                  </a:lnTo>
                  <a:close/>
                </a:path>
              </a:pathLst>
            </a:custGeom>
            <a:ln w="38100" cap="sq">
              <a:solidFill>
                <a:srgbClr val="95E7F3"/>
              </a:solidFill>
              <a:prstDash val="sysDot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9050"/>
              <a:ext cx="1104712" cy="6501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13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359394" y="6872528"/>
            <a:ext cx="4194452" cy="2540761"/>
            <a:chOff x="0" y="0"/>
            <a:chExt cx="1104712" cy="66917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04712" cy="669172"/>
            </a:xfrm>
            <a:custGeom>
              <a:avLst/>
              <a:gdLst/>
              <a:ahLst/>
              <a:cxnLst/>
              <a:rect l="l" t="t" r="r" b="b"/>
              <a:pathLst>
                <a:path w="1104712" h="669172">
                  <a:moveTo>
                    <a:pt x="0" y="0"/>
                  </a:moveTo>
                  <a:lnTo>
                    <a:pt x="1104712" y="0"/>
                  </a:lnTo>
                  <a:lnTo>
                    <a:pt x="1104712" y="669172"/>
                  </a:lnTo>
                  <a:lnTo>
                    <a:pt x="0" y="669172"/>
                  </a:lnTo>
                  <a:close/>
                </a:path>
              </a:pathLst>
            </a:custGeom>
            <a:ln w="38100" cap="sq">
              <a:solidFill>
                <a:srgbClr val="95E7F3"/>
              </a:solidFill>
              <a:prstDash val="sysDot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9050"/>
              <a:ext cx="1104712" cy="6501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13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393176" y="4199787"/>
            <a:ext cx="4194452" cy="2336349"/>
            <a:chOff x="0" y="0"/>
            <a:chExt cx="1104712" cy="61533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04712" cy="615335"/>
            </a:xfrm>
            <a:custGeom>
              <a:avLst/>
              <a:gdLst/>
              <a:ahLst/>
              <a:cxnLst/>
              <a:rect l="l" t="t" r="r" b="b"/>
              <a:pathLst>
                <a:path w="1104712" h="615335">
                  <a:moveTo>
                    <a:pt x="0" y="0"/>
                  </a:moveTo>
                  <a:lnTo>
                    <a:pt x="1104712" y="0"/>
                  </a:lnTo>
                  <a:lnTo>
                    <a:pt x="1104712" y="615335"/>
                  </a:lnTo>
                  <a:lnTo>
                    <a:pt x="0" y="615335"/>
                  </a:lnTo>
                  <a:close/>
                </a:path>
              </a:pathLst>
            </a:custGeom>
            <a:ln w="38100" cap="sq">
              <a:solidFill>
                <a:srgbClr val="95E7F3"/>
              </a:solidFill>
              <a:prstDash val="sysDot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9050"/>
              <a:ext cx="1104712" cy="5962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13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426959" y="1527045"/>
            <a:ext cx="4194452" cy="2336349"/>
            <a:chOff x="0" y="0"/>
            <a:chExt cx="1104712" cy="61533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04712" cy="615335"/>
            </a:xfrm>
            <a:custGeom>
              <a:avLst/>
              <a:gdLst/>
              <a:ahLst/>
              <a:cxnLst/>
              <a:rect l="l" t="t" r="r" b="b"/>
              <a:pathLst>
                <a:path w="1104712" h="615335">
                  <a:moveTo>
                    <a:pt x="0" y="0"/>
                  </a:moveTo>
                  <a:lnTo>
                    <a:pt x="1104712" y="0"/>
                  </a:lnTo>
                  <a:lnTo>
                    <a:pt x="1104712" y="615335"/>
                  </a:lnTo>
                  <a:lnTo>
                    <a:pt x="0" y="615335"/>
                  </a:lnTo>
                  <a:close/>
                </a:path>
              </a:pathLst>
            </a:custGeom>
            <a:ln w="38100" cap="sq">
              <a:solidFill>
                <a:srgbClr val="95E7F3"/>
              </a:solidFill>
              <a:prstDash val="sysDot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9050"/>
              <a:ext cx="1104712" cy="5962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13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2434167" y="518753"/>
            <a:ext cx="13682928" cy="630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58"/>
              </a:lnSpc>
            </a:pPr>
            <a:r>
              <a:rPr lang="en-US" sz="3684" spc="110">
                <a:solidFill>
                  <a:srgbClr val="E8E8E7"/>
                </a:solidFill>
                <a:latin typeface="Barlow Bold"/>
                <a:ea typeface="Barlow Bold"/>
                <a:cs typeface="Barlow Bold"/>
                <a:sym typeface="Barlow Bold"/>
              </a:rPr>
              <a:t>Engineered Root Systems Drive the Low Carbon Rice Initiative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97617" y="2783761"/>
            <a:ext cx="2514913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4">
                <a:solidFill>
                  <a:srgbClr val="85C6C7"/>
                </a:solidFill>
                <a:latin typeface="Barlow Bold"/>
                <a:ea typeface="Barlow Bold"/>
                <a:cs typeface="Barlow Bold"/>
                <a:sym typeface="Barlow Bold"/>
              </a:rPr>
              <a:t>Emission Mitigation: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23752" y="3227514"/>
            <a:ext cx="3056832" cy="17568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chemeClr val="bg1"/>
                </a:solidFill>
                <a:latin typeface="Barlow Bold"/>
                <a:ea typeface="Barlow Bold"/>
                <a:cs typeface="Barlow Bold"/>
                <a:sym typeface="Barlow Bold"/>
              </a:rPr>
              <a:t>Developing climate-ready varieties specifically optimized for Alternate Wetting and Drying (AWD) water management.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54237" y="6482294"/>
            <a:ext cx="3907572" cy="154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408"/>
              </a:lnSpc>
            </a:pPr>
            <a:r>
              <a:rPr lang="en-US" sz="2000">
                <a:solidFill>
                  <a:srgbClr val="85C6C7"/>
                </a:solidFill>
                <a:latin typeface="Barlow Bold"/>
                <a:ea typeface="Barlow Bold"/>
                <a:cs typeface="Barlow Bold"/>
                <a:sym typeface="Barlow Bold"/>
              </a:rPr>
              <a:t>Optimized Physiology:</a:t>
            </a:r>
          </a:p>
          <a:p>
            <a:pPr algn="just">
              <a:lnSpc>
                <a:spcPts val="2408"/>
              </a:lnSpc>
            </a:pPr>
            <a:r>
              <a:rPr lang="en-US" sz="2000">
                <a:solidFill>
                  <a:schemeClr val="bg1"/>
                </a:solidFill>
                <a:latin typeface="Barlow Bold"/>
                <a:ea typeface="Barlow Bold"/>
                <a:cs typeface="Barlow Bold"/>
                <a:sym typeface="Barlow Bold"/>
              </a:rPr>
              <a:t>Breeding traits for low stomatal</a:t>
            </a:r>
          </a:p>
          <a:p>
            <a:pPr algn="just">
              <a:lnSpc>
                <a:spcPts val="2408"/>
              </a:lnSpc>
            </a:pPr>
            <a:r>
              <a:rPr lang="en-US" sz="2000">
                <a:solidFill>
                  <a:schemeClr val="bg1"/>
                </a:solidFill>
                <a:latin typeface="Barlow Bold"/>
                <a:ea typeface="Barlow Bold"/>
                <a:cs typeface="Barlow Bold"/>
                <a:sym typeface="Barlow Bold"/>
              </a:rPr>
              <a:t>density maximizes resource</a:t>
            </a:r>
          </a:p>
          <a:p>
            <a:pPr algn="just">
              <a:lnSpc>
                <a:spcPts val="2408"/>
              </a:lnSpc>
            </a:pPr>
            <a:r>
              <a:rPr lang="en-US" sz="2000" spc="12">
                <a:solidFill>
                  <a:schemeClr val="bg1"/>
                </a:solidFill>
                <a:latin typeface="Barlow Bold"/>
                <a:ea typeface="Barlow Bold"/>
                <a:cs typeface="Barlow Bold"/>
                <a:sym typeface="Barlow Bold"/>
              </a:rPr>
              <a:t>use efficiency while</a:t>
            </a:r>
          </a:p>
          <a:p>
            <a:pPr algn="just">
              <a:lnSpc>
                <a:spcPts val="2408"/>
              </a:lnSpc>
            </a:pPr>
            <a:r>
              <a:rPr lang="en-US" sz="2000">
                <a:solidFill>
                  <a:schemeClr val="bg1"/>
                </a:solidFill>
                <a:latin typeface="Barlow Bold"/>
                <a:ea typeface="Barlow Bold"/>
                <a:cs typeface="Barlow Bold"/>
                <a:sym typeface="Barlow Bold"/>
              </a:rPr>
              <a:t>maintaining high yields.</a:t>
            </a:r>
          </a:p>
        </p:txBody>
      </p:sp>
      <p:sp>
        <p:nvSpPr>
          <p:cNvPr id="22" name="TextBox 22"/>
          <p:cNvSpPr txBox="1"/>
          <p:nvPr/>
        </p:nvSpPr>
        <p:spPr>
          <a:xfrm rot="342635">
            <a:off x="11904707" y="3283592"/>
            <a:ext cx="457200" cy="406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6"/>
              </a:lnSpc>
            </a:pPr>
            <a:r>
              <a:rPr lang="en-US" sz="2362">
                <a:solidFill>
                  <a:srgbClr val="D4CEC7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CHO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716000" y="1906465"/>
            <a:ext cx="3837846" cy="15372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46"/>
              </a:lnSpc>
            </a:pPr>
            <a:r>
              <a:rPr lang="en-US" sz="2000" spc="36">
                <a:solidFill>
                  <a:srgbClr val="85C6C7"/>
                </a:solidFill>
                <a:latin typeface="Barlow Bold"/>
                <a:ea typeface="Barlow Bold"/>
                <a:cs typeface="Barlow Bold"/>
                <a:sym typeface="Barlow Bold"/>
              </a:rPr>
              <a:t>Nutrient Management:</a:t>
            </a:r>
          </a:p>
          <a:p>
            <a:pPr algn="l">
              <a:lnSpc>
                <a:spcPts val="2446"/>
              </a:lnSpc>
            </a:pPr>
            <a:r>
              <a:rPr lang="en-US" sz="2000">
                <a:solidFill>
                  <a:schemeClr val="bg1"/>
                </a:solidFill>
                <a:latin typeface="Barlow Bold"/>
                <a:ea typeface="Barlow Bold"/>
                <a:cs typeface="Barlow Bold"/>
                <a:sym typeface="Barlow Bold"/>
              </a:rPr>
              <a:t>Engineering advanced root</a:t>
            </a:r>
          </a:p>
          <a:p>
            <a:pPr algn="l">
              <a:lnSpc>
                <a:spcPts val="2446"/>
              </a:lnSpc>
            </a:pPr>
            <a:r>
              <a:rPr lang="en-US" sz="2000" spc="20">
                <a:solidFill>
                  <a:schemeClr val="bg1"/>
                </a:solidFill>
                <a:latin typeface="Barlow Bold"/>
                <a:ea typeface="Barlow Bold"/>
                <a:cs typeface="Barlow Bold"/>
                <a:sym typeface="Barlow Bold"/>
              </a:rPr>
              <a:t>systems requires significantly</a:t>
            </a:r>
          </a:p>
          <a:p>
            <a:pPr algn="l">
              <a:lnSpc>
                <a:spcPts val="2446"/>
              </a:lnSpc>
            </a:pPr>
            <a:r>
              <a:rPr lang="en-US" sz="2000" spc="20">
                <a:solidFill>
                  <a:schemeClr val="bg1"/>
                </a:solidFill>
                <a:latin typeface="Barlow Bold"/>
                <a:ea typeface="Barlow Bold"/>
                <a:cs typeface="Barlow Bold"/>
                <a:sym typeface="Barlow Bold"/>
              </a:rPr>
              <a:t>less nitrogen, directly slashing</a:t>
            </a:r>
          </a:p>
          <a:p>
            <a:pPr algn="l">
              <a:lnSpc>
                <a:spcPts val="2446"/>
              </a:lnSpc>
            </a:pPr>
            <a:r>
              <a:rPr lang="en-US" sz="2000">
                <a:solidFill>
                  <a:schemeClr val="bg1"/>
                </a:solidFill>
                <a:latin typeface="Barlow Bold"/>
                <a:ea typeface="Barlow Bold"/>
                <a:cs typeface="Barlow Bold"/>
                <a:sym typeface="Barlow Bold"/>
              </a:rPr>
              <a:t>nitrous oxide outputs.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585977" y="4715665"/>
            <a:ext cx="3783391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376"/>
              </a:lnSpc>
            </a:pPr>
            <a:r>
              <a:rPr lang="en-US" sz="2000" spc="-8">
                <a:solidFill>
                  <a:srgbClr val="85C6C7"/>
                </a:solidFill>
                <a:latin typeface="Barlow Bold"/>
                <a:ea typeface="Barlow Bold"/>
                <a:cs typeface="Barlow Bold"/>
                <a:sym typeface="Barlow Bold"/>
              </a:rPr>
              <a:t> Shorter Life Cycles:</a:t>
            </a:r>
          </a:p>
          <a:p>
            <a:pPr algn="just">
              <a:lnSpc>
                <a:spcPts val="2376"/>
              </a:lnSpc>
            </a:pPr>
            <a:r>
              <a:rPr lang="en-US" sz="2000">
                <a:solidFill>
                  <a:schemeClr val="bg1"/>
                </a:solidFill>
                <a:latin typeface="Barlow Bold"/>
                <a:ea typeface="Barlow Bold"/>
                <a:cs typeface="Barlow Bold"/>
                <a:sym typeface="Barlow Bold"/>
              </a:rPr>
              <a:t>Accelerating harvest timelines</a:t>
            </a:r>
          </a:p>
          <a:p>
            <a:pPr algn="just">
              <a:lnSpc>
                <a:spcPts val="2376"/>
              </a:lnSpc>
            </a:pPr>
            <a:r>
              <a:rPr lang="en-US" sz="2000">
                <a:solidFill>
                  <a:schemeClr val="bg1"/>
                </a:solidFill>
                <a:latin typeface="Barlow Bold"/>
                <a:ea typeface="Barlow Bold"/>
                <a:cs typeface="Barlow Bold"/>
                <a:sym typeface="Barlow Bold"/>
              </a:rPr>
              <a:t>limits the duration agricultural</a:t>
            </a:r>
          </a:p>
          <a:p>
            <a:pPr algn="just">
              <a:lnSpc>
                <a:spcPts val="2376"/>
              </a:lnSpc>
            </a:pPr>
            <a:r>
              <a:rPr lang="en-US" sz="2000" spc="8">
                <a:solidFill>
                  <a:schemeClr val="bg1"/>
                </a:solidFill>
                <a:latin typeface="Barlow Bold"/>
                <a:ea typeface="Barlow Bold"/>
                <a:cs typeface="Barlow Bold"/>
                <a:sym typeface="Barlow Bold"/>
              </a:rPr>
              <a:t>fields remain submerged in</a:t>
            </a:r>
          </a:p>
          <a:p>
            <a:pPr algn="just">
              <a:lnSpc>
                <a:spcPts val="2376"/>
              </a:lnSpc>
            </a:pPr>
            <a:r>
              <a:rPr lang="en-US" sz="2000" spc="8">
                <a:solidFill>
                  <a:schemeClr val="bg1"/>
                </a:solidFill>
                <a:latin typeface="Barlow Bold"/>
                <a:ea typeface="Barlow Bold"/>
                <a:cs typeface="Barlow Bold"/>
                <a:sym typeface="Barlow Bold"/>
              </a:rPr>
              <a:t>anaerobic conditions.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718723" y="7366836"/>
            <a:ext cx="3727062" cy="15862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10"/>
              </a:lnSpc>
            </a:pPr>
            <a:r>
              <a:rPr lang="en-US" sz="2000" spc="14">
                <a:solidFill>
                  <a:srgbClr val="85C6C7"/>
                </a:solidFill>
                <a:latin typeface="Barlow Bold"/>
                <a:ea typeface="Barlow Bold"/>
                <a:cs typeface="Barlow Bold"/>
                <a:sym typeface="Barlow Bold"/>
              </a:rPr>
              <a:t>Eco-Friendly Branding:</a:t>
            </a:r>
          </a:p>
          <a:p>
            <a:pPr algn="l">
              <a:lnSpc>
                <a:spcPts val="2510"/>
              </a:lnSpc>
            </a:pPr>
            <a:r>
              <a:rPr lang="en-US" sz="2000" spc="92">
                <a:solidFill>
                  <a:schemeClr val="bg1"/>
                </a:solidFill>
                <a:latin typeface="Barlow Bold"/>
                <a:ea typeface="Barlow Bold"/>
                <a:cs typeface="Barlow Bold"/>
                <a:sym typeface="Barlow Bold"/>
              </a:rPr>
              <a:t>Positioning Thai rice as a</a:t>
            </a:r>
          </a:p>
          <a:p>
            <a:pPr algn="l">
              <a:lnSpc>
                <a:spcPts val="2510"/>
              </a:lnSpc>
            </a:pPr>
            <a:r>
              <a:rPr lang="en-US" sz="2000">
                <a:solidFill>
                  <a:schemeClr val="bg1"/>
                </a:solidFill>
                <a:latin typeface="Barlow Bold"/>
                <a:ea typeface="Barlow Bold"/>
                <a:cs typeface="Barlow Bold"/>
                <a:sym typeface="Barlow Bold"/>
              </a:rPr>
              <a:t>premium, low-carbon choice</a:t>
            </a:r>
          </a:p>
          <a:p>
            <a:pPr algn="l">
              <a:lnSpc>
                <a:spcPts val="2510"/>
              </a:lnSpc>
            </a:pPr>
            <a:r>
              <a:rPr lang="en-US" sz="2000">
                <a:solidFill>
                  <a:schemeClr val="bg1"/>
                </a:solidFill>
                <a:latin typeface="Barlow Bold"/>
                <a:ea typeface="Barlow Bold"/>
                <a:cs typeface="Barlow Bold"/>
                <a:sym typeface="Barlow Bold"/>
              </a:rPr>
              <a:t>for environmentally conscious</a:t>
            </a:r>
          </a:p>
          <a:p>
            <a:pPr algn="l">
              <a:lnSpc>
                <a:spcPts val="2510"/>
              </a:lnSpc>
            </a:pPr>
            <a:r>
              <a:rPr lang="en-US" sz="2000">
                <a:solidFill>
                  <a:schemeClr val="bg1"/>
                </a:solidFill>
                <a:latin typeface="Barlow Bold"/>
                <a:ea typeface="Barlow Bold"/>
                <a:cs typeface="Barlow Bold"/>
                <a:sym typeface="Barlow Bold"/>
              </a:rPr>
              <a:t>international markets.</a:t>
            </a:r>
          </a:p>
        </p:txBody>
      </p:sp>
      <p:pic>
        <p:nvPicPr>
          <p:cNvPr id="2050" name="Picture 2" descr="Carbon absorbing icon. Simple solid style. CO2 emissions, carbon dioxide  reduction, low, reduce, neutral, environment concept. Black silhouette,  glyph symbol. Illustration isolated. 54057630 Vector Art at Vecteezy">
            <a:extLst>
              <a:ext uri="{FF2B5EF4-FFF2-40B4-BE49-F238E27FC236}">
                <a16:creationId xmlns:a16="http://schemas.microsoft.com/office/drawing/2014/main" id="{E2626440-4698-D24F-93BA-3931A48FC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</a:blip>
          <a:srcRect/>
          <a:stretch/>
        </p:blipFill>
        <p:spPr bwMode="auto">
          <a:xfrm>
            <a:off x="5706705" y="1229672"/>
            <a:ext cx="2349998" cy="234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7864"/>
            <a:ext cx="18355102" cy="10322729"/>
          </a:xfrm>
          <a:custGeom>
            <a:avLst/>
            <a:gdLst/>
            <a:ahLst/>
            <a:cxnLst/>
            <a:rect l="l" t="t" r="r" b="b"/>
            <a:pathLst>
              <a:path w="18355102" h="10322729">
                <a:moveTo>
                  <a:pt x="0" y="0"/>
                </a:moveTo>
                <a:lnTo>
                  <a:pt x="18355102" y="0"/>
                </a:lnTo>
                <a:lnTo>
                  <a:pt x="18355102" y="10322728"/>
                </a:lnTo>
                <a:lnTo>
                  <a:pt x="0" y="103227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TextBox 3"/>
          <p:cNvSpPr txBox="1"/>
          <p:nvPr/>
        </p:nvSpPr>
        <p:spPr>
          <a:xfrm>
            <a:off x="1069990" y="994955"/>
            <a:ext cx="8215842" cy="134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4"/>
              </a:lnSpc>
            </a:pPr>
            <a:r>
              <a:rPr lang="en-US" sz="4650" b="1" spc="167">
                <a:solidFill>
                  <a:srgbClr val="0D0E0F"/>
                </a:solidFill>
                <a:latin typeface="Barlow Bold Bold"/>
                <a:ea typeface="Barlow Bold Bold"/>
                <a:cs typeface="Barlow Bold Bold"/>
                <a:sym typeface="Barlow Bold Bold"/>
              </a:rPr>
              <a:t>Accelerated Technologies:</a:t>
            </a:r>
          </a:p>
          <a:p>
            <a:pPr algn="l">
              <a:lnSpc>
                <a:spcPts val="5264"/>
              </a:lnSpc>
            </a:pPr>
            <a:r>
              <a:rPr lang="en-US" sz="4650" b="1" spc="167">
                <a:solidFill>
                  <a:srgbClr val="0D0E0F"/>
                </a:solidFill>
                <a:latin typeface="Barlow Bold Bold"/>
                <a:ea typeface="Barlow Bold Bold"/>
                <a:cs typeface="Barlow Bold Bold"/>
                <a:sym typeface="Barlow Bold Bold"/>
              </a:rPr>
              <a:t>High-Throughput Genotyping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151991" y="2544874"/>
            <a:ext cx="1485524" cy="4494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35"/>
              </a:lnSpc>
            </a:pPr>
            <a:r>
              <a:rPr lang="en-US" sz="1400">
                <a:solidFill>
                  <a:srgbClr val="DBCEBF"/>
                </a:solidFill>
                <a:latin typeface="Barlow Bold"/>
                <a:ea typeface="Barlow Bold"/>
                <a:cs typeface="Barlow Bold"/>
                <a:sym typeface="Barlow Bold"/>
              </a:rPr>
              <a:t>Thermosensitivity</a:t>
            </a:r>
          </a:p>
          <a:p>
            <a:pPr algn="ctr">
              <a:lnSpc>
                <a:spcPts val="2679"/>
              </a:lnSpc>
            </a:pPr>
            <a:r>
              <a:rPr lang="en-US" sz="1400">
                <a:solidFill>
                  <a:srgbClr val="F1EADD"/>
                </a:solidFill>
                <a:latin typeface="Barlow Bold"/>
                <a:ea typeface="Barlow Bold"/>
                <a:cs typeface="Barlow Bold"/>
                <a:sym typeface="Barlow Bold"/>
              </a:rPr>
              <a:t>3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769155" y="1619095"/>
            <a:ext cx="203994" cy="439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3"/>
              </a:lnSpc>
            </a:pPr>
            <a:r>
              <a:rPr lang="en-US" sz="1400">
                <a:solidFill>
                  <a:srgbClr val="EAD5CE"/>
                </a:solidFill>
                <a:latin typeface="Barlow Bold"/>
                <a:ea typeface="Barlow Bold"/>
                <a:cs typeface="Barlow Bold"/>
                <a:sym typeface="Barlow Bold"/>
              </a:rPr>
              <a:t>3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36743" y="3016116"/>
            <a:ext cx="2232819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b="1" spc="88">
                <a:solidFill>
                  <a:srgbClr val="171919"/>
                </a:solidFill>
                <a:latin typeface="Barlow Bold Bold"/>
                <a:ea typeface="Barlow Bold Bold"/>
                <a:cs typeface="Barlow Bold Bold"/>
                <a:sym typeface="Barlow Bold Bold"/>
              </a:rPr>
              <a:t>KASP Markers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36743" y="3563760"/>
            <a:ext cx="6182496" cy="645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03"/>
              </a:lnSpc>
            </a:pPr>
            <a:r>
              <a:rPr lang="en-US" sz="2199">
                <a:solidFill>
                  <a:srgbClr val="282A2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Barlow Condensed Bold"/>
              </a:rPr>
              <a:t>Utilizing hundreds of highly specific markers for targeted, single-gene selection.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36743" y="4666933"/>
            <a:ext cx="3027627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b="1" spc="39">
                <a:solidFill>
                  <a:srgbClr val="171919"/>
                </a:solidFill>
                <a:latin typeface="Barlow Bold Bold"/>
                <a:ea typeface="Barlow Bold Bold"/>
                <a:cs typeface="Barlow Bold Bold"/>
                <a:sym typeface="Barlow Bold Bold"/>
              </a:rPr>
              <a:t>MassArray Systems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081096" y="3484505"/>
            <a:ext cx="1065995" cy="6001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38"/>
              </a:lnSpc>
            </a:pPr>
            <a:r>
              <a:rPr lang="en-US" sz="1400" spc="13">
                <a:solidFill>
                  <a:srgbClr val="DADEE0"/>
                </a:solidFill>
                <a:latin typeface="Barlow Bold"/>
                <a:ea typeface="Barlow Bold"/>
                <a:cs typeface="Barlow Bold"/>
                <a:sym typeface="Barlow Bold"/>
              </a:rPr>
              <a:t>Nutrient use</a:t>
            </a:r>
          </a:p>
          <a:p>
            <a:pPr algn="ctr">
              <a:lnSpc>
                <a:spcPts val="1171"/>
              </a:lnSpc>
            </a:pPr>
            <a:r>
              <a:rPr lang="en-US" sz="1400">
                <a:solidFill>
                  <a:srgbClr val="DCDFE0"/>
                </a:solidFill>
                <a:latin typeface="Barlow Bold"/>
                <a:ea typeface="Barlow Bold"/>
                <a:cs typeface="Barlow Bold"/>
                <a:sym typeface="Barlow Bold"/>
              </a:rPr>
              <a:t>efficiency</a:t>
            </a:r>
          </a:p>
          <a:p>
            <a:pPr algn="ctr">
              <a:lnSpc>
                <a:spcPts val="2384"/>
              </a:lnSpc>
            </a:pPr>
            <a:r>
              <a:rPr lang="en-US" sz="1400">
                <a:solidFill>
                  <a:srgbClr val="ECEFEF"/>
                </a:solidFill>
                <a:latin typeface="Barlow Bold"/>
                <a:ea typeface="Barlow Bold"/>
                <a:cs typeface="Barlow Bold"/>
                <a:sym typeface="Barlow Bold"/>
              </a:rPr>
              <a:t>8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36742" y="5147282"/>
            <a:ext cx="6792857" cy="766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spc="26">
                <a:solidFill>
                  <a:srgbClr val="282A2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Barlow Condensed Bold"/>
              </a:rPr>
              <a:t>Deploying rapid 30-40 marker sets to instantly evaluate cooking quality and complex stress profiles.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36743" y="6867365"/>
            <a:ext cx="6411750" cy="671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9"/>
              </a:lnSpc>
            </a:pPr>
            <a:r>
              <a:rPr lang="en-US" sz="2199" spc="21">
                <a:solidFill>
                  <a:srgbClr val="17191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Barlow Condensed Bold"/>
              </a:rPr>
              <a:t>Tracking over 100 specific genes and 50+ QTLs with pinpoint, molecular precision.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36743" y="8162320"/>
            <a:ext cx="2787253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b="1" spc="140">
                <a:solidFill>
                  <a:srgbClr val="171919"/>
                </a:solidFill>
                <a:latin typeface="Barlow Bold Bold"/>
                <a:ea typeface="Barlow Bold Bold"/>
                <a:cs typeface="Barlow Bold Bold"/>
                <a:sym typeface="Barlow Bold Bold"/>
              </a:rPr>
              <a:t>Early Elimination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36743" y="8610115"/>
            <a:ext cx="6654317" cy="639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77"/>
              </a:lnSpc>
            </a:pPr>
            <a:r>
              <a:rPr lang="en-US" sz="2199" spc="19">
                <a:solidFill>
                  <a:srgbClr val="282A2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Barlow Condensed Bold"/>
              </a:rPr>
              <a:t>Discarding non-viable genetic candidates at the seedling stage, saving years of field testing.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147091" y="4447021"/>
            <a:ext cx="959309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35"/>
              </a:lnSpc>
            </a:pPr>
            <a:r>
              <a:rPr lang="en-US" sz="1400">
                <a:solidFill>
                  <a:srgbClr val="EBE4A8"/>
                </a:solidFill>
                <a:latin typeface="Barlow Bold"/>
                <a:ea typeface="Barlow Bold"/>
                <a:cs typeface="Barlow Bold"/>
                <a:sym typeface="Barlow Bold"/>
              </a:rPr>
              <a:t>Disease</a:t>
            </a:r>
          </a:p>
          <a:p>
            <a:pPr algn="ctr">
              <a:lnSpc>
                <a:spcPts val="1635"/>
              </a:lnSpc>
            </a:pPr>
            <a:r>
              <a:rPr lang="en-US" sz="1400">
                <a:solidFill>
                  <a:srgbClr val="EAE0A1"/>
                </a:solidFill>
                <a:latin typeface="Barlow Bold"/>
                <a:ea typeface="Barlow Bold"/>
                <a:cs typeface="Barlow Bold"/>
                <a:sym typeface="Barlow Bold"/>
              </a:rPr>
              <a:t>resistance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672766" y="4647883"/>
            <a:ext cx="196718" cy="420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6"/>
              </a:lnSpc>
            </a:pPr>
            <a:r>
              <a:rPr lang="en-US" sz="1400">
                <a:solidFill>
                  <a:srgbClr val="F3ACED"/>
                </a:solidFill>
                <a:latin typeface="Barlow Bold"/>
                <a:ea typeface="Barlow Bold"/>
                <a:cs typeface="Barlow Bold"/>
                <a:sym typeface="Barlow Bold"/>
              </a:rPr>
              <a:t>8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448867" y="4954860"/>
            <a:ext cx="524282" cy="2763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89"/>
              </a:lnSpc>
            </a:pPr>
            <a:r>
              <a:rPr lang="en-US" sz="1400">
                <a:solidFill>
                  <a:srgbClr val="F2EEB6"/>
                </a:solidFill>
                <a:latin typeface="Barlow Bold"/>
                <a:ea typeface="Barlow Bold"/>
                <a:cs typeface="Barlow Bold"/>
                <a:sym typeface="Barlow Bold"/>
              </a:rPr>
              <a:t>17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672766" y="2806629"/>
            <a:ext cx="1392675" cy="4494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24"/>
              </a:lnSpc>
            </a:pPr>
            <a:r>
              <a:rPr lang="en-US" sz="1400" spc="30">
                <a:solidFill>
                  <a:srgbClr val="B7DDEA"/>
                </a:solidFill>
                <a:latin typeface="Barlow Bold"/>
                <a:ea typeface="Barlow Bold"/>
                <a:cs typeface="Barlow Bold"/>
                <a:sym typeface="Barlow Bold"/>
              </a:rPr>
              <a:t>Agronomic</a:t>
            </a:r>
          </a:p>
          <a:p>
            <a:pPr algn="ctr">
              <a:lnSpc>
                <a:spcPts val="1969"/>
              </a:lnSpc>
            </a:pPr>
            <a:r>
              <a:rPr lang="en-US" sz="1400" spc="14">
                <a:solidFill>
                  <a:srgbClr val="B5DCE7"/>
                </a:solidFill>
                <a:latin typeface="Barlow Bold"/>
                <a:ea typeface="Barlow Bold"/>
                <a:cs typeface="Barlow Bold"/>
                <a:sym typeface="Barlow Bold"/>
              </a:rPr>
              <a:t>traits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021415" y="2978016"/>
            <a:ext cx="635000" cy="598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06"/>
              </a:lnSpc>
            </a:pPr>
            <a:r>
              <a:rPr lang="en-US" sz="1400" spc="84">
                <a:solidFill>
                  <a:srgbClr val="95E7F3"/>
                </a:solidFill>
                <a:latin typeface="Barlow Bold"/>
                <a:ea typeface="Barlow Bold"/>
                <a:cs typeface="Barlow Bold"/>
                <a:sym typeface="Barlow Bold"/>
              </a:rPr>
              <a:t>34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36743" y="6423638"/>
            <a:ext cx="4506857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20"/>
              </a:lnSpc>
              <a:spcBef>
                <a:spcPct val="0"/>
              </a:spcBef>
            </a:pPr>
            <a:r>
              <a:rPr lang="en-US" sz="2600" b="1">
                <a:solidFill>
                  <a:srgbClr val="000000"/>
                </a:solidFill>
                <a:latin typeface="Barlow Bold Bold"/>
                <a:ea typeface="Barlow Bold Bold"/>
                <a:cs typeface="Barlow Bold Bold"/>
                <a:sym typeface="Barlow Bold Bold"/>
              </a:rPr>
              <a:t>Unprecedented Accuracy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สี่เหลี่ยมผืนผ้า 32">
            <a:extLst>
              <a:ext uri="{FF2B5EF4-FFF2-40B4-BE49-F238E27FC236}">
                <a16:creationId xmlns:a16="http://schemas.microsoft.com/office/drawing/2014/main" id="{7A3176E3-051B-803E-9F16-29EE969781B9}"/>
              </a:ext>
            </a:extLst>
          </p:cNvPr>
          <p:cNvSpPr/>
          <p:nvPr/>
        </p:nvSpPr>
        <p:spPr>
          <a:xfrm>
            <a:off x="8838068" y="0"/>
            <a:ext cx="9449932" cy="10287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Freeform 2"/>
          <p:cNvSpPr/>
          <p:nvPr/>
        </p:nvSpPr>
        <p:spPr>
          <a:xfrm>
            <a:off x="0" y="0"/>
            <a:ext cx="8909447" cy="10287000"/>
          </a:xfrm>
          <a:custGeom>
            <a:avLst/>
            <a:gdLst/>
            <a:ahLst/>
            <a:cxnLst/>
            <a:rect l="l" t="t" r="r" b="b"/>
            <a:pathLst>
              <a:path w="18291572" h="10287000">
                <a:moveTo>
                  <a:pt x="0" y="0"/>
                </a:moveTo>
                <a:lnTo>
                  <a:pt x="18291572" y="0"/>
                </a:lnTo>
                <a:lnTo>
                  <a:pt x="182915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05305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TextBox 3"/>
          <p:cNvSpPr txBox="1"/>
          <p:nvPr/>
        </p:nvSpPr>
        <p:spPr>
          <a:xfrm>
            <a:off x="795772" y="275880"/>
            <a:ext cx="15582900" cy="1464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24"/>
              </a:lnSpc>
            </a:pPr>
            <a:r>
              <a:rPr lang="en-US" sz="4000">
                <a:solidFill>
                  <a:srgbClr val="1D2023"/>
                </a:solidFill>
                <a:latin typeface="Open Sauce SemiBold Bold" panose="020B0604020202020204" charset="0"/>
                <a:ea typeface="Libre Franklin Black"/>
                <a:cs typeface="Libre Franklin Black"/>
                <a:sym typeface="Libre Franklin Black"/>
              </a:rPr>
              <a:t>Accelerated Technologies:</a:t>
            </a:r>
            <a:br>
              <a:rPr lang="en-US" sz="4000">
                <a:solidFill>
                  <a:srgbClr val="1D2023"/>
                </a:solidFill>
                <a:latin typeface="Open Sauce SemiBold Bold" panose="020B0604020202020204" charset="0"/>
                <a:ea typeface="Libre Franklin Black"/>
                <a:cs typeface="Libre Franklin Black"/>
                <a:sym typeface="Libre Franklin Black"/>
              </a:rPr>
            </a:br>
            <a:r>
              <a:rPr lang="en-US" sz="4000">
                <a:solidFill>
                  <a:srgbClr val="1D2023"/>
                </a:solidFill>
                <a:latin typeface="Open Sauce SemiBold Bold" panose="020B0604020202020204" charset="0"/>
                <a:ea typeface="Libre Franklin Black"/>
                <a:cs typeface="Libre Franklin Black"/>
                <a:sym typeface="Libre Franklin Black"/>
              </a:rPr>
              <a:t> High-Throughput Phenotyping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71567" y="2197725"/>
            <a:ext cx="7321183" cy="1234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>
                <a:solidFill>
                  <a:srgbClr val="1D2023"/>
                </a:solidFill>
                <a:latin typeface="Barlow Medium"/>
                <a:ea typeface="Barlow Medium"/>
                <a:cs typeface="Barlow Medium"/>
                <a:sym typeface="Barlow Medium"/>
              </a:rPr>
              <a:t>Thermal Imaging: Utilizing FLIR cameras to</a:t>
            </a:r>
          </a:p>
          <a:p>
            <a:pPr algn="l">
              <a:lnSpc>
                <a:spcPts val="3249"/>
              </a:lnSpc>
            </a:pPr>
            <a:r>
              <a:rPr lang="en-US" sz="2499">
                <a:solidFill>
                  <a:srgbClr val="1D2023"/>
                </a:solidFill>
                <a:latin typeface="Barlow Medium"/>
                <a:ea typeface="Barlow Medium"/>
                <a:cs typeface="Barlow Medium"/>
                <a:sym typeface="Barlow Medium"/>
              </a:rPr>
              <a:t>map precise canopy temperatures and detect</a:t>
            </a:r>
          </a:p>
          <a:p>
            <a:pPr algn="l">
              <a:lnSpc>
                <a:spcPts val="3249"/>
              </a:lnSpc>
            </a:pPr>
            <a:r>
              <a:rPr lang="en-US" sz="2499">
                <a:solidFill>
                  <a:srgbClr val="1D2023"/>
                </a:solidFill>
                <a:latin typeface="Barlow Medium"/>
                <a:ea typeface="Barlow Medium"/>
                <a:cs typeface="Barlow Medium"/>
                <a:sym typeface="Barlow Medium"/>
              </a:rPr>
              <a:t>invisible, early-stage heat stress.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71422" y="4137905"/>
            <a:ext cx="7766647" cy="1234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>
                <a:solidFill>
                  <a:srgbClr val="1D2023"/>
                </a:solidFill>
                <a:latin typeface="Barlow Medium"/>
                <a:ea typeface="Barlow Medium"/>
                <a:cs typeface="Barlow Medium"/>
                <a:sym typeface="Barlow Medium"/>
              </a:rPr>
              <a:t>Hyperspectral Sensors: Analyzing light</a:t>
            </a:r>
          </a:p>
          <a:p>
            <a:pPr algn="l">
              <a:lnSpc>
                <a:spcPts val="3249"/>
              </a:lnSpc>
            </a:pPr>
            <a:r>
              <a:rPr lang="en-US" sz="2499">
                <a:solidFill>
                  <a:srgbClr val="1D2023"/>
                </a:solidFill>
                <a:latin typeface="Barlow Medium"/>
                <a:ea typeface="Barlow Medium"/>
                <a:cs typeface="Barlow Medium"/>
                <a:sym typeface="Barlow Medium"/>
              </a:rPr>
              <a:t>reflectance across hundreds of bands to</a:t>
            </a:r>
          </a:p>
          <a:p>
            <a:pPr algn="l">
              <a:lnSpc>
                <a:spcPts val="3249"/>
              </a:lnSpc>
            </a:pPr>
            <a:r>
              <a:rPr lang="en-US" sz="2499">
                <a:solidFill>
                  <a:srgbClr val="1D2023"/>
                </a:solidFill>
                <a:latin typeface="Barlow Medium"/>
                <a:ea typeface="Barlow Medium"/>
                <a:cs typeface="Barlow Medium"/>
                <a:sym typeface="Barlow Medium"/>
              </a:rPr>
              <a:t>measure critical chlorophyll and moisture levels.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50613" y="6043034"/>
            <a:ext cx="7279024" cy="1234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>
                <a:solidFill>
                  <a:srgbClr val="1D2023"/>
                </a:solidFill>
                <a:latin typeface="Barlow Medium"/>
                <a:ea typeface="Barlow Medium"/>
                <a:cs typeface="Barlow Medium"/>
                <a:sym typeface="Barlow Medium"/>
              </a:rPr>
              <a:t>Non-Destructive Testing: Evaluating total</a:t>
            </a:r>
          </a:p>
          <a:p>
            <a:pPr algn="l">
              <a:lnSpc>
                <a:spcPts val="3249"/>
              </a:lnSpc>
            </a:pPr>
            <a:r>
              <a:rPr lang="en-US" sz="2499">
                <a:solidFill>
                  <a:srgbClr val="1D2023"/>
                </a:solidFill>
                <a:latin typeface="Barlow Medium"/>
                <a:ea typeface="Barlow Medium"/>
                <a:cs typeface="Barlow Medium"/>
                <a:sym typeface="Barlow Medium"/>
              </a:rPr>
              <a:t>plant health, biomass, and stomatal response</a:t>
            </a:r>
          </a:p>
          <a:p>
            <a:pPr algn="l">
              <a:lnSpc>
                <a:spcPts val="3249"/>
              </a:lnSpc>
            </a:pPr>
            <a:r>
              <a:rPr lang="en-US" sz="2499">
                <a:solidFill>
                  <a:srgbClr val="1D2023"/>
                </a:solidFill>
                <a:latin typeface="Barlow Medium"/>
                <a:ea typeface="Barlow Medium"/>
                <a:cs typeface="Barlow Medium"/>
                <a:sym typeface="Barlow Medium"/>
              </a:rPr>
              <a:t>without harming the specimen.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60817" y="7930104"/>
            <a:ext cx="7321183" cy="1234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>
                <a:solidFill>
                  <a:srgbClr val="1D2023"/>
                </a:solidFill>
                <a:latin typeface="Barlow Medium"/>
                <a:ea typeface="Barlow Medium"/>
                <a:cs typeface="Barlow Medium"/>
                <a:sym typeface="Barlow Medium"/>
              </a:rPr>
              <a:t>Real-Time Monitoring: Capturing dynamic,</a:t>
            </a:r>
          </a:p>
          <a:p>
            <a:pPr algn="l">
              <a:lnSpc>
                <a:spcPts val="3249"/>
              </a:lnSpc>
            </a:pPr>
            <a:r>
              <a:rPr lang="en-US" sz="2499">
                <a:solidFill>
                  <a:srgbClr val="1D2023"/>
                </a:solidFill>
                <a:latin typeface="Barlow Medium"/>
                <a:ea typeface="Barlow Medium"/>
                <a:cs typeface="Barlow Medium"/>
                <a:sym typeface="Barlow Medium"/>
              </a:rPr>
              <a:t>minute-by-minute plant responses to simulated</a:t>
            </a:r>
          </a:p>
          <a:p>
            <a:pPr algn="l">
              <a:lnSpc>
                <a:spcPts val="3249"/>
              </a:lnSpc>
            </a:pPr>
            <a:r>
              <a:rPr lang="en-US" sz="2499">
                <a:solidFill>
                  <a:srgbClr val="1D2023"/>
                </a:solidFill>
                <a:latin typeface="Barlow Medium"/>
                <a:ea typeface="Barlow Medium"/>
                <a:cs typeface="Barlow Medium"/>
                <a:sym typeface="Barlow Medium"/>
              </a:rPr>
              <a:t>droughts and heatwaves.</a:t>
            </a:r>
          </a:p>
        </p:txBody>
      </p:sp>
      <p:pic>
        <p:nvPicPr>
          <p:cNvPr id="31" name="Picture 9">
            <a:extLst>
              <a:ext uri="{FF2B5EF4-FFF2-40B4-BE49-F238E27FC236}">
                <a16:creationId xmlns:a16="http://schemas.microsoft.com/office/drawing/2014/main" id="{2EC741D2-0F14-B2C4-6BBD-5391EFCF1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06"/>
          <a:stretch>
            <a:fillRect/>
          </a:stretch>
        </p:blipFill>
        <p:spPr bwMode="auto">
          <a:xfrm>
            <a:off x="12948799" y="1257299"/>
            <a:ext cx="5314817" cy="9029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">
            <a:extLst>
              <a:ext uri="{FF2B5EF4-FFF2-40B4-BE49-F238E27FC236}">
                <a16:creationId xmlns:a16="http://schemas.microsoft.com/office/drawing/2014/main" id="{D7B402B6-B2BC-9DA4-ABED-605606B2EA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63"/>
          <a:stretch/>
        </p:blipFill>
        <p:spPr>
          <a:xfrm>
            <a:off x="8838068" y="1517884"/>
            <a:ext cx="9449931" cy="5177650"/>
          </a:xfrm>
          <a:prstGeom prst="rect">
            <a:avLst/>
          </a:prstGeom>
        </p:spPr>
      </p:pic>
      <p:pic>
        <p:nvPicPr>
          <p:cNvPr id="3074" name="Picture 2" descr="Plant Phenomics Center">
            <a:extLst>
              <a:ext uri="{FF2B5EF4-FFF2-40B4-BE49-F238E27FC236}">
                <a16:creationId xmlns:a16="http://schemas.microsoft.com/office/drawing/2014/main" id="{A8DE77D5-B918-FD7E-CE4D-7C9B243D5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8" r="23903"/>
          <a:stretch>
            <a:fillRect/>
          </a:stretch>
        </p:blipFill>
        <p:spPr bwMode="auto">
          <a:xfrm>
            <a:off x="8838068" y="6683342"/>
            <a:ext cx="4351637" cy="349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7103" y="-93292"/>
            <a:ext cx="18556122" cy="10435780"/>
          </a:xfrm>
          <a:custGeom>
            <a:avLst/>
            <a:gdLst/>
            <a:ahLst/>
            <a:cxnLst/>
            <a:rect l="l" t="t" r="r" b="b"/>
            <a:pathLst>
              <a:path w="18556122" h="10435780">
                <a:moveTo>
                  <a:pt x="0" y="0"/>
                </a:moveTo>
                <a:lnTo>
                  <a:pt x="18556122" y="0"/>
                </a:lnTo>
                <a:lnTo>
                  <a:pt x="18556122" y="10435780"/>
                </a:lnTo>
                <a:lnTo>
                  <a:pt x="0" y="104357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TextBox 3"/>
          <p:cNvSpPr txBox="1"/>
          <p:nvPr/>
        </p:nvSpPr>
        <p:spPr>
          <a:xfrm>
            <a:off x="893472" y="460916"/>
            <a:ext cx="11245460" cy="1418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98"/>
              </a:lnSpc>
            </a:pPr>
            <a:r>
              <a:rPr lang="en-US" sz="4841">
                <a:solidFill>
                  <a:srgbClr val="111214"/>
                </a:solidFill>
                <a:latin typeface="Barlow Medium"/>
                <a:ea typeface="Barlow Medium"/>
                <a:cs typeface="Barlow Medium"/>
                <a:sym typeface="Barlow Medium"/>
              </a:rPr>
              <a:t>Accelerated Technologies:</a:t>
            </a:r>
          </a:p>
          <a:p>
            <a:pPr algn="l">
              <a:lnSpc>
                <a:spcPts val="5734"/>
              </a:lnSpc>
            </a:pPr>
            <a:r>
              <a:rPr lang="en-US" sz="5143" b="1">
                <a:solidFill>
                  <a:srgbClr val="0E0F11"/>
                </a:solidFill>
                <a:latin typeface="Open Sauce SemiBold Bold"/>
                <a:ea typeface="Open Sauce SemiBold Bold"/>
                <a:cs typeface="Open Sauce SemiBold Bold"/>
                <a:sym typeface="Open Sauce SemiBold Bold"/>
              </a:rPr>
              <a:t>Big Data &amp; Database Management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20400" y="2548264"/>
            <a:ext cx="6530106" cy="1046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300" b="1">
                <a:solidFill>
                  <a:srgbClr val="222428"/>
                </a:solidFill>
                <a:latin typeface="Barlow Medium"/>
                <a:ea typeface="Barlow Medium"/>
                <a:cs typeface="Barlow Medium"/>
                <a:sym typeface="Barlow Medium"/>
              </a:rPr>
              <a:t>•  Centralized Intelligence:</a:t>
            </a:r>
            <a:r>
              <a:rPr lang="en-US" sz="2300">
                <a:solidFill>
                  <a:srgbClr val="222428"/>
                </a:solidFill>
                <a:latin typeface="Barlow Medium"/>
                <a:ea typeface="Barlow Medium"/>
                <a:cs typeface="Barlow Medium"/>
                <a:sym typeface="Barlow Medium"/>
              </a:rPr>
              <a:t> Integrating decades</a:t>
            </a:r>
          </a:p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222428"/>
                </a:solidFill>
                <a:latin typeface="Barlow Medium"/>
                <a:ea typeface="Barlow Medium"/>
                <a:cs typeface="Barlow Medium"/>
                <a:sym typeface="Barlow Medium"/>
              </a:rPr>
              <a:t>of complex genomic, phenotypic, and</a:t>
            </a:r>
          </a:p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222428"/>
                </a:solidFill>
                <a:latin typeface="Barlow Medium"/>
                <a:ea typeface="Barlow Medium"/>
                <a:cs typeface="Barlow Medium"/>
                <a:sym typeface="Barlow Medium"/>
              </a:rPr>
              <a:t>environmental field data.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20400" y="4336479"/>
            <a:ext cx="6428129" cy="1046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300" b="1">
                <a:solidFill>
                  <a:srgbClr val="222428"/>
                </a:solidFill>
                <a:latin typeface="Barlow Medium"/>
                <a:ea typeface="Barlow Medium"/>
                <a:cs typeface="Barlow Medium"/>
                <a:sym typeface="Barlow Medium"/>
              </a:rPr>
              <a:t>• Predictive Analytics</a:t>
            </a:r>
            <a:r>
              <a:rPr lang="en-US" sz="2300">
                <a:solidFill>
                  <a:srgbClr val="222428"/>
                </a:solidFill>
                <a:latin typeface="Barlow Medium"/>
                <a:ea typeface="Barlow Medium"/>
                <a:cs typeface="Barlow Medium"/>
                <a:sym typeface="Barlow Medium"/>
              </a:rPr>
              <a:t>: Utilizing advanced</a:t>
            </a:r>
          </a:p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222428"/>
                </a:solidFill>
                <a:latin typeface="Barlow Medium"/>
                <a:ea typeface="Barlow Medium"/>
                <a:cs typeface="Barlow Medium"/>
                <a:sym typeface="Barlow Medium"/>
              </a:rPr>
              <a:t>algorithms to model the success rates of</a:t>
            </a:r>
          </a:p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222428"/>
                </a:solidFill>
                <a:latin typeface="Barlow Medium"/>
                <a:ea typeface="Barlow Medium"/>
                <a:cs typeface="Barlow Medium"/>
                <a:sym typeface="Barlow Medium"/>
              </a:rPr>
              <a:t>intricate, multi-gene crosses.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20400" y="6146434"/>
            <a:ext cx="6530106" cy="1046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300" b="1">
                <a:solidFill>
                  <a:srgbClr val="222428"/>
                </a:solidFill>
                <a:latin typeface="Barlow Medium"/>
                <a:ea typeface="Barlow Medium"/>
                <a:cs typeface="Barlow Medium"/>
                <a:sym typeface="Barlow Medium"/>
              </a:rPr>
              <a:t>• Bridging the Gap</a:t>
            </a:r>
            <a:r>
              <a:rPr lang="en-US" sz="2300">
                <a:solidFill>
                  <a:srgbClr val="222428"/>
                </a:solidFill>
                <a:latin typeface="Barlow Medium"/>
                <a:ea typeface="Barlow Medium"/>
                <a:cs typeface="Barlow Medium"/>
                <a:sym typeface="Barlow Medium"/>
              </a:rPr>
              <a:t>: Connecting underlying</a:t>
            </a:r>
          </a:p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222428"/>
                </a:solidFill>
                <a:latin typeface="Barlow Medium"/>
                <a:ea typeface="Barlow Medium"/>
                <a:cs typeface="Barlow Medium"/>
                <a:sym typeface="Barlow Medium"/>
              </a:rPr>
              <a:t>genetic potential (genotype) directly with</a:t>
            </a:r>
          </a:p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222428"/>
                </a:solidFill>
                <a:latin typeface="Barlow Medium"/>
                <a:ea typeface="Barlow Medium"/>
                <a:cs typeface="Barlow Medium"/>
                <a:sym typeface="Barlow Medium"/>
              </a:rPr>
              <a:t>physical expression (phenotype).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20400" y="7923778"/>
            <a:ext cx="6154114" cy="1046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300" b="1">
                <a:solidFill>
                  <a:srgbClr val="222428"/>
                </a:solidFill>
                <a:latin typeface="Barlow Medium"/>
                <a:ea typeface="Barlow Medium"/>
                <a:cs typeface="Barlow Medium"/>
                <a:sym typeface="Barlow Medium"/>
              </a:rPr>
              <a:t>• Risk Reduction:</a:t>
            </a:r>
            <a:r>
              <a:rPr lang="en-US" sz="2300">
                <a:solidFill>
                  <a:srgbClr val="222428"/>
                </a:solidFill>
                <a:latin typeface="Barlow Medium"/>
                <a:ea typeface="Barlow Medium"/>
                <a:cs typeface="Barlow Medium"/>
                <a:sym typeface="Barlow Medium"/>
              </a:rPr>
              <a:t> Guiding strategic breeding</a:t>
            </a:r>
          </a:p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222428"/>
                </a:solidFill>
                <a:latin typeface="Barlow Medium"/>
                <a:ea typeface="Barlow Medium"/>
                <a:cs typeface="Barlow Medium"/>
                <a:sym typeface="Barlow Medium"/>
              </a:rPr>
              <a:t>decisions through actionable data rather</a:t>
            </a:r>
          </a:p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222428"/>
                </a:solidFill>
                <a:latin typeface="Barlow Medium"/>
                <a:ea typeface="Barlow Medium"/>
                <a:cs typeface="Barlow Medium"/>
                <a:sym typeface="Barlow Medium"/>
              </a:rPr>
              <a:t>than trial-and-error.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0A2D856-7715-265D-FA0A-04BEE048B11E}"/>
              </a:ext>
            </a:extLst>
          </p:cNvPr>
          <p:cNvGrpSpPr/>
          <p:nvPr/>
        </p:nvGrpSpPr>
        <p:grpSpPr>
          <a:xfrm>
            <a:off x="37618" y="-419100"/>
            <a:ext cx="18250382" cy="10706100"/>
            <a:chOff x="0" y="0"/>
            <a:chExt cx="24384000" cy="13716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EDDD9A9D-FACD-18B5-E6D7-900697272193}"/>
                </a:ext>
              </a:extLst>
            </p:cNvPr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6555" b="-6555"/>
              </a:stretch>
            </a:blipFill>
          </p:spPr>
          <p:txBody>
            <a:bodyPr/>
            <a:lstStyle/>
            <a:p>
              <a:pPr defTabSz="609630"/>
              <a:endParaRPr lang="th-TH" sz="120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</p:grpSp>
      <p:sp>
        <p:nvSpPr>
          <p:cNvPr id="2" name="TextBox 6">
            <a:extLst>
              <a:ext uri="{FF2B5EF4-FFF2-40B4-BE49-F238E27FC236}">
                <a16:creationId xmlns:a16="http://schemas.microsoft.com/office/drawing/2014/main" id="{2174B78E-1559-AE64-7185-F2A680BBA509}"/>
              </a:ext>
            </a:extLst>
          </p:cNvPr>
          <p:cNvSpPr txBox="1"/>
          <p:nvPr/>
        </p:nvSpPr>
        <p:spPr>
          <a:xfrm>
            <a:off x="4195338" y="2552700"/>
            <a:ext cx="10093855" cy="3570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spc="265">
                <a:solidFill>
                  <a:schemeClr val="bg1"/>
                </a:solidFill>
                <a:latin typeface="Open Sauce SemiBold Bold" panose="020B0604020202020204" charset="0"/>
                <a:ea typeface="Barlow Bold"/>
                <a:cs typeface="Barlow Bold"/>
                <a:sym typeface="Barlow Bold"/>
              </a:rPr>
              <a:t>Case Study 1: The Nutritional</a:t>
            </a:r>
          </a:p>
          <a:p>
            <a:pPr algn="ctr"/>
            <a:r>
              <a:rPr lang="en-US" sz="7200" b="1">
                <a:solidFill>
                  <a:schemeClr val="bg1"/>
                </a:solidFill>
                <a:latin typeface="Open Sauce SemiBold Bold" panose="020B0604020202020204" charset="0"/>
                <a:ea typeface="Barlow Bold Bold"/>
                <a:cs typeface="Barlow Bold Bold"/>
                <a:sym typeface="Barlow Bold Bold"/>
              </a:rPr>
              <a:t>Profile of </a:t>
            </a:r>
            <a:r>
              <a:rPr lang="en-US" sz="7200" b="1">
                <a:solidFill>
                  <a:schemeClr val="accent4">
                    <a:lumMod val="20000"/>
                    <a:lumOff val="80000"/>
                  </a:schemeClr>
                </a:solidFill>
                <a:latin typeface="Open Sauce SemiBold Bold" panose="020B0604020202020204" charset="0"/>
                <a:ea typeface="Barlow Bold Bold"/>
                <a:cs typeface="Barlow Bold Bold"/>
                <a:sym typeface="Barlow Bold Bold"/>
              </a:rPr>
              <a:t>Riceberry</a:t>
            </a:r>
          </a:p>
        </p:txBody>
      </p:sp>
    </p:spTree>
    <p:extLst>
      <p:ext uri="{BB962C8B-B14F-4D97-AF65-F5344CB8AC3E}">
        <p14:creationId xmlns:p14="http://schemas.microsoft.com/office/powerpoint/2010/main" val="1061110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กลุ่ม 17">
            <a:extLst>
              <a:ext uri="{FF2B5EF4-FFF2-40B4-BE49-F238E27FC236}">
                <a16:creationId xmlns:a16="http://schemas.microsoft.com/office/drawing/2014/main" id="{8125FE5C-681B-3E79-7A2D-C40BEE67AA3F}"/>
              </a:ext>
            </a:extLst>
          </p:cNvPr>
          <p:cNvGrpSpPr/>
          <p:nvPr/>
        </p:nvGrpSpPr>
        <p:grpSpPr>
          <a:xfrm>
            <a:off x="0" y="0"/>
            <a:ext cx="18288000" cy="10404406"/>
            <a:chOff x="0" y="0"/>
            <a:chExt cx="18288000" cy="10404406"/>
          </a:xfrm>
        </p:grpSpPr>
        <p:grpSp>
          <p:nvGrpSpPr>
            <p:cNvPr id="2" name="Group 2"/>
            <p:cNvGrpSpPr/>
            <p:nvPr/>
          </p:nvGrpSpPr>
          <p:grpSpPr>
            <a:xfrm>
              <a:off x="0" y="0"/>
              <a:ext cx="18288000" cy="10404406"/>
              <a:chOff x="0" y="0"/>
              <a:chExt cx="24384000" cy="13872541"/>
            </a:xfrm>
          </p:grpSpPr>
          <p:sp>
            <p:nvSpPr>
              <p:cNvPr id="3" name="Freeform 3" descr="Upscale Image"/>
              <p:cNvSpPr/>
              <p:nvPr/>
            </p:nvSpPr>
            <p:spPr>
              <a:xfrm>
                <a:off x="0" y="0"/>
                <a:ext cx="24384000" cy="13872541"/>
              </a:xfrm>
              <a:custGeom>
                <a:avLst/>
                <a:gdLst/>
                <a:ahLst/>
                <a:cxnLst/>
                <a:rect l="l" t="t" r="r" b="b"/>
                <a:pathLst>
                  <a:path w="24384000" h="13872541">
                    <a:moveTo>
                      <a:pt x="0" y="0"/>
                    </a:moveTo>
                    <a:lnTo>
                      <a:pt x="24384000" y="0"/>
                    </a:lnTo>
                    <a:lnTo>
                      <a:pt x="24384000" y="13872541"/>
                    </a:lnTo>
                    <a:lnTo>
                      <a:pt x="0" y="1387254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r="-1216"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4" name="TextBox 4"/>
              <p:cNvSpPr txBox="1"/>
              <p:nvPr/>
            </p:nvSpPr>
            <p:spPr>
              <a:xfrm>
                <a:off x="11698628" y="8240150"/>
                <a:ext cx="337661" cy="39702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615"/>
                  </a:lnSpc>
                  <a:spcBef>
                    <a:spcPct val="0"/>
                  </a:spcBef>
                </a:pPr>
                <a:r>
                  <a:rPr lang="en-US" sz="1868">
                    <a:solidFill>
                      <a:srgbClr val="FFF4AD"/>
                    </a:solidFill>
                    <a:latin typeface="Clear Sans Bold"/>
                    <a:ea typeface="Clear Sans Bold"/>
                    <a:cs typeface="Clear Sans Bold"/>
                    <a:sym typeface="Clear Sans Bold"/>
                  </a:rPr>
                  <a:t>Fe</a:t>
                </a: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12366300" y="6898171"/>
                <a:ext cx="308610" cy="35304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208"/>
                  </a:lnSpc>
                  <a:spcBef>
                    <a:spcPct val="0"/>
                  </a:spcBef>
                </a:pPr>
                <a:r>
                  <a:rPr lang="en-US" sz="1577">
                    <a:solidFill>
                      <a:srgbClr val="FFF4AD"/>
                    </a:solidFill>
                    <a:latin typeface="Clear Sans Bold"/>
                    <a:ea typeface="Clear Sans Bold"/>
                    <a:cs typeface="Clear Sans Bold"/>
                    <a:sym typeface="Clear Sans Bold"/>
                  </a:rPr>
                  <a:t>Zn</a:t>
                </a:r>
              </a:p>
            </p:txBody>
          </p:sp>
        </p:grpSp>
        <p:sp>
          <p:nvSpPr>
            <p:cNvPr id="17" name="วงรี 16">
              <a:extLst>
                <a:ext uri="{FF2B5EF4-FFF2-40B4-BE49-F238E27FC236}">
                  <a16:creationId xmlns:a16="http://schemas.microsoft.com/office/drawing/2014/main" id="{DB5F8DB1-52C9-CA87-090E-850181CB9F9F}"/>
                </a:ext>
              </a:extLst>
            </p:cNvPr>
            <p:cNvSpPr/>
            <p:nvPr/>
          </p:nvSpPr>
          <p:spPr>
            <a:xfrm>
              <a:off x="16916879" y="9947030"/>
              <a:ext cx="438073" cy="419100"/>
            </a:xfrm>
            <a:prstGeom prst="ellipse">
              <a:avLst/>
            </a:prstGeom>
            <a:solidFill>
              <a:srgbClr val="E6E8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195338" y="1244475"/>
            <a:ext cx="10093855" cy="1526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1"/>
              </a:lnSpc>
            </a:pPr>
            <a:r>
              <a:rPr lang="en-US" sz="4800" spc="265">
                <a:solidFill>
                  <a:srgbClr val="0B0C0C"/>
                </a:solidFill>
                <a:latin typeface="Open Sauce SemiBold Bold" panose="020B0604020202020204" charset="0"/>
                <a:ea typeface="Barlow Bold"/>
                <a:cs typeface="Barlow Bold"/>
                <a:sym typeface="Barlow Bold"/>
              </a:rPr>
              <a:t>Case Study 1: The Nutritional</a:t>
            </a:r>
          </a:p>
          <a:p>
            <a:pPr algn="ctr">
              <a:lnSpc>
                <a:spcPts val="5634"/>
              </a:lnSpc>
            </a:pPr>
            <a:r>
              <a:rPr lang="en-US" sz="4400" b="1">
                <a:solidFill>
                  <a:srgbClr val="0B0B0C"/>
                </a:solidFill>
                <a:latin typeface="Open Sauce SemiBold Bold" panose="020B0604020202020204" charset="0"/>
                <a:ea typeface="Barlow Bold Bold"/>
                <a:cs typeface="Barlow Bold Bold"/>
                <a:sym typeface="Barlow Bold Bold"/>
              </a:rPr>
              <a:t>Profile of </a:t>
            </a:r>
            <a:r>
              <a:rPr lang="en-US" sz="4400" b="1">
                <a:solidFill>
                  <a:srgbClr val="774A7F"/>
                </a:solidFill>
                <a:latin typeface="Open Sauce SemiBold Bold" panose="020B0604020202020204" charset="0"/>
                <a:ea typeface="Barlow Bold Bold"/>
                <a:cs typeface="Barlow Bold Bold"/>
                <a:sym typeface="Barlow Bold Bold"/>
              </a:rPr>
              <a:t>Riceberry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370762"/>
            <a:ext cx="3123859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090"/>
              </a:lnSpc>
            </a:pPr>
            <a:r>
              <a:rPr lang="en-US" sz="1900">
                <a:solidFill>
                  <a:srgbClr val="313235"/>
                </a:solidFill>
                <a:latin typeface="Barlow Medium"/>
                <a:ea typeface="Barlow Medium"/>
                <a:cs typeface="Barlow Medium"/>
                <a:sym typeface="Barlow Medium"/>
              </a:rPr>
              <a:t>•Exceptionally rich in natural</a:t>
            </a:r>
          </a:p>
          <a:p>
            <a:pPr algn="just">
              <a:lnSpc>
                <a:spcPts val="2090"/>
              </a:lnSpc>
            </a:pPr>
            <a:r>
              <a:rPr lang="en-US" sz="1900">
                <a:solidFill>
                  <a:srgbClr val="313235"/>
                </a:solidFill>
                <a:latin typeface="Barlow Medium"/>
                <a:ea typeface="Barlow Medium"/>
                <a:cs typeface="Barlow Medium"/>
                <a:sym typeface="Barlow Medium"/>
              </a:rPr>
              <a:t>polyphenols, anthocyanins,</a:t>
            </a:r>
          </a:p>
          <a:p>
            <a:pPr algn="just">
              <a:lnSpc>
                <a:spcPts val="2090"/>
              </a:lnSpc>
            </a:pPr>
            <a:r>
              <a:rPr lang="en-US" sz="1900">
                <a:solidFill>
                  <a:srgbClr val="313235"/>
                </a:solidFill>
                <a:latin typeface="Barlow Medium"/>
                <a:ea typeface="Barlow Medium"/>
                <a:cs typeface="Barlow Medium"/>
                <a:sym typeface="Barlow Medium"/>
              </a:rPr>
              <a:t>and high overall antioxidant</a:t>
            </a:r>
          </a:p>
          <a:p>
            <a:pPr algn="just">
              <a:lnSpc>
                <a:spcPts val="2090"/>
              </a:lnSpc>
            </a:pPr>
            <a:r>
              <a:rPr lang="en-US" sz="1900">
                <a:solidFill>
                  <a:srgbClr val="313235"/>
                </a:solidFill>
                <a:latin typeface="Barlow Medium"/>
                <a:ea typeface="Barlow Medium"/>
                <a:cs typeface="Barlow Medium"/>
                <a:sym typeface="Barlow Medium"/>
              </a:rPr>
              <a:t>capacity.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859000" y="2651725"/>
            <a:ext cx="2276916" cy="3667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>
                <a:solidFill>
                  <a:srgbClr val="1D1E20"/>
                </a:solidFill>
                <a:latin typeface="Barlow Bold Bold"/>
                <a:ea typeface="Barlow Bold Bold"/>
                <a:cs typeface="Barlow Bold Bold"/>
                <a:sym typeface="Barlow Bold Bold"/>
              </a:rPr>
              <a:t>Dietary Fiber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584578" y="3309672"/>
            <a:ext cx="3005768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900">
                <a:solidFill>
                  <a:srgbClr val="313235"/>
                </a:solidFill>
                <a:latin typeface="Barlow Medium"/>
                <a:ea typeface="Barlow Medium"/>
                <a:cs typeface="Barlow Medium"/>
                <a:sym typeface="Barlow Medium"/>
              </a:rPr>
              <a:t>High bran fiber content</a:t>
            </a:r>
          </a:p>
          <a:p>
            <a:pPr algn="l">
              <a:lnSpc>
                <a:spcPts val="2090"/>
              </a:lnSpc>
            </a:pPr>
            <a:r>
              <a:rPr lang="en-US" sz="1900">
                <a:solidFill>
                  <a:srgbClr val="313235"/>
                </a:solidFill>
                <a:latin typeface="Barlow Medium"/>
                <a:ea typeface="Barlow Medium"/>
                <a:cs typeface="Barlow Medium"/>
                <a:sym typeface="Barlow Medium"/>
              </a:rPr>
              <a:t>supporting digestive</a:t>
            </a:r>
          </a:p>
          <a:p>
            <a:pPr algn="l">
              <a:lnSpc>
                <a:spcPts val="2090"/>
              </a:lnSpc>
            </a:pPr>
            <a:r>
              <a:rPr lang="en-US" sz="1900">
                <a:solidFill>
                  <a:srgbClr val="313235"/>
                </a:solidFill>
                <a:latin typeface="Barlow Medium"/>
                <a:ea typeface="Barlow Medium"/>
                <a:cs typeface="Barlow Medium"/>
                <a:sym typeface="Barlow Medium"/>
              </a:rPr>
              <a:t>health and sustained,</a:t>
            </a:r>
          </a:p>
          <a:p>
            <a:pPr algn="l">
              <a:lnSpc>
                <a:spcPts val="2090"/>
              </a:lnSpc>
            </a:pPr>
            <a:r>
              <a:rPr lang="en-US" sz="1900">
                <a:solidFill>
                  <a:srgbClr val="313235"/>
                </a:solidFill>
                <a:latin typeface="Barlow Medium"/>
                <a:ea typeface="Barlow Medium"/>
                <a:cs typeface="Barlow Medium"/>
                <a:sym typeface="Barlow Medium"/>
              </a:rPr>
              <a:t>slow-release energy.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59219" y="7447196"/>
            <a:ext cx="3492375" cy="3667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>
                <a:solidFill>
                  <a:srgbClr val="1D1E20"/>
                </a:solidFill>
                <a:latin typeface="Barlow Bold Bold"/>
                <a:ea typeface="Barlow Bold Bold"/>
                <a:cs typeface="Barlow Bold Bold"/>
                <a:sym typeface="Barlow Bold Bold"/>
              </a:rPr>
              <a:t>Vital Micronutrients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47392" y="8051743"/>
            <a:ext cx="3372208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900">
                <a:solidFill>
                  <a:srgbClr val="313235"/>
                </a:solidFill>
                <a:latin typeface="Barlow Medium"/>
                <a:ea typeface="Barlow Medium"/>
                <a:cs typeface="Barlow Medium"/>
                <a:sym typeface="Barlow Medium"/>
              </a:rPr>
              <a:t>• High density of essential</a:t>
            </a:r>
          </a:p>
          <a:p>
            <a:pPr algn="l">
              <a:lnSpc>
                <a:spcPts val="2090"/>
              </a:lnSpc>
            </a:pPr>
            <a:r>
              <a:rPr lang="en-US" sz="1900">
                <a:solidFill>
                  <a:srgbClr val="313235"/>
                </a:solidFill>
                <a:latin typeface="Barlow Medium"/>
                <a:ea typeface="Barlow Medium"/>
                <a:cs typeface="Barlow Medium"/>
                <a:sym typeface="Barlow Medium"/>
              </a:rPr>
              <a:t>Iron (Fe) and Zinc (Zn).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260293" y="7385738"/>
            <a:ext cx="2875623" cy="3667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220"/>
              </a:lnSpc>
              <a:spcBef>
                <a:spcPct val="0"/>
              </a:spcBef>
            </a:pPr>
            <a:r>
              <a:rPr lang="en-US" sz="2300" b="1" u="none" strike="noStrike">
                <a:solidFill>
                  <a:srgbClr val="1D1E20"/>
                </a:solidFill>
                <a:latin typeface="Barlow Bold Bold"/>
                <a:ea typeface="Barlow Bold Bold"/>
                <a:cs typeface="Barlow Bold Bold"/>
                <a:sym typeface="Barlow Bold Bold"/>
              </a:rPr>
              <a:t>Vitamin  Complex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113370" y="8051743"/>
            <a:ext cx="3393503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90"/>
              </a:lnSpc>
            </a:pPr>
            <a:r>
              <a:rPr lang="en-US" sz="1900">
                <a:solidFill>
                  <a:srgbClr val="313235"/>
                </a:solidFill>
                <a:latin typeface="Barlow Medium"/>
                <a:ea typeface="Barlow Medium"/>
                <a:cs typeface="Barlow Medium"/>
                <a:sym typeface="Barlow Medium"/>
              </a:rPr>
              <a:t>• Packed with essential Vitamin E Omega 3 Folate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54254" y="2575907"/>
            <a:ext cx="3558071" cy="3667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>
                <a:solidFill>
                  <a:srgbClr val="1D1E20"/>
                </a:solidFill>
                <a:latin typeface="Barlow Bold Bold"/>
                <a:ea typeface="Barlow Bold Bold"/>
                <a:cs typeface="Barlow Bold Bold"/>
                <a:sym typeface="Barlow Bold Bold"/>
              </a:rPr>
              <a:t>Potent Antioxidants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4A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96074" y="0"/>
            <a:ext cx="6994162" cy="10287000"/>
          </a:xfrm>
          <a:custGeom>
            <a:avLst/>
            <a:gdLst/>
            <a:ahLst/>
            <a:cxnLst/>
            <a:rect l="l" t="t" r="r" b="b"/>
            <a:pathLst>
              <a:path w="6994162" h="10287000">
                <a:moveTo>
                  <a:pt x="0" y="0"/>
                </a:moveTo>
                <a:lnTo>
                  <a:pt x="6994162" y="0"/>
                </a:lnTo>
                <a:lnTo>
                  <a:pt x="699416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2723" b="-4281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0" y="-95017"/>
            <a:ext cx="11466846" cy="10382017"/>
            <a:chOff x="0" y="0"/>
            <a:chExt cx="15289128" cy="138426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289128" cy="13842690"/>
            </a:xfrm>
            <a:custGeom>
              <a:avLst/>
              <a:gdLst/>
              <a:ahLst/>
              <a:cxnLst/>
              <a:rect l="l" t="t" r="r" b="b"/>
              <a:pathLst>
                <a:path w="15289128" h="13842690">
                  <a:moveTo>
                    <a:pt x="0" y="0"/>
                  </a:moveTo>
                  <a:lnTo>
                    <a:pt x="15289128" y="0"/>
                  </a:lnTo>
                  <a:lnTo>
                    <a:pt x="15289128" y="13842690"/>
                  </a:lnTo>
                  <a:lnTo>
                    <a:pt x="0" y="138426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9521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Freeform 5"/>
            <p:cNvSpPr/>
            <p:nvPr/>
          </p:nvSpPr>
          <p:spPr>
            <a:xfrm>
              <a:off x="8855326" y="12707876"/>
              <a:ext cx="4677955" cy="1134814"/>
            </a:xfrm>
            <a:custGeom>
              <a:avLst/>
              <a:gdLst/>
              <a:ahLst/>
              <a:cxnLst/>
              <a:rect l="l" t="t" r="r" b="b"/>
              <a:pathLst>
                <a:path w="4677955" h="1134814">
                  <a:moveTo>
                    <a:pt x="0" y="0"/>
                  </a:moveTo>
                  <a:lnTo>
                    <a:pt x="4677955" y="0"/>
                  </a:lnTo>
                  <a:lnTo>
                    <a:pt x="4677955" y="1134814"/>
                  </a:lnTo>
                  <a:lnTo>
                    <a:pt x="0" y="113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964539" y="570484"/>
            <a:ext cx="4986873" cy="2105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1"/>
              </a:lnSpc>
            </a:pPr>
            <a:r>
              <a:rPr lang="en-US" sz="4287">
                <a:solidFill>
                  <a:srgbClr val="EFEFF0"/>
                </a:solidFill>
                <a:latin typeface="Barlow Bold"/>
                <a:ea typeface="Barlow Bold"/>
                <a:cs typeface="Barlow Bold"/>
                <a:sym typeface="Barlow Bold"/>
              </a:rPr>
              <a:t>Scaling </a:t>
            </a:r>
            <a:r>
              <a:rPr lang="en-US" sz="4287">
                <a:solidFill>
                  <a:schemeClr val="accent4"/>
                </a:solidFill>
                <a:latin typeface="Barlow Bold"/>
                <a:ea typeface="Barlow Bold"/>
                <a:cs typeface="Barlow Bold"/>
                <a:sym typeface="Barlow Bold"/>
              </a:rPr>
              <a:t>Riceberry</a:t>
            </a:r>
            <a:r>
              <a:rPr lang="en-US" sz="4287">
                <a:solidFill>
                  <a:srgbClr val="EFEFF0"/>
                </a:solidFill>
                <a:latin typeface="Barlow Bold"/>
                <a:ea typeface="Barlow Bold"/>
                <a:cs typeface="Barlow Bold"/>
                <a:sym typeface="Barlow Bold"/>
              </a:rPr>
              <a:t>:</a:t>
            </a:r>
          </a:p>
          <a:p>
            <a:pPr algn="l">
              <a:lnSpc>
                <a:spcPts val="5591"/>
              </a:lnSpc>
            </a:pPr>
            <a:r>
              <a:rPr lang="en-US" sz="4287">
                <a:solidFill>
                  <a:srgbClr val="EFEFF0"/>
                </a:solidFill>
                <a:latin typeface="Barlow Bold"/>
                <a:ea typeface="Barlow Bold"/>
                <a:cs typeface="Barlow Bold"/>
                <a:sym typeface="Barlow Bold"/>
              </a:rPr>
              <a:t>Socio-Economic and</a:t>
            </a:r>
          </a:p>
          <a:p>
            <a:pPr algn="l">
              <a:lnSpc>
                <a:spcPts val="5591"/>
              </a:lnSpc>
            </a:pPr>
            <a:r>
              <a:rPr lang="en-US" sz="4287">
                <a:solidFill>
                  <a:srgbClr val="EFEFF0"/>
                </a:solidFill>
                <a:latin typeface="Barlow Bold"/>
                <a:ea typeface="Barlow Bold"/>
                <a:cs typeface="Barlow Bold"/>
                <a:sym typeface="Barlow Bold"/>
              </a:rPr>
              <a:t>Clinical Impact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082463" y="3268795"/>
            <a:ext cx="2171700" cy="382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E3E5E5"/>
                </a:solidFill>
                <a:latin typeface="Barlow Bold"/>
                <a:ea typeface="Barlow Bold"/>
                <a:cs typeface="Barlow Bold"/>
                <a:sym typeface="Barlow Bold"/>
              </a:rPr>
              <a:t>Academic Impact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082463" y="3746142"/>
            <a:ext cx="5082242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900" b="1">
                <a:solidFill>
                  <a:srgbClr val="CBCDD0"/>
                </a:solidFill>
                <a:latin typeface="Barlow Medium"/>
                <a:ea typeface="Barlow Medium"/>
                <a:cs typeface="Barlow Medium"/>
                <a:sym typeface="Barlow Medium"/>
              </a:rPr>
              <a:t>203 Scopus</a:t>
            </a:r>
            <a:r>
              <a:rPr lang="en-US" sz="1900">
                <a:solidFill>
                  <a:srgbClr val="CBCDD0"/>
                </a:solidFill>
                <a:latin typeface="Barlow Medium"/>
                <a:ea typeface="Barlow Medium"/>
                <a:cs typeface="Barlow Medium"/>
                <a:sym typeface="Barlow Medium"/>
              </a:rPr>
              <a:t> publications (2015-2025) spanning 5</a:t>
            </a:r>
          </a:p>
          <a:p>
            <a:pPr algn="l">
              <a:lnSpc>
                <a:spcPts val="2090"/>
              </a:lnSpc>
            </a:pPr>
            <a:r>
              <a:rPr lang="en-US" sz="1900">
                <a:solidFill>
                  <a:srgbClr val="CBCDD0"/>
                </a:solidFill>
                <a:latin typeface="Barlow Medium"/>
                <a:ea typeface="Barlow Medium"/>
                <a:cs typeface="Barlow Medium"/>
                <a:sym typeface="Barlow Medium"/>
              </a:rPr>
              <a:t>distinct research clusters from physicochemical</a:t>
            </a:r>
          </a:p>
          <a:p>
            <a:pPr algn="l">
              <a:lnSpc>
                <a:spcPts val="2090"/>
              </a:lnSpc>
            </a:pPr>
            <a:r>
              <a:rPr lang="en-US" sz="1900">
                <a:solidFill>
                  <a:srgbClr val="CBCDD0"/>
                </a:solidFill>
                <a:latin typeface="Barlow Medium"/>
                <a:ea typeface="Barlow Medium"/>
                <a:cs typeface="Barlow Medium"/>
                <a:sym typeface="Barlow Medium"/>
              </a:rPr>
              <a:t>analysis to human clinical trials.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011918" y="5477396"/>
            <a:ext cx="1827014" cy="382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E3E5E5"/>
                </a:solidFill>
                <a:latin typeface="Barlow Bold"/>
                <a:ea typeface="Barlow Bold"/>
                <a:cs typeface="Barlow Bold"/>
                <a:sym typeface="Barlow Bold"/>
              </a:rPr>
              <a:t>Clinical Impact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068175" y="6044869"/>
            <a:ext cx="5427643" cy="1033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900">
                <a:solidFill>
                  <a:srgbClr val="CBCDD0"/>
                </a:solidFill>
                <a:latin typeface="Barlow Medium"/>
                <a:ea typeface="Barlow Medium"/>
                <a:cs typeface="Barlow Medium"/>
                <a:sym typeface="Barlow Medium"/>
              </a:rPr>
              <a:t>Evolution into '3G Rice' (Riceberry + Hom Malaiman +</a:t>
            </a:r>
          </a:p>
          <a:p>
            <a:pPr algn="l">
              <a:lnSpc>
                <a:spcPts val="2090"/>
              </a:lnSpc>
            </a:pPr>
            <a:r>
              <a:rPr lang="en-US" sz="1900">
                <a:solidFill>
                  <a:srgbClr val="CBCDD0"/>
                </a:solidFill>
                <a:latin typeface="Barlow Medium"/>
                <a:ea typeface="Barlow Medium"/>
                <a:cs typeface="Barlow Medium"/>
                <a:sym typeface="Barlow Medium"/>
              </a:rPr>
              <a:t>Pinkaset 4). Clinical trials demonstrate a </a:t>
            </a:r>
            <a:r>
              <a:rPr lang="en-US" sz="1900" b="1">
                <a:solidFill>
                  <a:srgbClr val="E19EFF"/>
                </a:solidFill>
                <a:latin typeface="Barlow Medium Bold"/>
                <a:ea typeface="Barlow Medium Bold"/>
                <a:cs typeface="Barlow Medium Bold"/>
                <a:sym typeface="Barlow Medium Bold"/>
              </a:rPr>
              <a:t>low</a:t>
            </a:r>
          </a:p>
          <a:p>
            <a:pPr algn="l">
              <a:lnSpc>
                <a:spcPts val="2090"/>
              </a:lnSpc>
            </a:pPr>
            <a:r>
              <a:rPr lang="en-US" sz="1900" b="1">
                <a:solidFill>
                  <a:srgbClr val="E19EFF"/>
                </a:solidFill>
                <a:latin typeface="Barlow Medium Bold"/>
                <a:ea typeface="Barlow Medium Bold"/>
                <a:cs typeface="Barlow Medium Bold"/>
                <a:sym typeface="Barlow Medium Bold"/>
              </a:rPr>
              <a:t>Glycemic Index (52)</a:t>
            </a:r>
            <a:r>
              <a:rPr lang="en-US" sz="1900">
                <a:solidFill>
                  <a:srgbClr val="CBCDD0"/>
                </a:solidFill>
                <a:latin typeface="Barlow Medium"/>
                <a:ea typeface="Barlow Medium"/>
                <a:cs typeface="Barlow Medium"/>
                <a:sym typeface="Barlow Medium"/>
              </a:rPr>
              <a:t> and significant reductions in</a:t>
            </a:r>
          </a:p>
          <a:p>
            <a:pPr algn="l">
              <a:lnSpc>
                <a:spcPts val="2090"/>
              </a:lnSpc>
            </a:pPr>
            <a:r>
              <a:rPr lang="en-US" sz="1900">
                <a:solidFill>
                  <a:srgbClr val="CBCDD0"/>
                </a:solidFill>
                <a:latin typeface="Barlow Medium"/>
                <a:ea typeface="Barlow Medium"/>
                <a:cs typeface="Barlow Medium"/>
                <a:sym typeface="Barlow Medium"/>
              </a:rPr>
              <a:t>BMI, visceral fat, and hepatic fat in </a:t>
            </a:r>
            <a:r>
              <a:rPr lang="en-US" sz="1900">
                <a:solidFill>
                  <a:srgbClr val="99D3C9"/>
                </a:solidFill>
                <a:latin typeface="Barlow Medium"/>
                <a:ea typeface="Barlow Medium"/>
                <a:cs typeface="Barlow Medium"/>
                <a:sym typeface="Barlow Medium"/>
              </a:rPr>
              <a:t>OB+T2D cohorts.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000012" y="8218815"/>
            <a:ext cx="2155626" cy="382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E3E5E5"/>
                </a:solidFill>
                <a:latin typeface="Barlow Bold"/>
                <a:ea typeface="Barlow Bold"/>
                <a:cs typeface="Barlow Bold"/>
                <a:sym typeface="Barlow Bold"/>
              </a:rPr>
              <a:t>Economic Impact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964539" y="8740327"/>
            <a:ext cx="5394245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900">
                <a:solidFill>
                  <a:srgbClr val="CBCDD0"/>
                </a:solidFill>
                <a:latin typeface="Barlow Medium"/>
                <a:ea typeface="Barlow Medium"/>
                <a:cs typeface="Barlow Medium"/>
                <a:sym typeface="Barlow Medium"/>
              </a:rPr>
              <a:t>Transitioning farmers from volatile bulk commodity markets to high-value, protected functional food markets with </a:t>
            </a:r>
            <a:r>
              <a:rPr lang="en-US" sz="1900">
                <a:solidFill>
                  <a:srgbClr val="FFF4AD"/>
                </a:solidFill>
                <a:latin typeface="Barlow Medium"/>
                <a:ea typeface="Barlow Medium"/>
                <a:cs typeface="Barlow Medium"/>
                <a:sym typeface="Barlow Medium"/>
              </a:rPr>
              <a:t>certified Quality Marks</a:t>
            </a:r>
            <a:r>
              <a:rPr lang="en-US" sz="1900">
                <a:solidFill>
                  <a:srgbClr val="CBCDD0"/>
                </a:solidFill>
                <a:latin typeface="Barlow Medium"/>
                <a:ea typeface="Barlow Medium"/>
                <a:cs typeface="Barlow Medium"/>
                <a:sym typeface="Barlow Medium"/>
              </a:rPr>
              <a:t>.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3DD84353-5A9A-EF48-414B-765650189B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763" t="8380" b="13718"/>
          <a:stretch>
            <a:fillRect/>
          </a:stretch>
        </p:blipFill>
        <p:spPr>
          <a:xfrm>
            <a:off x="14623329" y="3177928"/>
            <a:ext cx="2735455" cy="48081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27D267-76A0-5FB4-53F6-74006C253414}"/>
              </a:ext>
            </a:extLst>
          </p:cNvPr>
          <p:cNvSpPr/>
          <p:nvPr/>
        </p:nvSpPr>
        <p:spPr>
          <a:xfrm>
            <a:off x="-1" y="0"/>
            <a:ext cx="18398726" cy="1351806"/>
          </a:xfrm>
          <a:prstGeom prst="rect">
            <a:avLst/>
          </a:prstGeom>
          <a:gradFill flip="none" rotWithShape="1">
            <a:gsLst>
              <a:gs pos="0">
                <a:srgbClr val="072057"/>
              </a:gs>
              <a:gs pos="67000">
                <a:srgbClr val="25497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th-TH" sz="3600" dirty="0">
              <a:solidFill>
                <a:prstClr val="whit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CEDDE9-DC37-3D5A-EADE-D759EEC09B01}"/>
              </a:ext>
            </a:extLst>
          </p:cNvPr>
          <p:cNvSpPr txBox="1"/>
          <p:nvPr/>
        </p:nvSpPr>
        <p:spPr>
          <a:xfrm>
            <a:off x="743071" y="239193"/>
            <a:ext cx="16801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5400" b="1" dirty="0">
                <a:solidFill>
                  <a:prstClr val="white"/>
                </a:solidFill>
                <a:latin typeface="Montserrat" pitchFamily="2" charset="0"/>
                <a:cs typeface="Arial" panose="020B0604020202020204" pitchFamily="34" charset="0"/>
              </a:rPr>
              <a:t>Thailand’s rice production</a:t>
            </a:r>
            <a:endParaRPr lang="en-US" sz="2700" b="1" dirty="0">
              <a:solidFill>
                <a:prstClr val="white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8E7ECD-B789-46D9-AC33-16AB3E4C9D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22"/>
          <a:stretch/>
        </p:blipFill>
        <p:spPr>
          <a:xfrm>
            <a:off x="5005682" y="1397180"/>
            <a:ext cx="5798306" cy="69451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00C445-0DAB-FAA9-EB81-6E6304CE7B6F}"/>
              </a:ext>
            </a:extLst>
          </p:cNvPr>
          <p:cNvSpPr txBox="1"/>
          <p:nvPr/>
        </p:nvSpPr>
        <p:spPr>
          <a:xfrm>
            <a:off x="5435030" y="8684922"/>
            <a:ext cx="4634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x-none" dirty="0">
                <a:solidFill>
                  <a:prstClr val="black"/>
                </a:solidFill>
                <a:latin typeface="Calibri" panose="020F0502020204030204"/>
              </a:rPr>
              <a:t>Rice production increase in Thailand since 1974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6E7563-8B22-2D90-193E-DEE0F71AE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616" y="1397180"/>
            <a:ext cx="3962411" cy="75733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F861D2-53F0-8173-710C-7E93387AAC5F}"/>
              </a:ext>
            </a:extLst>
          </p:cNvPr>
          <p:cNvSpPr txBox="1"/>
          <p:nvPr/>
        </p:nvSpPr>
        <p:spPr>
          <a:xfrm>
            <a:off x="11712705" y="1580331"/>
            <a:ext cx="6309360" cy="84023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x-none" sz="2800" b="1" dirty="0">
                <a:solidFill>
                  <a:prstClr val="black"/>
                </a:solidFill>
                <a:latin typeface="Montserrat" pitchFamily="2" charset="0"/>
                <a:cs typeface="Arial" panose="020B0604020202020204" pitchFamily="34" charset="0"/>
              </a:rPr>
              <a:t>Factors limiting the rice production in Thailand </a:t>
            </a:r>
          </a:p>
          <a:p>
            <a:pPr>
              <a:buClrTx/>
              <a:buFontTx/>
              <a:buNone/>
              <a:defRPr/>
            </a:pPr>
            <a:endParaRPr lang="x-none" sz="2000" b="1" dirty="0">
              <a:solidFill>
                <a:prstClr val="black"/>
              </a:solidFill>
              <a:latin typeface="Montserrat" pitchFamily="2" charset="0"/>
              <a:cs typeface="Arial" panose="020B0604020202020204" pitchFamily="34" charset="0"/>
            </a:endParaRPr>
          </a:p>
          <a:p>
            <a:pPr marL="428625" indent="-428625">
              <a:buFont typeface="Arial" panose="020B0604020202020204" pitchFamily="34" charset="0"/>
              <a:buChar char="•"/>
              <a:defRPr/>
            </a:pPr>
            <a:r>
              <a:rPr lang="x-none" sz="2000" b="1" dirty="0">
                <a:solidFill>
                  <a:prstClr val="black"/>
                </a:solidFill>
                <a:latin typeface="Montserrat" pitchFamily="2" charset="0"/>
                <a:cs typeface="Arial" panose="020B0604020202020204" pitchFamily="34" charset="0"/>
              </a:rPr>
              <a:t>Envirionmental aspects</a:t>
            </a:r>
          </a:p>
          <a:p>
            <a:pPr marL="1114425" lvl="1" indent="-428625">
              <a:buFont typeface="Arial" panose="020B0604020202020204" pitchFamily="34" charset="0"/>
              <a:buChar char="•"/>
              <a:defRPr/>
            </a:pPr>
            <a:r>
              <a:rPr lang="x-none" sz="2000" b="1" dirty="0">
                <a:solidFill>
                  <a:prstClr val="black"/>
                </a:solidFill>
                <a:latin typeface="Montserrat" pitchFamily="2" charset="0"/>
                <a:cs typeface="Arial" panose="020B0604020202020204" pitchFamily="34" charset="0"/>
              </a:rPr>
              <a:t>Climate change</a:t>
            </a:r>
          </a:p>
          <a:p>
            <a:pPr marL="1800225" lvl="2" indent="-428625">
              <a:buFont typeface="Arial" panose="020B0604020202020204" pitchFamily="34" charset="0"/>
              <a:buChar char="•"/>
              <a:defRPr/>
            </a:pPr>
            <a:r>
              <a:rPr lang="x-none" sz="2400" b="1" dirty="0">
                <a:solidFill>
                  <a:prstClr val="black"/>
                </a:solidFill>
                <a:latin typeface="Montserrat" pitchFamily="2" charset="0"/>
                <a:cs typeface="Arial" panose="020B0604020202020204" pitchFamily="34" charset="0"/>
              </a:rPr>
              <a:t>Drought, flood and unpredicted rains</a:t>
            </a:r>
          </a:p>
          <a:p>
            <a:pPr marL="1800225" lvl="2" indent="-428625">
              <a:buFont typeface="Arial" panose="020B0604020202020204" pitchFamily="34" charset="0"/>
              <a:buChar char="•"/>
              <a:defRPr/>
            </a:pPr>
            <a:r>
              <a:rPr lang="x-none" sz="2400" b="1" dirty="0">
                <a:solidFill>
                  <a:prstClr val="black"/>
                </a:solidFill>
                <a:latin typeface="Montserrat" pitchFamily="2" charset="0"/>
                <a:cs typeface="Arial" panose="020B0604020202020204" pitchFamily="34" charset="0"/>
              </a:rPr>
              <a:t>Vulnarable to insect and disease severity</a:t>
            </a:r>
          </a:p>
          <a:p>
            <a:pPr marL="428625" indent="-428625">
              <a:buFont typeface="Arial" panose="020B0604020202020204" pitchFamily="34" charset="0"/>
              <a:buChar char="•"/>
              <a:defRPr/>
            </a:pPr>
            <a:r>
              <a:rPr lang="x-none" sz="2000" b="1" dirty="0">
                <a:solidFill>
                  <a:prstClr val="black"/>
                </a:solidFill>
                <a:latin typeface="Montserrat" pitchFamily="2" charset="0"/>
                <a:cs typeface="Arial" panose="020B0604020202020204" pitchFamily="34" charset="0"/>
              </a:rPr>
              <a:t>Growing areas</a:t>
            </a:r>
          </a:p>
          <a:p>
            <a:pPr marL="1114425" lvl="1" indent="-428625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Montserrat" pitchFamily="2" charset="0"/>
                <a:cs typeface="Arial" panose="020B0604020202020204" pitchFamily="34" charset="0"/>
              </a:rPr>
              <a:t>L</a:t>
            </a:r>
            <a:r>
              <a:rPr lang="x-none" sz="2400" b="1" dirty="0">
                <a:solidFill>
                  <a:prstClr val="black"/>
                </a:solidFill>
                <a:latin typeface="Montserrat" pitchFamily="2" charset="0"/>
                <a:cs typeface="Arial" panose="020B0604020202020204" pitchFamily="34" charset="0"/>
              </a:rPr>
              <a:t>arge of lowland rainfed production.</a:t>
            </a:r>
          </a:p>
          <a:p>
            <a:pPr marL="428625" indent="-428625">
              <a:buFont typeface="Arial" panose="020B0604020202020204" pitchFamily="34" charset="0"/>
              <a:buChar char="•"/>
              <a:defRPr/>
            </a:pPr>
            <a:r>
              <a:rPr lang="x-none" sz="2000" b="1" dirty="0">
                <a:solidFill>
                  <a:prstClr val="black"/>
                </a:solidFill>
                <a:latin typeface="Montserrat" pitchFamily="2" charset="0"/>
                <a:cs typeface="Arial" panose="020B0604020202020204" pitchFamily="34" charset="0"/>
              </a:rPr>
              <a:t>Rice varieties:</a:t>
            </a:r>
          </a:p>
          <a:p>
            <a:pPr marL="1114425" lvl="1" indent="-428625">
              <a:buFont typeface="Arial" panose="020B0604020202020204" pitchFamily="34" charset="0"/>
              <a:buChar char="•"/>
              <a:defRPr/>
            </a:pPr>
            <a:r>
              <a:rPr lang="x-none" sz="2400" b="1" dirty="0">
                <a:solidFill>
                  <a:prstClr val="black"/>
                </a:solidFill>
                <a:latin typeface="Montserrat" pitchFamily="2" charset="0"/>
                <a:cs typeface="Arial" panose="020B0604020202020204" pitchFamily="34" charset="0"/>
              </a:rPr>
              <a:t>The old varieties dominating rice production in Thailand.</a:t>
            </a:r>
          </a:p>
          <a:p>
            <a:pPr marL="1114425" lvl="1" indent="-428625">
              <a:buFont typeface="Arial" panose="020B0604020202020204" pitchFamily="34" charset="0"/>
              <a:buChar char="•"/>
              <a:defRPr/>
            </a:pPr>
            <a:r>
              <a:rPr lang="x-none" sz="2400" b="1" dirty="0">
                <a:solidFill>
                  <a:prstClr val="black"/>
                </a:solidFill>
                <a:latin typeface="Montserrat" pitchFamily="2" charset="0"/>
                <a:cs typeface="Arial" panose="020B0604020202020204" pitchFamily="34" charset="0"/>
              </a:rPr>
              <a:t>Farmers’ preference to grow photoperiod-sensitive rice varieties.</a:t>
            </a:r>
          </a:p>
          <a:p>
            <a:pPr marL="1114425" lvl="1" indent="-428625">
              <a:buFont typeface="Arial" panose="020B0604020202020204" pitchFamily="34" charset="0"/>
              <a:buChar char="•"/>
              <a:defRPr/>
            </a:pPr>
            <a:r>
              <a:rPr lang="x-none" sz="2400" b="1" dirty="0">
                <a:solidFill>
                  <a:prstClr val="black"/>
                </a:solidFill>
                <a:latin typeface="Montserrat" pitchFamily="2" charset="0"/>
                <a:cs typeface="Arial" panose="020B0604020202020204" pitchFamily="34" charset="0"/>
              </a:rPr>
              <a:t>Varieties with high productivity and quality needs to be developed and introduced.</a:t>
            </a:r>
            <a:r>
              <a:rPr lang="x-none" sz="2000" b="1" dirty="0">
                <a:solidFill>
                  <a:prstClr val="black"/>
                </a:solidFill>
                <a:latin typeface="Montserrat" pitchFamily="2" charset="0"/>
                <a:cs typeface="Arial" panose="020B0604020202020204" pitchFamily="34" charset="0"/>
              </a:rPr>
              <a:t>	</a:t>
            </a:r>
          </a:p>
          <a:p>
            <a:pPr>
              <a:buClrTx/>
              <a:buFontTx/>
              <a:buNone/>
              <a:defRPr/>
            </a:pPr>
            <a:r>
              <a:rPr lang="x-none" sz="2000" b="1" dirty="0">
                <a:solidFill>
                  <a:prstClr val="black"/>
                </a:solidFill>
                <a:latin typeface="Montserrat" pitchFamily="2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E43F06-C174-0E9F-DB9F-4A6F2029C258}"/>
              </a:ext>
            </a:extLst>
          </p:cNvPr>
          <p:cNvSpPr txBox="1"/>
          <p:nvPr/>
        </p:nvSpPr>
        <p:spPr>
          <a:xfrm>
            <a:off x="6219678" y="9114610"/>
            <a:ext cx="91475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10147E"/>
                </a:solidFill>
                <a:latin typeface="Open Sans" panose="020B0606030504020204" pitchFamily="34" charset="0"/>
                <a:hlinkClick r:id="rId4"/>
              </a:rPr>
              <a:t>https://doi.org/10.1080/1343943X.2020.1787182</a:t>
            </a:r>
            <a:endParaRPr lang="en-US" sz="1200" dirty="0">
              <a:solidFill>
                <a:srgbClr val="333333"/>
              </a:solidFill>
              <a:latin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8C3BF9-4BFD-F56F-4EC1-15918E0603C0}"/>
              </a:ext>
            </a:extLst>
          </p:cNvPr>
          <p:cNvSpPr txBox="1"/>
          <p:nvPr/>
        </p:nvSpPr>
        <p:spPr>
          <a:xfrm>
            <a:off x="797672" y="9015869"/>
            <a:ext cx="96395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n-US" sz="1200" dirty="0">
                <a:solidFill>
                  <a:srgbClr val="222222"/>
                </a:solidFill>
                <a:latin typeface="Krungsri-Condensed-Bold"/>
              </a:rPr>
              <a:t>Industry Outlook 2019-2021: Rice Industry (</a:t>
            </a:r>
            <a:r>
              <a:rPr lang="en-US" sz="1200" dirty="0" err="1">
                <a:solidFill>
                  <a:srgbClr val="222222"/>
                </a:solidFill>
                <a:latin typeface="Krungsri-Condensed-Bold"/>
              </a:rPr>
              <a:t>KrungSri</a:t>
            </a:r>
            <a:r>
              <a:rPr lang="en-US" sz="1200" dirty="0">
                <a:solidFill>
                  <a:srgbClr val="222222"/>
                </a:solidFill>
                <a:latin typeface="Krungsri-Condensed-Bold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64449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pscaled image"/>
          <p:cNvSpPr/>
          <p:nvPr/>
        </p:nvSpPr>
        <p:spPr>
          <a:xfrm>
            <a:off x="0" y="-93777"/>
            <a:ext cx="18588584" cy="10448333"/>
          </a:xfrm>
          <a:custGeom>
            <a:avLst/>
            <a:gdLst/>
            <a:ahLst/>
            <a:cxnLst/>
            <a:rect l="l" t="t" r="r" b="b"/>
            <a:pathLst>
              <a:path w="18588584" h="10448333">
                <a:moveTo>
                  <a:pt x="0" y="0"/>
                </a:moveTo>
                <a:lnTo>
                  <a:pt x="18588584" y="0"/>
                </a:lnTo>
                <a:lnTo>
                  <a:pt x="18588584" y="10448333"/>
                </a:lnTo>
                <a:lnTo>
                  <a:pt x="0" y="104483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>
            <a:off x="1343265" y="3274889"/>
            <a:ext cx="645951" cy="654957"/>
          </a:xfrm>
          <a:custGeom>
            <a:avLst/>
            <a:gdLst/>
            <a:ahLst/>
            <a:cxnLst/>
            <a:rect l="l" t="t" r="r" b="b"/>
            <a:pathLst>
              <a:path w="645951" h="654957">
                <a:moveTo>
                  <a:pt x="0" y="0"/>
                </a:moveTo>
                <a:lnTo>
                  <a:pt x="645951" y="0"/>
                </a:lnTo>
                <a:lnTo>
                  <a:pt x="645951" y="654957"/>
                </a:lnTo>
                <a:lnTo>
                  <a:pt x="0" y="6549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TextBox 4"/>
          <p:cNvSpPr txBox="1"/>
          <p:nvPr/>
        </p:nvSpPr>
        <p:spPr>
          <a:xfrm>
            <a:off x="1081251" y="1017322"/>
            <a:ext cx="11186949" cy="1324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354"/>
              </a:lnSpc>
            </a:pPr>
            <a:r>
              <a:rPr lang="en-US" sz="5223" spc="156">
                <a:solidFill>
                  <a:srgbClr val="0C0D0D"/>
                </a:solidFill>
                <a:latin typeface="Barlow Bold"/>
                <a:ea typeface="Barlow Bold"/>
                <a:cs typeface="Barlow Bold"/>
                <a:sym typeface="Barlow Bold"/>
              </a:rPr>
              <a:t>Case Study 2: Introducing </a:t>
            </a:r>
            <a:r>
              <a:rPr lang="en-US" sz="5223" spc="156">
                <a:solidFill>
                  <a:srgbClr val="00B050"/>
                </a:solidFill>
                <a:latin typeface="Barlow Bold"/>
                <a:ea typeface="Barlow Bold"/>
                <a:cs typeface="Barlow Bold"/>
                <a:sym typeface="Barlow Bold"/>
              </a:rPr>
              <a:t>Pink+4</a:t>
            </a:r>
          </a:p>
          <a:p>
            <a:pPr algn="l">
              <a:lnSpc>
                <a:spcPts val="5354"/>
              </a:lnSpc>
            </a:pPr>
            <a:r>
              <a:rPr lang="en-US" sz="4400" b="1" spc="156">
                <a:solidFill>
                  <a:srgbClr val="0C0D0D"/>
                </a:solidFill>
                <a:latin typeface="Barlow Bold"/>
                <a:ea typeface="Barlow Bold"/>
                <a:cs typeface="Barlow Bold"/>
                <a:sym typeface="Barlow Bold"/>
              </a:rPr>
              <a:t>(Climate-Ready White Rice)</a:t>
            </a:r>
          </a:p>
        </p:txBody>
      </p:sp>
      <p:sp>
        <p:nvSpPr>
          <p:cNvPr id="5" name="TextBox 5"/>
          <p:cNvSpPr txBox="1"/>
          <p:nvPr/>
        </p:nvSpPr>
        <p:spPr>
          <a:xfrm rot="1290086">
            <a:off x="15598215" y="1809829"/>
            <a:ext cx="409575" cy="201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2"/>
              </a:lnSpc>
            </a:pPr>
            <a:r>
              <a:rPr lang="en-US" sz="1044">
                <a:solidFill>
                  <a:srgbClr val="9BB9C2"/>
                </a:solidFill>
                <a:latin typeface="Arial MT Pro"/>
                <a:ea typeface="Arial MT Pro"/>
                <a:cs typeface="Arial MT Pro"/>
                <a:sym typeface="Arial MT Pro"/>
              </a:rPr>
              <a:t>Dobac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679525" y="3126028"/>
            <a:ext cx="5400000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>
                <a:solidFill>
                  <a:srgbClr val="262727"/>
                </a:solidFill>
                <a:latin typeface="Barlow Medium"/>
                <a:ea typeface="Barlow Medium"/>
                <a:cs typeface="Barlow Medium"/>
                <a:sym typeface="Barlow Medium"/>
              </a:rPr>
              <a:t>Next-Gen Cultivar: A newly developed,</a:t>
            </a:r>
          </a:p>
          <a:p>
            <a:pPr algn="l">
              <a:lnSpc>
                <a:spcPts val="2400"/>
              </a:lnSpc>
            </a:pPr>
            <a:r>
              <a:rPr lang="en-US" sz="2000">
                <a:solidFill>
                  <a:srgbClr val="262727"/>
                </a:solidFill>
                <a:latin typeface="Barlow Medium"/>
                <a:ea typeface="Barlow Medium"/>
                <a:cs typeface="Barlow Medium"/>
                <a:sym typeface="Barlow Medium"/>
              </a:rPr>
              <a:t>climate-ready white rice variety engineered</a:t>
            </a:r>
          </a:p>
          <a:p>
            <a:pPr algn="l">
              <a:lnSpc>
                <a:spcPts val="2400"/>
              </a:lnSpc>
            </a:pPr>
            <a:r>
              <a:rPr lang="en-US" sz="2000">
                <a:solidFill>
                  <a:srgbClr val="262727"/>
                </a:solidFill>
                <a:latin typeface="Barlow Medium"/>
                <a:ea typeface="Barlow Medium"/>
                <a:cs typeface="Barlow Medium"/>
                <a:sym typeface="Barlow Medium"/>
              </a:rPr>
              <a:t>from an elite pedigree (Pink+4#78A03).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724963" y="4723894"/>
            <a:ext cx="5400000" cy="933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>
                <a:solidFill>
                  <a:srgbClr val="262727"/>
                </a:solidFill>
                <a:latin typeface="Barlow Medium"/>
                <a:ea typeface="Barlow Medium"/>
                <a:cs typeface="Barlow Medium"/>
                <a:sym typeface="Barlow Medium"/>
              </a:rPr>
              <a:t>Database-Driven Success: A direct, tangible</a:t>
            </a:r>
          </a:p>
          <a:p>
            <a:pPr algn="l">
              <a:lnSpc>
                <a:spcPts val="2400"/>
              </a:lnSpc>
            </a:pPr>
            <a:r>
              <a:rPr lang="en-US" sz="2000">
                <a:solidFill>
                  <a:srgbClr val="262727"/>
                </a:solidFill>
                <a:latin typeface="Barlow Medium"/>
                <a:ea typeface="Barlow Medium"/>
                <a:cs typeface="Barlow Medium"/>
                <a:sym typeface="Barlow Medium"/>
              </a:rPr>
              <a:t>output of the modern MAS and phenomics</a:t>
            </a:r>
          </a:p>
          <a:p>
            <a:pPr algn="l">
              <a:lnSpc>
                <a:spcPts val="2400"/>
              </a:lnSpc>
            </a:pPr>
            <a:r>
              <a:rPr lang="en-US" sz="2000">
                <a:solidFill>
                  <a:srgbClr val="262727"/>
                </a:solidFill>
                <a:latin typeface="Barlow Medium"/>
                <a:ea typeface="Barlow Medium"/>
                <a:cs typeface="Barlow Medium"/>
                <a:sym typeface="Barlow Medium"/>
              </a:rPr>
              <a:t>selection pipeline.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735746" y="6222684"/>
            <a:ext cx="5400000" cy="933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>
                <a:solidFill>
                  <a:srgbClr val="262727"/>
                </a:solidFill>
                <a:latin typeface="Barlow Medium"/>
                <a:ea typeface="Barlow Medium"/>
                <a:cs typeface="Barlow Medium"/>
                <a:sym typeface="Barlow Medium"/>
              </a:rPr>
              <a:t>Broad Resistance Matrix: Built-in, stacked</a:t>
            </a:r>
          </a:p>
          <a:p>
            <a:pPr algn="l">
              <a:lnSpc>
                <a:spcPts val="2400"/>
              </a:lnSpc>
            </a:pPr>
            <a:r>
              <a:rPr lang="en-US" sz="2000">
                <a:solidFill>
                  <a:srgbClr val="262727"/>
                </a:solidFill>
                <a:latin typeface="Barlow Medium"/>
                <a:ea typeface="Barlow Medium"/>
                <a:cs typeface="Barlow Medium"/>
                <a:sym typeface="Barlow Medium"/>
              </a:rPr>
              <a:t>immunity to Rice Blast, Brown Planthopper</a:t>
            </a:r>
          </a:p>
          <a:p>
            <a:pPr algn="l">
              <a:lnSpc>
                <a:spcPts val="2400"/>
              </a:lnSpc>
            </a:pPr>
            <a:r>
              <a:rPr lang="en-US" sz="2000">
                <a:solidFill>
                  <a:srgbClr val="262727"/>
                </a:solidFill>
                <a:latin typeface="Barlow Medium"/>
                <a:ea typeface="Barlow Medium"/>
                <a:cs typeface="Barlow Medium"/>
                <a:sym typeface="Barlow Medium"/>
              </a:rPr>
              <a:t>(BPH), and Leaf Blight.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724953" y="7709897"/>
            <a:ext cx="5400000" cy="933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>
                <a:solidFill>
                  <a:srgbClr val="262727"/>
                </a:solidFill>
                <a:latin typeface="Barlow Medium"/>
                <a:ea typeface="Barlow Medium"/>
                <a:cs typeface="Barlow Medium"/>
                <a:sym typeface="Barlow Medium"/>
              </a:rPr>
              <a:t>Agricultural Security: Designed to drastically</a:t>
            </a:r>
          </a:p>
          <a:p>
            <a:pPr algn="l">
              <a:lnSpc>
                <a:spcPts val="2400"/>
              </a:lnSpc>
            </a:pPr>
            <a:r>
              <a:rPr lang="en-US" sz="2000">
                <a:solidFill>
                  <a:srgbClr val="262727"/>
                </a:solidFill>
                <a:latin typeface="Barlow Medium"/>
                <a:ea typeface="Barlow Medium"/>
                <a:cs typeface="Barlow Medium"/>
                <a:sym typeface="Barlow Medium"/>
              </a:rPr>
              <a:t>reduce financial and crop loss risks for</a:t>
            </a:r>
          </a:p>
          <a:p>
            <a:pPr algn="l">
              <a:lnSpc>
                <a:spcPts val="2400"/>
              </a:lnSpc>
            </a:pPr>
            <a:r>
              <a:rPr lang="en-US" sz="2000">
                <a:solidFill>
                  <a:srgbClr val="262727"/>
                </a:solidFill>
                <a:latin typeface="Barlow Medium"/>
                <a:ea typeface="Barlow Medium"/>
                <a:cs typeface="Barlow Medium"/>
                <a:sym typeface="Barlow Medium"/>
              </a:rPr>
              <a:t>farmers operating in volatile climates.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509707" y="2864035"/>
            <a:ext cx="962025" cy="664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3"/>
              </a:lnSpc>
            </a:pPr>
            <a:r>
              <a:rPr lang="en-US" sz="3838" spc="49">
                <a:solidFill>
                  <a:srgbClr val="DAEBEC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Yield+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383516" y="4824825"/>
            <a:ext cx="1219200" cy="620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2"/>
              </a:lnSpc>
            </a:pPr>
            <a:r>
              <a:rPr lang="en-US" sz="2370" spc="104">
                <a:solidFill>
                  <a:srgbClr val="E2D7E4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Blast</a:t>
            </a:r>
          </a:p>
          <a:p>
            <a:pPr algn="ctr">
              <a:lnSpc>
                <a:spcPts val="2497"/>
              </a:lnSpc>
            </a:pPr>
            <a:r>
              <a:rPr lang="en-US" sz="2688">
                <a:solidFill>
                  <a:srgbClr val="E2D9E4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Resistance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214057" y="6587072"/>
            <a:ext cx="1581150" cy="56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1"/>
              </a:lnSpc>
            </a:pPr>
            <a:r>
              <a:rPr lang="en-US" sz="2670" spc="40">
                <a:solidFill>
                  <a:srgbClr val="E7D6CE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Submergence</a:t>
            </a:r>
          </a:p>
          <a:p>
            <a:pPr algn="ctr">
              <a:lnSpc>
                <a:spcPts val="1772"/>
              </a:lnSpc>
            </a:pPr>
            <a:r>
              <a:rPr lang="en-US" sz="1819" spc="41">
                <a:solidFill>
                  <a:srgbClr val="E5D2D1"/>
                </a:solidFill>
                <a:latin typeface="Arial MT Pro"/>
                <a:ea typeface="Arial MT Pro"/>
                <a:cs typeface="Arial MT Pro"/>
                <a:sym typeface="Arial MT Pro"/>
              </a:rPr>
              <a:t>Tolerance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pscaled image"/>
          <p:cNvSpPr/>
          <p:nvPr/>
        </p:nvSpPr>
        <p:spPr>
          <a:xfrm>
            <a:off x="-145302" y="0"/>
            <a:ext cx="18550020" cy="10426657"/>
          </a:xfrm>
          <a:custGeom>
            <a:avLst/>
            <a:gdLst/>
            <a:ahLst/>
            <a:cxnLst/>
            <a:rect l="l" t="t" r="r" b="b"/>
            <a:pathLst>
              <a:path w="18550020" h="10426657">
                <a:moveTo>
                  <a:pt x="0" y="0"/>
                </a:moveTo>
                <a:lnTo>
                  <a:pt x="18550020" y="0"/>
                </a:lnTo>
                <a:lnTo>
                  <a:pt x="18550020" y="10426657"/>
                </a:lnTo>
                <a:lnTo>
                  <a:pt x="0" y="104266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TextBox 3"/>
          <p:cNvSpPr txBox="1"/>
          <p:nvPr/>
        </p:nvSpPr>
        <p:spPr>
          <a:xfrm>
            <a:off x="853928" y="663473"/>
            <a:ext cx="16686080" cy="744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11"/>
              </a:lnSpc>
            </a:pPr>
            <a:r>
              <a:rPr lang="en-US" sz="4651" spc="139">
                <a:solidFill>
                  <a:srgbClr val="141414"/>
                </a:solidFill>
                <a:latin typeface="Barlow Bold"/>
                <a:ea typeface="Barlow Bold"/>
                <a:cs typeface="Barlow Bold"/>
                <a:sym typeface="Barlow Bold"/>
              </a:rPr>
              <a:t>Case Study 2: </a:t>
            </a:r>
            <a:r>
              <a:rPr lang="en-US" sz="4651" spc="139">
                <a:solidFill>
                  <a:srgbClr val="00B050"/>
                </a:solidFill>
                <a:latin typeface="Barlow Bold"/>
                <a:ea typeface="Barlow Bold"/>
                <a:cs typeface="Barlow Bold"/>
                <a:sym typeface="Barlow Bold"/>
              </a:rPr>
              <a:t>Pink+4</a:t>
            </a:r>
            <a:r>
              <a:rPr lang="en-US" sz="4651" spc="139">
                <a:solidFill>
                  <a:srgbClr val="141414"/>
                </a:solidFill>
                <a:latin typeface="Barlow Bold"/>
                <a:ea typeface="Barlow Bold"/>
                <a:cs typeface="Barlow Bold"/>
                <a:sym typeface="Barlow Bold"/>
              </a:rPr>
              <a:t>'s Metabolic and Structural Innovations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46099" y="2419446"/>
            <a:ext cx="5400000" cy="1364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0"/>
              </a:lnSpc>
            </a:pPr>
            <a:r>
              <a:rPr lang="en-US" sz="2853" b="1" spc="108">
                <a:solidFill>
                  <a:srgbClr val="141414"/>
                </a:solidFill>
                <a:latin typeface="Barlow Bold Bold"/>
                <a:ea typeface="Barlow Bold Bold"/>
                <a:cs typeface="Barlow Bold Bold"/>
                <a:sym typeface="Barlow Bold Bold"/>
              </a:rPr>
              <a:t>Metabolic Health</a:t>
            </a:r>
          </a:p>
          <a:p>
            <a:pPr algn="l">
              <a:lnSpc>
                <a:spcPts val="2546"/>
              </a:lnSpc>
            </a:pPr>
            <a:r>
              <a:rPr lang="en-US" sz="2082" spc="-8">
                <a:solidFill>
                  <a:srgbClr val="2F3032"/>
                </a:solidFill>
                <a:latin typeface="Barlow Medium"/>
                <a:ea typeface="Barlow Medium"/>
                <a:cs typeface="Barlow Medium"/>
                <a:sym typeface="Barlow Medium"/>
              </a:rPr>
              <a:t>Specifically bred for a Low Glycemic Index</a:t>
            </a:r>
          </a:p>
          <a:p>
            <a:pPr algn="l">
              <a:lnSpc>
                <a:spcPts val="2455"/>
              </a:lnSpc>
            </a:pPr>
            <a:r>
              <a:rPr lang="en-US" sz="2007" spc="14">
                <a:solidFill>
                  <a:srgbClr val="2F3032"/>
                </a:solidFill>
                <a:latin typeface="Barlow Medium"/>
                <a:ea typeface="Barlow Medium"/>
                <a:cs typeface="Barlow Medium"/>
                <a:sym typeface="Barlow Medium"/>
              </a:rPr>
              <a:t>(GI) and Load (GL), transforming white rice</a:t>
            </a:r>
          </a:p>
          <a:p>
            <a:pPr algn="l">
              <a:lnSpc>
                <a:spcPts val="2473"/>
              </a:lnSpc>
            </a:pPr>
            <a:r>
              <a:rPr lang="en-US" sz="2022" spc="8">
                <a:solidFill>
                  <a:srgbClr val="2F3032"/>
                </a:solidFill>
                <a:latin typeface="Barlow Medium"/>
                <a:ea typeface="Barlow Medium"/>
                <a:cs typeface="Barlow Medium"/>
                <a:sym typeface="Barlow Medium"/>
              </a:rPr>
              <a:t>into a health-conscious choice.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5876" y="5053498"/>
            <a:ext cx="5400000" cy="1412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9"/>
              </a:lnSpc>
            </a:pPr>
            <a:r>
              <a:rPr lang="en-US" sz="2936" spc="70">
                <a:solidFill>
                  <a:srgbClr val="141414"/>
                </a:solidFill>
                <a:latin typeface="Barlow Bold"/>
                <a:ea typeface="Barlow Bold"/>
                <a:cs typeface="Barlow Bold"/>
                <a:sym typeface="Barlow Bold"/>
              </a:rPr>
              <a:t>Stomatal Mutant Technology</a:t>
            </a:r>
          </a:p>
          <a:p>
            <a:pPr algn="l">
              <a:lnSpc>
                <a:spcPts val="2506"/>
              </a:lnSpc>
            </a:pPr>
            <a:r>
              <a:rPr lang="en-US" sz="2000" spc="68">
                <a:solidFill>
                  <a:srgbClr val="2F3032"/>
                </a:solidFill>
                <a:latin typeface="Barlow Medium"/>
                <a:ea typeface="Barlow Medium"/>
                <a:cs typeface="Barlow Medium"/>
                <a:sym typeface="Barlow Medium"/>
              </a:rPr>
              <a:t>Incorporates a genetically modified, low</a:t>
            </a:r>
          </a:p>
          <a:p>
            <a:pPr algn="l">
              <a:lnSpc>
                <a:spcPts val="2506"/>
              </a:lnSpc>
            </a:pPr>
            <a:r>
              <a:rPr lang="en-US" sz="2000" spc="32">
                <a:solidFill>
                  <a:srgbClr val="2F3032"/>
                </a:solidFill>
                <a:latin typeface="Barlow Medium"/>
                <a:ea typeface="Barlow Medium"/>
                <a:cs typeface="Barlow Medium"/>
                <a:sym typeface="Barlow Medium"/>
              </a:rPr>
              <a:t>stomata density to drastically conserve</a:t>
            </a:r>
          </a:p>
          <a:p>
            <a:pPr algn="l">
              <a:lnSpc>
                <a:spcPts val="2506"/>
              </a:lnSpc>
            </a:pPr>
            <a:r>
              <a:rPr lang="en-US" sz="2000" spc="64">
                <a:solidFill>
                  <a:srgbClr val="2F3032"/>
                </a:solidFill>
                <a:latin typeface="Barlow Medium"/>
                <a:ea typeface="Barlow Medium"/>
                <a:cs typeface="Barlow Medium"/>
                <a:sym typeface="Barlow Medium"/>
              </a:rPr>
              <a:t>internal water reserves.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23999" y="2996085"/>
            <a:ext cx="2849166" cy="621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92"/>
              </a:lnSpc>
            </a:pPr>
            <a:r>
              <a:rPr lang="en-US" sz="1782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Low Glycemic Index</a:t>
            </a:r>
          </a:p>
          <a:p>
            <a:pPr algn="ctr">
              <a:lnSpc>
                <a:spcPts val="2737"/>
              </a:lnSpc>
            </a:pPr>
            <a:r>
              <a:rPr lang="en-US" sz="2225" spc="17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Blood Sugar Response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078201" y="5053498"/>
            <a:ext cx="1056962" cy="408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77"/>
              </a:lnSpc>
            </a:pPr>
            <a:r>
              <a:rPr lang="en-US" sz="1188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Standard</a:t>
            </a:r>
          </a:p>
          <a:p>
            <a:pPr algn="ctr">
              <a:lnSpc>
                <a:spcPts val="1689"/>
              </a:lnSpc>
            </a:pPr>
            <a:r>
              <a:rPr lang="en-US" sz="1273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White Rice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46099" y="7572817"/>
            <a:ext cx="5400000" cy="143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98"/>
              </a:lnSpc>
            </a:pPr>
            <a:r>
              <a:rPr lang="en-US" sz="2926" spc="61">
                <a:solidFill>
                  <a:srgbClr val="141414"/>
                </a:solidFill>
                <a:latin typeface="Barlow Bold"/>
                <a:ea typeface="Barlow Bold"/>
                <a:cs typeface="Barlow Bold"/>
                <a:sym typeface="Barlow Bold"/>
              </a:rPr>
              <a:t>Drought Defense</a:t>
            </a:r>
          </a:p>
          <a:p>
            <a:pPr algn="l">
              <a:lnSpc>
                <a:spcPts val="2623"/>
              </a:lnSpc>
            </a:pPr>
            <a:r>
              <a:rPr lang="en-US" sz="2021" spc="30">
                <a:solidFill>
                  <a:srgbClr val="2F3032"/>
                </a:solidFill>
                <a:latin typeface="Barlow Medium"/>
                <a:ea typeface="Barlow Medium"/>
                <a:cs typeface="Barlow Medium"/>
                <a:sym typeface="Barlow Medium"/>
              </a:rPr>
              <a:t>Optimized transpiration allows the plant</a:t>
            </a:r>
          </a:p>
          <a:p>
            <a:pPr algn="l">
              <a:lnSpc>
                <a:spcPts val="2616"/>
              </a:lnSpc>
            </a:pPr>
            <a:r>
              <a:rPr lang="en-US" sz="2015" spc="20">
                <a:solidFill>
                  <a:srgbClr val="2F3032"/>
                </a:solidFill>
                <a:latin typeface="Barlow Medium"/>
                <a:ea typeface="Barlow Medium"/>
                <a:cs typeface="Barlow Medium"/>
                <a:sym typeface="Barlow Medium"/>
              </a:rPr>
              <a:t>to survive and thrive during severe,</a:t>
            </a:r>
          </a:p>
          <a:p>
            <a:pPr algn="l">
              <a:lnSpc>
                <a:spcPts val="2547"/>
              </a:lnSpc>
            </a:pPr>
            <a:r>
              <a:rPr lang="en-US" sz="1963" spc="49">
                <a:solidFill>
                  <a:srgbClr val="2F3032"/>
                </a:solidFill>
                <a:latin typeface="Barlow Medium"/>
                <a:ea typeface="Barlow Medium"/>
                <a:cs typeface="Barlow Medium"/>
                <a:sym typeface="Barlow Medium"/>
              </a:rPr>
              <a:t>prolonged dry spells.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430000" y="7944556"/>
            <a:ext cx="6117470" cy="1507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92"/>
              </a:lnSpc>
            </a:pPr>
            <a:r>
              <a:rPr lang="en-US" sz="2966" b="1" spc="23">
                <a:solidFill>
                  <a:srgbClr val="141414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The Future Standard</a:t>
            </a:r>
          </a:p>
          <a:p>
            <a:pPr algn="ctr">
              <a:lnSpc>
                <a:spcPts val="2624"/>
              </a:lnSpc>
            </a:pPr>
            <a:r>
              <a:rPr lang="en-US" sz="2000">
                <a:solidFill>
                  <a:srgbClr val="2F3032"/>
                </a:solidFill>
                <a:latin typeface="Barlow Medium"/>
                <a:ea typeface="Barlow Medium"/>
                <a:cs typeface="Barlow Medium"/>
                <a:sym typeface="Barlow Medium"/>
              </a:rPr>
              <a:t>Irrefutable proof that maximum yield, human</a:t>
            </a:r>
          </a:p>
          <a:p>
            <a:pPr algn="ctr">
              <a:lnSpc>
                <a:spcPts val="2624"/>
              </a:lnSpc>
            </a:pPr>
            <a:r>
              <a:rPr lang="en-US" sz="2000">
                <a:solidFill>
                  <a:srgbClr val="2F3032"/>
                </a:solidFill>
                <a:latin typeface="Barlow Medium"/>
                <a:ea typeface="Barlow Medium"/>
                <a:cs typeface="Barlow Medium"/>
                <a:sym typeface="Barlow Medium"/>
              </a:rPr>
              <a:t>health benefits, and extreme climate readiness</a:t>
            </a:r>
          </a:p>
          <a:p>
            <a:pPr algn="ctr">
              <a:lnSpc>
                <a:spcPts val="2624"/>
              </a:lnSpc>
            </a:pPr>
            <a:r>
              <a:rPr lang="en-US" sz="2000" spc="26">
                <a:solidFill>
                  <a:srgbClr val="2F3032"/>
                </a:solidFill>
                <a:latin typeface="Barlow Medium"/>
                <a:ea typeface="Barlow Medium"/>
                <a:cs typeface="Barlow Medium"/>
                <a:sym typeface="Barlow Medium"/>
              </a:rPr>
              <a:t>can seamlessly coexist in a single seed.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กลุ่ม 41">
            <a:extLst>
              <a:ext uri="{FF2B5EF4-FFF2-40B4-BE49-F238E27FC236}">
                <a16:creationId xmlns:a16="http://schemas.microsoft.com/office/drawing/2014/main" id="{884A1AE8-A29D-2301-9852-1F92A4D145F8}"/>
              </a:ext>
            </a:extLst>
          </p:cNvPr>
          <p:cNvGrpSpPr/>
          <p:nvPr/>
        </p:nvGrpSpPr>
        <p:grpSpPr>
          <a:xfrm>
            <a:off x="0" y="-93385"/>
            <a:ext cx="18626917" cy="10469879"/>
            <a:chOff x="0" y="-93385"/>
            <a:chExt cx="18626917" cy="10469879"/>
          </a:xfrm>
        </p:grpSpPr>
        <p:sp>
          <p:nvSpPr>
            <p:cNvPr id="2" name="Freeform 2" descr="Upscaled image"/>
            <p:cNvSpPr/>
            <p:nvPr/>
          </p:nvSpPr>
          <p:spPr>
            <a:xfrm>
              <a:off x="0" y="-93385"/>
              <a:ext cx="18626917" cy="10469879"/>
            </a:xfrm>
            <a:custGeom>
              <a:avLst/>
              <a:gdLst/>
              <a:ahLst/>
              <a:cxnLst/>
              <a:rect l="l" t="t" r="r" b="b"/>
              <a:pathLst>
                <a:path w="18626917" h="10469879">
                  <a:moveTo>
                    <a:pt x="0" y="0"/>
                  </a:moveTo>
                  <a:lnTo>
                    <a:pt x="18626917" y="0"/>
                  </a:lnTo>
                  <a:lnTo>
                    <a:pt x="18626917" y="10469880"/>
                  </a:lnTo>
                  <a:lnTo>
                    <a:pt x="0" y="104698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41" name="สี่เหลี่ยมผืนผ้า 40">
              <a:extLst>
                <a:ext uri="{FF2B5EF4-FFF2-40B4-BE49-F238E27FC236}">
                  <a16:creationId xmlns:a16="http://schemas.microsoft.com/office/drawing/2014/main" id="{8F687808-1CBF-4A82-1BE6-1D50F0FEEB5B}"/>
                </a:ext>
              </a:extLst>
            </p:cNvPr>
            <p:cNvSpPr/>
            <p:nvPr/>
          </p:nvSpPr>
          <p:spPr>
            <a:xfrm>
              <a:off x="10787633" y="1943100"/>
              <a:ext cx="7119367" cy="27693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3" name="TextBox 3"/>
          <p:cNvSpPr txBox="1"/>
          <p:nvPr/>
        </p:nvSpPr>
        <p:spPr>
          <a:xfrm>
            <a:off x="14262250" y="7114595"/>
            <a:ext cx="3822787" cy="2162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80"/>
              </a:lnSpc>
            </a:pPr>
            <a:r>
              <a:rPr lang="en-US" sz="2650" b="1">
                <a:solidFill>
                  <a:srgbClr val="141414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The Soil/Carbon Nexus</a:t>
            </a:r>
          </a:p>
          <a:p>
            <a:pPr algn="l">
              <a:lnSpc>
                <a:spcPts val="2279"/>
              </a:lnSpc>
            </a:pPr>
            <a:r>
              <a:rPr lang="en-US" sz="1899">
                <a:solidFill>
                  <a:srgbClr val="2C2C2C"/>
                </a:solidFill>
                <a:latin typeface="Barlow Medium"/>
                <a:ea typeface="Barlow Medium"/>
                <a:cs typeface="Barlow Medium"/>
                <a:sym typeface="Barlow Medium"/>
              </a:rPr>
              <a:t>Low-carbon rice systems. Root</a:t>
            </a:r>
          </a:p>
          <a:p>
            <a:pPr algn="l">
              <a:lnSpc>
                <a:spcPts val="2279"/>
              </a:lnSpc>
            </a:pPr>
            <a:r>
              <a:rPr lang="en-US" sz="1899">
                <a:solidFill>
                  <a:srgbClr val="2C2C2C"/>
                </a:solidFill>
                <a:latin typeface="Barlow Medium"/>
                <a:ea typeface="Barlow Medium"/>
                <a:cs typeface="Barlow Medium"/>
                <a:sym typeface="Barlow Medium"/>
              </a:rPr>
              <a:t>architectures designed to minimize</a:t>
            </a:r>
          </a:p>
          <a:p>
            <a:pPr algn="l">
              <a:lnSpc>
                <a:spcPts val="2279"/>
              </a:lnSpc>
            </a:pPr>
            <a:r>
              <a:rPr lang="en-US" sz="1899">
                <a:solidFill>
                  <a:srgbClr val="2C2C2C"/>
                </a:solidFill>
                <a:latin typeface="Barlow Medium"/>
                <a:ea typeface="Barlow Medium"/>
                <a:cs typeface="Barlow Medium"/>
                <a:sym typeface="Barlow Medium"/>
              </a:rPr>
              <a:t>anaerobic methane production</a:t>
            </a:r>
          </a:p>
          <a:p>
            <a:pPr algn="l">
              <a:lnSpc>
                <a:spcPts val="2279"/>
              </a:lnSpc>
            </a:pPr>
            <a:r>
              <a:rPr lang="en-US" sz="1899">
                <a:solidFill>
                  <a:srgbClr val="2C2C2C"/>
                </a:solidFill>
                <a:latin typeface="Arial MT Pro"/>
                <a:ea typeface="Arial MT Pro"/>
                <a:cs typeface="Arial MT Pro"/>
                <a:sym typeface="Arial MT Pro"/>
              </a:rPr>
              <a:t>and interact cleanly with the soil</a:t>
            </a:r>
          </a:p>
          <a:p>
            <a:pPr algn="l">
              <a:lnSpc>
                <a:spcPts val="2279"/>
              </a:lnSpc>
            </a:pPr>
            <a:r>
              <a:rPr lang="en-US" sz="1899">
                <a:solidFill>
                  <a:srgbClr val="2C2C2C"/>
                </a:solidFill>
                <a:latin typeface="Barlow Medium"/>
                <a:ea typeface="Barlow Medium"/>
                <a:cs typeface="Barlow Medium"/>
                <a:sym typeface="Barlow Medium"/>
              </a:rPr>
              <a:t>microbiome, directly combatting</a:t>
            </a:r>
          </a:p>
          <a:p>
            <a:pPr algn="l">
              <a:lnSpc>
                <a:spcPts val="2279"/>
              </a:lnSpc>
            </a:pPr>
            <a:r>
              <a:rPr lang="en-US" sz="1899">
                <a:solidFill>
                  <a:srgbClr val="2C2C2C"/>
                </a:solidFill>
                <a:latin typeface="Arial MT Pro"/>
                <a:ea typeface="Arial MT Pro"/>
                <a:cs typeface="Arial MT Pro"/>
                <a:sym typeface="Arial MT Pro"/>
              </a:rPr>
              <a:t>greenhouse gas emissions.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157917" y="1491326"/>
            <a:ext cx="3673659" cy="2057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79"/>
              </a:lnSpc>
            </a:pPr>
            <a:r>
              <a:rPr lang="en-US" sz="1899">
                <a:solidFill>
                  <a:srgbClr val="2C2C2C"/>
                </a:solidFill>
                <a:latin typeface="Barlow Medium"/>
                <a:ea typeface="Barlow Medium"/>
                <a:cs typeface="Barlow Medium"/>
                <a:sym typeface="Barlow Medium"/>
              </a:rPr>
              <a:t>Nutrient-dense foliage optimized with high chlorophyll, anthocyanin, and carotenoids. </a:t>
            </a:r>
          </a:p>
          <a:p>
            <a:pPr algn="l">
              <a:lnSpc>
                <a:spcPts val="2279"/>
              </a:lnSpc>
            </a:pPr>
            <a:endParaRPr lang="en-US" sz="1899">
              <a:solidFill>
                <a:srgbClr val="2C2C2C"/>
              </a:solidFill>
              <a:latin typeface="Barlow Medium"/>
              <a:ea typeface="Arial MT Pro"/>
              <a:cs typeface="Arial MT Pro"/>
              <a:sym typeface="Barlow Medium"/>
            </a:endParaRPr>
          </a:p>
          <a:p>
            <a:pPr algn="l">
              <a:lnSpc>
                <a:spcPts val="2279"/>
              </a:lnSpc>
            </a:pPr>
            <a:r>
              <a:rPr lang="en-US" sz="1899">
                <a:solidFill>
                  <a:srgbClr val="2C2C2C"/>
                </a:solidFill>
                <a:latin typeface="Arial MT Pro"/>
                <a:ea typeface="Arial MT Pro"/>
                <a:cs typeface="Arial MT Pro"/>
                <a:sym typeface="Arial MT Pro"/>
              </a:rPr>
              <a:t>Engineering low stomatal density to reduce transpiration during extreme heat.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47800" y="108812"/>
            <a:ext cx="15202626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89"/>
              </a:lnSpc>
            </a:pPr>
            <a:r>
              <a:rPr lang="en-US" sz="4564" b="1" spc="177">
                <a:solidFill>
                  <a:srgbClr val="141414"/>
                </a:solidFill>
                <a:latin typeface="Barlow Bold Bold"/>
                <a:ea typeface="Barlow Bold Bold"/>
                <a:cs typeface="Barlow Bold Bold"/>
                <a:sym typeface="Barlow Bold Bold"/>
              </a:rPr>
              <a:t>The Next Model:</a:t>
            </a:r>
            <a:r>
              <a:rPr lang="en-US" sz="6000" b="1" spc="177">
                <a:solidFill>
                  <a:srgbClr val="141414"/>
                </a:solidFill>
                <a:latin typeface="Barlow Bold Bold"/>
                <a:ea typeface="Barlow Bold Bold"/>
                <a:cs typeface="Barlow Bold Bold"/>
                <a:sym typeface="Barlow Bold Bold"/>
              </a:rPr>
              <a:t> 'Rainbow Rice'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145000" y="10020301"/>
            <a:ext cx="940037" cy="189822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23"/>
              </a:lnSpc>
            </a:pPr>
            <a:endParaRPr lang="en-US" sz="1016">
              <a:solidFill>
                <a:srgbClr val="C7C5C3"/>
              </a:solidFill>
              <a:latin typeface="Barlow Bold"/>
              <a:ea typeface="Barlow Bold"/>
              <a:cs typeface="Barlow Bold"/>
              <a:sym typeface="Barlow Bold"/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2B8724B9-4221-EB41-42A5-F33AF7C0605B}"/>
              </a:ext>
            </a:extLst>
          </p:cNvPr>
          <p:cNvGrpSpPr/>
          <p:nvPr/>
        </p:nvGrpSpPr>
        <p:grpSpPr>
          <a:xfrm>
            <a:off x="3959567" y="1028253"/>
            <a:ext cx="3484709" cy="4525654"/>
            <a:chOff x="3959567" y="1028253"/>
            <a:chExt cx="3484709" cy="4525654"/>
          </a:xfrm>
        </p:grpSpPr>
        <p:grpSp>
          <p:nvGrpSpPr>
            <p:cNvPr id="8" name="Group 159">
              <a:extLst>
                <a:ext uri="{FF2B5EF4-FFF2-40B4-BE49-F238E27FC236}">
                  <a16:creationId xmlns:a16="http://schemas.microsoft.com/office/drawing/2014/main" id="{3BDB4184-6C85-6A0D-17A7-86DE19BBBE6A}"/>
                </a:ext>
              </a:extLst>
            </p:cNvPr>
            <p:cNvGrpSpPr/>
            <p:nvPr/>
          </p:nvGrpSpPr>
          <p:grpSpPr>
            <a:xfrm>
              <a:off x="3959567" y="3139364"/>
              <a:ext cx="2166892" cy="677108"/>
              <a:chOff x="1718023" y="2930982"/>
              <a:chExt cx="2166892" cy="677108"/>
            </a:xfrm>
          </p:grpSpPr>
          <p:sp>
            <p:nvSpPr>
              <p:cNvPr id="23" name="Rounded Rectangle 54">
                <a:extLst>
                  <a:ext uri="{FF2B5EF4-FFF2-40B4-BE49-F238E27FC236}">
                    <a16:creationId xmlns:a16="http://schemas.microsoft.com/office/drawing/2014/main" id="{F22CD9EF-E50D-7BD3-8F5A-5C902A96498B}"/>
                  </a:ext>
                </a:extLst>
              </p:cNvPr>
              <p:cNvSpPr/>
              <p:nvPr/>
            </p:nvSpPr>
            <p:spPr>
              <a:xfrm>
                <a:off x="1718023" y="2930982"/>
                <a:ext cx="2072002" cy="677108"/>
              </a:xfrm>
              <a:prstGeom prst="roundRect">
                <a:avLst>
                  <a:gd name="adj" fmla="val 50000"/>
                </a:avLst>
              </a:prstGeom>
              <a:solidFill>
                <a:srgbClr val="66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bg1"/>
                  </a:solidFill>
                  <a:latin typeface="Montserrat" pitchFamily="2" charset="0"/>
                </a:endParaRPr>
              </a:p>
            </p:txBody>
          </p:sp>
          <p:sp>
            <p:nvSpPr>
              <p:cNvPr id="24" name="TextBox 55">
                <a:extLst>
                  <a:ext uri="{FF2B5EF4-FFF2-40B4-BE49-F238E27FC236}">
                    <a16:creationId xmlns:a16="http://schemas.microsoft.com/office/drawing/2014/main" id="{EDDFC13D-9CD3-2EE0-BC22-E37016C65E0E}"/>
                  </a:ext>
                </a:extLst>
              </p:cNvPr>
              <p:cNvSpPr txBox="1"/>
              <p:nvPr/>
            </p:nvSpPr>
            <p:spPr>
              <a:xfrm>
                <a:off x="1889234" y="3100500"/>
                <a:ext cx="19956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Montserrat" pitchFamily="2" charset="0"/>
                  </a:rPr>
                  <a:t>Fibre</a:t>
                </a:r>
                <a:r>
                  <a:rPr lang="en-US" b="1" dirty="0">
                    <a:solidFill>
                      <a:schemeClr val="bg1"/>
                    </a:solidFill>
                    <a:latin typeface="Montserrat" pitchFamily="2" charset="0"/>
                  </a:rPr>
                  <a:t> 70-80%</a:t>
                </a:r>
              </a:p>
            </p:txBody>
          </p:sp>
        </p:grpSp>
        <p:grpSp>
          <p:nvGrpSpPr>
            <p:cNvPr id="9" name="Group 158">
              <a:extLst>
                <a:ext uri="{FF2B5EF4-FFF2-40B4-BE49-F238E27FC236}">
                  <a16:creationId xmlns:a16="http://schemas.microsoft.com/office/drawing/2014/main" id="{27A40B20-6417-11CD-B8D4-0CFBA729476A}"/>
                </a:ext>
              </a:extLst>
            </p:cNvPr>
            <p:cNvGrpSpPr/>
            <p:nvPr/>
          </p:nvGrpSpPr>
          <p:grpSpPr>
            <a:xfrm>
              <a:off x="4248993" y="3975117"/>
              <a:ext cx="2100279" cy="721704"/>
              <a:chOff x="1738992" y="3777402"/>
              <a:chExt cx="2100279" cy="721704"/>
            </a:xfrm>
          </p:grpSpPr>
          <p:sp>
            <p:nvSpPr>
              <p:cNvPr id="21" name="Rounded Rectangle 58">
                <a:extLst>
                  <a:ext uri="{FF2B5EF4-FFF2-40B4-BE49-F238E27FC236}">
                    <a16:creationId xmlns:a16="http://schemas.microsoft.com/office/drawing/2014/main" id="{5E41B181-7810-3967-B639-F43D5774646F}"/>
                  </a:ext>
                </a:extLst>
              </p:cNvPr>
              <p:cNvSpPr/>
              <p:nvPr/>
            </p:nvSpPr>
            <p:spPr>
              <a:xfrm>
                <a:off x="1738992" y="3777402"/>
                <a:ext cx="2051034" cy="721704"/>
              </a:xfrm>
              <a:prstGeom prst="roundRect">
                <a:avLst>
                  <a:gd name="adj" fmla="val 50000"/>
                </a:avLst>
              </a:prstGeom>
              <a:solidFill>
                <a:srgbClr val="99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bg1"/>
                  </a:solidFill>
                  <a:latin typeface="Montserrat" pitchFamily="2" charset="0"/>
                </a:endParaRPr>
              </a:p>
            </p:txBody>
          </p:sp>
          <p:sp>
            <p:nvSpPr>
              <p:cNvPr id="22" name="TextBox 60">
                <a:extLst>
                  <a:ext uri="{FF2B5EF4-FFF2-40B4-BE49-F238E27FC236}">
                    <a16:creationId xmlns:a16="http://schemas.microsoft.com/office/drawing/2014/main" id="{A780188F-8255-D70A-8F2D-B6B1EE1F7338}"/>
                  </a:ext>
                </a:extLst>
              </p:cNvPr>
              <p:cNvSpPr txBox="1"/>
              <p:nvPr/>
            </p:nvSpPr>
            <p:spPr>
              <a:xfrm>
                <a:off x="1767270" y="3842383"/>
                <a:ext cx="2072001" cy="538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ctr"/>
                <a:r>
                  <a:rPr lang="en-US" b="1" dirty="0">
                    <a:solidFill>
                      <a:schemeClr val="bg1"/>
                    </a:solidFill>
                    <a:latin typeface="Montserrat" pitchFamily="2" charset="0"/>
                    <a:ea typeface="Tahoma" panose="020B0604030504040204" pitchFamily="34" charset="0"/>
                  </a:rPr>
                  <a:t>Minerals</a:t>
                </a:r>
                <a:endParaRPr lang="th-TH" b="1" dirty="0">
                  <a:solidFill>
                    <a:schemeClr val="bg1"/>
                  </a:solidFill>
                  <a:latin typeface="Montserrat" pitchFamily="2" charset="0"/>
                  <a:ea typeface="Tahoma" panose="020B0604030504040204" pitchFamily="34" charset="0"/>
                </a:endParaRPr>
              </a:p>
              <a:p>
                <a:pPr algn="ctr" fontAlgn="ctr"/>
                <a:r>
                  <a:rPr lang="en-US" sz="1100" b="1" dirty="0">
                    <a:solidFill>
                      <a:schemeClr val="bg1"/>
                    </a:solidFill>
                    <a:latin typeface="Montserrat" pitchFamily="2" charset="0"/>
                    <a:ea typeface="Tahoma" panose="020B0604030504040204" pitchFamily="34" charset="0"/>
                  </a:rPr>
                  <a:t>N, K, Ca, Mg, Fe, Se</a:t>
                </a:r>
              </a:p>
            </p:txBody>
          </p:sp>
        </p:grpSp>
        <p:grpSp>
          <p:nvGrpSpPr>
            <p:cNvPr id="10" name="Group 72">
              <a:extLst>
                <a:ext uri="{FF2B5EF4-FFF2-40B4-BE49-F238E27FC236}">
                  <a16:creationId xmlns:a16="http://schemas.microsoft.com/office/drawing/2014/main" id="{C289BB5B-D05F-82A3-8807-6617243B29A3}"/>
                </a:ext>
              </a:extLst>
            </p:cNvPr>
            <p:cNvGrpSpPr/>
            <p:nvPr/>
          </p:nvGrpSpPr>
          <p:grpSpPr>
            <a:xfrm>
              <a:off x="4470400" y="4876800"/>
              <a:ext cx="2973876" cy="677107"/>
              <a:chOff x="5008930" y="4911303"/>
              <a:chExt cx="2235963" cy="827669"/>
            </a:xfrm>
          </p:grpSpPr>
          <p:sp>
            <p:nvSpPr>
              <p:cNvPr id="19" name="Rounded Rectangle 73">
                <a:extLst>
                  <a:ext uri="{FF2B5EF4-FFF2-40B4-BE49-F238E27FC236}">
                    <a16:creationId xmlns:a16="http://schemas.microsoft.com/office/drawing/2014/main" id="{04E0F673-AFCE-0718-4959-E9834EC6E9CA}"/>
                  </a:ext>
                </a:extLst>
              </p:cNvPr>
              <p:cNvSpPr/>
              <p:nvPr/>
            </p:nvSpPr>
            <p:spPr>
              <a:xfrm>
                <a:off x="5229523" y="4975725"/>
                <a:ext cx="1814072" cy="761127"/>
              </a:xfrm>
              <a:prstGeom prst="roundRect">
                <a:avLst>
                  <a:gd name="adj" fmla="val 50000"/>
                </a:avLst>
              </a:prstGeom>
              <a:solidFill>
                <a:srgbClr val="3333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bg1"/>
                  </a:solidFill>
                  <a:latin typeface="Montserrat" pitchFamily="2" charset="0"/>
                </a:endParaRPr>
              </a:p>
            </p:txBody>
          </p:sp>
          <p:sp>
            <p:nvSpPr>
              <p:cNvPr id="20" name="TextBox 74">
                <a:extLst>
                  <a:ext uri="{FF2B5EF4-FFF2-40B4-BE49-F238E27FC236}">
                    <a16:creationId xmlns:a16="http://schemas.microsoft.com/office/drawing/2014/main" id="{2BC0F3BF-C953-0CFD-6DF2-006AFC7928EC}"/>
                  </a:ext>
                </a:extLst>
              </p:cNvPr>
              <p:cNvSpPr txBox="1"/>
              <p:nvPr/>
            </p:nvSpPr>
            <p:spPr>
              <a:xfrm>
                <a:off x="5008930" y="4911303"/>
                <a:ext cx="2235963" cy="8276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ctr"/>
                <a:r>
                  <a:rPr lang="en-US" b="1" dirty="0">
                    <a:solidFill>
                      <a:schemeClr val="bg1"/>
                    </a:solidFill>
                    <a:latin typeface="Montserrat" pitchFamily="2" charset="0"/>
                    <a:ea typeface="Tahoma" panose="020B0604030504040204" pitchFamily="34" charset="0"/>
                  </a:rPr>
                  <a:t>Pigments</a:t>
                </a:r>
                <a:endParaRPr lang="th-TH" b="1" dirty="0">
                  <a:solidFill>
                    <a:schemeClr val="bg1"/>
                  </a:solidFill>
                  <a:latin typeface="Montserrat" pitchFamily="2" charset="0"/>
                  <a:ea typeface="Tahoma" panose="020B0604030504040204" pitchFamily="34" charset="0"/>
                </a:endParaRPr>
              </a:p>
              <a:p>
                <a:pPr algn="ctr" fontAlgn="ctr"/>
                <a:r>
                  <a:rPr lang="en-US" sz="1000" b="1" dirty="0">
                    <a:solidFill>
                      <a:schemeClr val="bg1"/>
                    </a:solidFill>
                    <a:latin typeface="Montserrat" pitchFamily="2" charset="0"/>
                    <a:ea typeface="Tahoma" panose="020B0604030504040204" pitchFamily="34" charset="0"/>
                  </a:rPr>
                  <a:t>High chlorophyll, Anthocyanin, Carotenoid</a:t>
                </a:r>
              </a:p>
            </p:txBody>
          </p:sp>
        </p:grpSp>
        <p:grpSp>
          <p:nvGrpSpPr>
            <p:cNvPr id="11" name="Group 153">
              <a:extLst>
                <a:ext uri="{FF2B5EF4-FFF2-40B4-BE49-F238E27FC236}">
                  <a16:creationId xmlns:a16="http://schemas.microsoft.com/office/drawing/2014/main" id="{E8B299A1-4A5B-0974-383B-F2F8F5F547C8}"/>
                </a:ext>
              </a:extLst>
            </p:cNvPr>
            <p:cNvGrpSpPr/>
            <p:nvPr/>
          </p:nvGrpSpPr>
          <p:grpSpPr>
            <a:xfrm>
              <a:off x="4130083" y="1028253"/>
              <a:ext cx="3086373" cy="1235863"/>
              <a:chOff x="1718025" y="819871"/>
              <a:chExt cx="3086373" cy="1235863"/>
            </a:xfrm>
          </p:grpSpPr>
          <p:grpSp>
            <p:nvGrpSpPr>
              <p:cNvPr id="15" name="Group 152">
                <a:extLst>
                  <a:ext uri="{FF2B5EF4-FFF2-40B4-BE49-F238E27FC236}">
                    <a16:creationId xmlns:a16="http://schemas.microsoft.com/office/drawing/2014/main" id="{79D4ACE5-370B-A8B0-A4A1-53488C2D345F}"/>
                  </a:ext>
                </a:extLst>
              </p:cNvPr>
              <p:cNvGrpSpPr/>
              <p:nvPr/>
            </p:nvGrpSpPr>
            <p:grpSpPr>
              <a:xfrm>
                <a:off x="2036929" y="1246001"/>
                <a:ext cx="2250460" cy="809733"/>
                <a:chOff x="2036929" y="1246001"/>
                <a:chExt cx="2250460" cy="809733"/>
              </a:xfrm>
            </p:grpSpPr>
            <p:sp>
              <p:nvSpPr>
                <p:cNvPr id="17" name="Rounded Rectangle 99">
                  <a:extLst>
                    <a:ext uri="{FF2B5EF4-FFF2-40B4-BE49-F238E27FC236}">
                      <a16:creationId xmlns:a16="http://schemas.microsoft.com/office/drawing/2014/main" id="{DD1C656F-ED41-55A9-B9B4-B2B6C89A2BC1}"/>
                    </a:ext>
                  </a:extLst>
                </p:cNvPr>
                <p:cNvSpPr/>
                <p:nvPr/>
              </p:nvSpPr>
              <p:spPr>
                <a:xfrm>
                  <a:off x="2197818" y="1246001"/>
                  <a:ext cx="1897418" cy="80973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8B274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schemeClr val="bg1"/>
                    </a:solidFill>
                    <a:latin typeface="Montserrat" pitchFamily="2" charset="0"/>
                  </a:endParaRPr>
                </a:p>
              </p:txBody>
            </p:sp>
            <p:sp>
              <p:nvSpPr>
                <p:cNvPr id="18" name="Text Placeholder 4">
                  <a:extLst>
                    <a:ext uri="{FF2B5EF4-FFF2-40B4-BE49-F238E27FC236}">
                      <a16:creationId xmlns:a16="http://schemas.microsoft.com/office/drawing/2014/main" id="{72002519-CED2-1AC7-C87A-169FF94E5B5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036929" y="1327765"/>
                  <a:ext cx="2250460" cy="674035"/>
                </a:xfrm>
                <a:prstGeom prst="rect">
                  <a:avLst/>
                </a:prstGeom>
              </p:spPr>
              <p:txBody>
                <a:bodyPr anchor="ctr"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Arial" panose="020B0604020202020204" pitchFamily="34" charset="0"/>
                    <a:buNone/>
                  </a:pPr>
                  <a:r>
                    <a:rPr lang="en-US" sz="3200" b="1" dirty="0">
                      <a:solidFill>
                        <a:schemeClr val="bg1"/>
                      </a:solidFill>
                      <a:latin typeface="Montserrat" pitchFamily="2" charset="0"/>
                      <a:ea typeface="Tahoma" panose="020B0604030504040204" pitchFamily="34" charset="0"/>
                    </a:rPr>
                    <a:t>Leaf</a:t>
                  </a:r>
                </a:p>
              </p:txBody>
            </p:sp>
          </p:grpSp>
          <p:sp>
            <p:nvSpPr>
              <p:cNvPr id="16" name="TextBox 46">
                <a:extLst>
                  <a:ext uri="{FF2B5EF4-FFF2-40B4-BE49-F238E27FC236}">
                    <a16:creationId xmlns:a16="http://schemas.microsoft.com/office/drawing/2014/main" id="{3052DF32-F674-9763-D27B-DCF4B7F882B5}"/>
                  </a:ext>
                </a:extLst>
              </p:cNvPr>
              <p:cNvSpPr txBox="1"/>
              <p:nvPr/>
            </p:nvSpPr>
            <p:spPr>
              <a:xfrm>
                <a:off x="1718025" y="819871"/>
                <a:ext cx="308637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latin typeface="Montserrat" pitchFamily="2" charset="0"/>
                  </a:rPr>
                  <a:t>50 % Weight</a:t>
                </a:r>
              </a:p>
            </p:txBody>
          </p:sp>
        </p:grpSp>
        <p:grpSp>
          <p:nvGrpSpPr>
            <p:cNvPr id="12" name="Group 49">
              <a:extLst>
                <a:ext uri="{FF2B5EF4-FFF2-40B4-BE49-F238E27FC236}">
                  <a16:creationId xmlns:a16="http://schemas.microsoft.com/office/drawing/2014/main" id="{D2292498-41AA-1212-F6F1-E571264247EE}"/>
                </a:ext>
              </a:extLst>
            </p:cNvPr>
            <p:cNvGrpSpPr/>
            <p:nvPr/>
          </p:nvGrpSpPr>
          <p:grpSpPr>
            <a:xfrm>
              <a:off x="4130083" y="2386882"/>
              <a:ext cx="1897418" cy="612464"/>
              <a:chOff x="5560862" y="3265179"/>
              <a:chExt cx="1503246" cy="748651"/>
            </a:xfrm>
          </p:grpSpPr>
          <p:sp>
            <p:nvSpPr>
              <p:cNvPr id="13" name="Rounded Rectangle 50">
                <a:extLst>
                  <a:ext uri="{FF2B5EF4-FFF2-40B4-BE49-F238E27FC236}">
                    <a16:creationId xmlns:a16="http://schemas.microsoft.com/office/drawing/2014/main" id="{084AF6EF-8D46-35E0-3C0E-F88BB6FF5EE3}"/>
                  </a:ext>
                </a:extLst>
              </p:cNvPr>
              <p:cNvSpPr/>
              <p:nvPr/>
            </p:nvSpPr>
            <p:spPr>
              <a:xfrm>
                <a:off x="5560862" y="3265179"/>
                <a:ext cx="1503246" cy="748651"/>
              </a:xfrm>
              <a:prstGeom prst="roundRect">
                <a:avLst>
                  <a:gd name="adj" fmla="val 50000"/>
                </a:avLst>
              </a:prstGeom>
              <a:solidFill>
                <a:srgbClr val="CC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bg1"/>
                  </a:solidFill>
                  <a:latin typeface="Montserrat" pitchFamily="2" charset="0"/>
                </a:endParaRPr>
              </a:p>
            </p:txBody>
          </p:sp>
          <p:sp>
            <p:nvSpPr>
              <p:cNvPr id="14" name="TextBox 51">
                <a:extLst>
                  <a:ext uri="{FF2B5EF4-FFF2-40B4-BE49-F238E27FC236}">
                    <a16:creationId xmlns:a16="http://schemas.microsoft.com/office/drawing/2014/main" id="{322E68CD-A2CA-3B20-8078-2E235F6C6ED5}"/>
                  </a:ext>
                </a:extLst>
              </p:cNvPr>
              <p:cNvSpPr txBox="1"/>
              <p:nvPr/>
            </p:nvSpPr>
            <p:spPr>
              <a:xfrm>
                <a:off x="5683412" y="3445534"/>
                <a:ext cx="1281167" cy="451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latin typeface="Montserrat" pitchFamily="2" charset="0"/>
                  </a:rPr>
                  <a:t>Starch</a:t>
                </a:r>
                <a:r>
                  <a:rPr lang="th-TH" b="1" dirty="0">
                    <a:solidFill>
                      <a:schemeClr val="bg1"/>
                    </a:solidFill>
                    <a:latin typeface="Montserrat" pitchFamily="2" charset="0"/>
                  </a:rPr>
                  <a:t> </a:t>
                </a:r>
                <a:r>
                  <a:rPr lang="en-US" b="1" dirty="0">
                    <a:solidFill>
                      <a:schemeClr val="bg1"/>
                    </a:solidFill>
                    <a:latin typeface="Montserrat" pitchFamily="2" charset="0"/>
                  </a:rPr>
                  <a:t>0 %</a:t>
                </a:r>
              </a:p>
            </p:txBody>
          </p:sp>
        </p:grpSp>
      </p:grpSp>
      <p:grpSp>
        <p:nvGrpSpPr>
          <p:cNvPr id="25" name="Group 154">
            <a:extLst>
              <a:ext uri="{FF2B5EF4-FFF2-40B4-BE49-F238E27FC236}">
                <a16:creationId xmlns:a16="http://schemas.microsoft.com/office/drawing/2014/main" id="{95E01F97-CC51-7F96-91E7-B6FB240BFF42}"/>
              </a:ext>
            </a:extLst>
          </p:cNvPr>
          <p:cNvGrpSpPr/>
          <p:nvPr/>
        </p:nvGrpSpPr>
        <p:grpSpPr>
          <a:xfrm>
            <a:off x="10237675" y="1131747"/>
            <a:ext cx="2131863" cy="1169245"/>
            <a:chOff x="7409039" y="837214"/>
            <a:chExt cx="1984712" cy="1169245"/>
          </a:xfrm>
        </p:grpSpPr>
        <p:sp>
          <p:nvSpPr>
            <p:cNvPr id="26" name="Rounded Rectangle 21">
              <a:extLst>
                <a:ext uri="{FF2B5EF4-FFF2-40B4-BE49-F238E27FC236}">
                  <a16:creationId xmlns:a16="http://schemas.microsoft.com/office/drawing/2014/main" id="{431DA401-5FF6-8AEF-8D42-9E7231FA2696}"/>
                </a:ext>
              </a:extLst>
            </p:cNvPr>
            <p:cNvSpPr/>
            <p:nvPr/>
          </p:nvSpPr>
          <p:spPr>
            <a:xfrm>
              <a:off x="7409039" y="1196726"/>
              <a:ext cx="1984712" cy="809733"/>
            </a:xfrm>
            <a:prstGeom prst="roundRect">
              <a:avLst>
                <a:gd name="adj" fmla="val 50000"/>
              </a:avLst>
            </a:prstGeom>
            <a:solidFill>
              <a:srgbClr val="6160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Montserrat" pitchFamily="2" charset="0"/>
              </a:endParaRPr>
            </a:p>
          </p:txBody>
        </p:sp>
        <p:sp>
          <p:nvSpPr>
            <p:cNvPr id="27" name="Text Placeholder 2">
              <a:extLst>
                <a:ext uri="{FF2B5EF4-FFF2-40B4-BE49-F238E27FC236}">
                  <a16:creationId xmlns:a16="http://schemas.microsoft.com/office/drawing/2014/main" id="{43DE24F3-5414-D6BB-7E2E-ABBAB7FC143E}"/>
                </a:ext>
              </a:extLst>
            </p:cNvPr>
            <p:cNvSpPr txBox="1">
              <a:spLocks/>
            </p:cNvSpPr>
            <p:nvPr/>
          </p:nvSpPr>
          <p:spPr>
            <a:xfrm>
              <a:off x="7638356" y="1264574"/>
              <a:ext cx="1388095" cy="67403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3200" b="1" dirty="0">
                  <a:solidFill>
                    <a:schemeClr val="bg1"/>
                  </a:solidFill>
                  <a:latin typeface="Montserrat" pitchFamily="2" charset="0"/>
                  <a:ea typeface="Tahoma" panose="020B0604030504040204" pitchFamily="34" charset="0"/>
                </a:rPr>
                <a:t>Grain</a:t>
              </a:r>
            </a:p>
          </p:txBody>
        </p:sp>
        <p:sp>
          <p:nvSpPr>
            <p:cNvPr id="28" name="TextBox 114">
              <a:extLst>
                <a:ext uri="{FF2B5EF4-FFF2-40B4-BE49-F238E27FC236}">
                  <a16:creationId xmlns:a16="http://schemas.microsoft.com/office/drawing/2014/main" id="{F4A5DE6F-7055-86ED-706E-7C7E6B360586}"/>
                </a:ext>
              </a:extLst>
            </p:cNvPr>
            <p:cNvSpPr txBox="1"/>
            <p:nvPr/>
          </p:nvSpPr>
          <p:spPr>
            <a:xfrm>
              <a:off x="7460258" y="837214"/>
              <a:ext cx="18898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Montserrat" pitchFamily="2" charset="0"/>
                </a:rPr>
                <a:t>50 % Weight</a:t>
              </a:r>
            </a:p>
          </p:txBody>
        </p:sp>
      </p:grpSp>
      <p:grpSp>
        <p:nvGrpSpPr>
          <p:cNvPr id="29" name="Group 155">
            <a:extLst>
              <a:ext uri="{FF2B5EF4-FFF2-40B4-BE49-F238E27FC236}">
                <a16:creationId xmlns:a16="http://schemas.microsoft.com/office/drawing/2014/main" id="{9DF369CD-C85D-FE96-1CAE-6AC9E9B3C71A}"/>
              </a:ext>
            </a:extLst>
          </p:cNvPr>
          <p:cNvGrpSpPr/>
          <p:nvPr/>
        </p:nvGrpSpPr>
        <p:grpSpPr>
          <a:xfrm>
            <a:off x="10763619" y="2535705"/>
            <a:ext cx="2342510" cy="758787"/>
            <a:chOff x="7677790" y="2241172"/>
            <a:chExt cx="1868639" cy="758787"/>
          </a:xfrm>
        </p:grpSpPr>
        <p:sp>
          <p:nvSpPr>
            <p:cNvPr id="30" name="Rounded Rectangle 102">
              <a:extLst>
                <a:ext uri="{FF2B5EF4-FFF2-40B4-BE49-F238E27FC236}">
                  <a16:creationId xmlns:a16="http://schemas.microsoft.com/office/drawing/2014/main" id="{856B5406-C77B-B956-5B9E-2CF58C70DDE7}"/>
                </a:ext>
              </a:extLst>
            </p:cNvPr>
            <p:cNvSpPr/>
            <p:nvPr/>
          </p:nvSpPr>
          <p:spPr>
            <a:xfrm>
              <a:off x="7677790" y="2241172"/>
              <a:ext cx="1868639" cy="540267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Montserrat" pitchFamily="2" charset="0"/>
              </a:endParaRPr>
            </a:p>
          </p:txBody>
        </p:sp>
        <p:sp>
          <p:nvSpPr>
            <p:cNvPr id="31" name="TextBox 103">
              <a:extLst>
                <a:ext uri="{FF2B5EF4-FFF2-40B4-BE49-F238E27FC236}">
                  <a16:creationId xmlns:a16="http://schemas.microsoft.com/office/drawing/2014/main" id="{5D9A3A41-6A4D-F0C4-B8AF-F4BCDAEA9A77}"/>
                </a:ext>
              </a:extLst>
            </p:cNvPr>
            <p:cNvSpPr txBox="1"/>
            <p:nvPr/>
          </p:nvSpPr>
          <p:spPr>
            <a:xfrm>
              <a:off x="7696946" y="2322851"/>
              <a:ext cx="179404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Montserrat" pitchFamily="2" charset="0"/>
                </a:rPr>
                <a:t>Starch</a:t>
              </a:r>
              <a:r>
                <a:rPr lang="th-TH" b="1" dirty="0">
                  <a:solidFill>
                    <a:schemeClr val="bg1"/>
                  </a:solidFill>
                  <a:latin typeface="Montserrat" pitchFamily="2" charset="0"/>
                </a:rPr>
                <a:t> </a:t>
              </a:r>
              <a:r>
                <a:rPr lang="en-US" b="1" dirty="0">
                  <a:solidFill>
                    <a:schemeClr val="bg1"/>
                  </a:solidFill>
                  <a:latin typeface="Montserrat" pitchFamily="2" charset="0"/>
                </a:rPr>
                <a:t>70-80 %</a:t>
              </a:r>
            </a:p>
          </p:txBody>
        </p:sp>
      </p:grpSp>
      <p:grpSp>
        <p:nvGrpSpPr>
          <p:cNvPr id="32" name="Group 156">
            <a:extLst>
              <a:ext uri="{FF2B5EF4-FFF2-40B4-BE49-F238E27FC236}">
                <a16:creationId xmlns:a16="http://schemas.microsoft.com/office/drawing/2014/main" id="{F8A3121D-C7BB-0B99-0CB5-A57053FCA177}"/>
              </a:ext>
            </a:extLst>
          </p:cNvPr>
          <p:cNvGrpSpPr/>
          <p:nvPr/>
        </p:nvGrpSpPr>
        <p:grpSpPr>
          <a:xfrm>
            <a:off x="11509124" y="3309252"/>
            <a:ext cx="2082676" cy="548640"/>
            <a:chOff x="7739904" y="2975873"/>
            <a:chExt cx="1343706" cy="548640"/>
          </a:xfrm>
        </p:grpSpPr>
        <p:sp>
          <p:nvSpPr>
            <p:cNvPr id="33" name="Rounded Rectangle 104">
              <a:extLst>
                <a:ext uri="{FF2B5EF4-FFF2-40B4-BE49-F238E27FC236}">
                  <a16:creationId xmlns:a16="http://schemas.microsoft.com/office/drawing/2014/main" id="{4AC222C3-2DF8-D890-73AE-194EE9FEFC48}"/>
                </a:ext>
              </a:extLst>
            </p:cNvPr>
            <p:cNvSpPr/>
            <p:nvPr/>
          </p:nvSpPr>
          <p:spPr>
            <a:xfrm>
              <a:off x="7739904" y="2975873"/>
              <a:ext cx="1179910" cy="548640"/>
            </a:xfrm>
            <a:prstGeom prst="roundRect">
              <a:avLst>
                <a:gd name="adj" fmla="val 50000"/>
              </a:avLst>
            </a:prstGeom>
            <a:solidFill>
              <a:srgbClr val="66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Montserrat" pitchFamily="2" charset="0"/>
              </a:endParaRPr>
            </a:p>
          </p:txBody>
        </p:sp>
        <p:sp>
          <p:nvSpPr>
            <p:cNvPr id="34" name="TextBox 105">
              <a:extLst>
                <a:ext uri="{FF2B5EF4-FFF2-40B4-BE49-F238E27FC236}">
                  <a16:creationId xmlns:a16="http://schemas.microsoft.com/office/drawing/2014/main" id="{E79A9DF5-F81A-5E49-F6AC-662E88600C5D}"/>
                </a:ext>
              </a:extLst>
            </p:cNvPr>
            <p:cNvSpPr txBox="1"/>
            <p:nvPr/>
          </p:nvSpPr>
          <p:spPr>
            <a:xfrm>
              <a:off x="7739905" y="3051816"/>
              <a:ext cx="13437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Montserrat" pitchFamily="2" charset="0"/>
                </a:rPr>
                <a:t>  </a:t>
              </a:r>
              <a:r>
                <a:rPr lang="en-US" b="1" dirty="0" err="1">
                  <a:solidFill>
                    <a:schemeClr val="bg1"/>
                  </a:solidFill>
                  <a:latin typeface="Montserrat" pitchFamily="2" charset="0"/>
                </a:rPr>
                <a:t>Fibre</a:t>
              </a:r>
              <a:r>
                <a:rPr lang="en-US" b="1" dirty="0">
                  <a:solidFill>
                    <a:schemeClr val="bg1"/>
                  </a:solidFill>
                  <a:latin typeface="Montserrat" pitchFamily="2" charset="0"/>
                </a:rPr>
                <a:t> &lt; 10 %</a:t>
              </a:r>
            </a:p>
          </p:txBody>
        </p:sp>
      </p:grpSp>
      <p:grpSp>
        <p:nvGrpSpPr>
          <p:cNvPr id="35" name="Group 157">
            <a:extLst>
              <a:ext uri="{FF2B5EF4-FFF2-40B4-BE49-F238E27FC236}">
                <a16:creationId xmlns:a16="http://schemas.microsoft.com/office/drawing/2014/main" id="{F553ED66-BF6C-21E1-FDB7-D7C13CD9BF06}"/>
              </a:ext>
            </a:extLst>
          </p:cNvPr>
          <p:cNvGrpSpPr/>
          <p:nvPr/>
        </p:nvGrpSpPr>
        <p:grpSpPr>
          <a:xfrm>
            <a:off x="11151971" y="4097253"/>
            <a:ext cx="1891424" cy="690404"/>
            <a:chOff x="7719300" y="3787034"/>
            <a:chExt cx="1891424" cy="690404"/>
          </a:xfrm>
        </p:grpSpPr>
        <p:sp>
          <p:nvSpPr>
            <p:cNvPr id="36" name="Rounded Rectangle 106">
              <a:extLst>
                <a:ext uri="{FF2B5EF4-FFF2-40B4-BE49-F238E27FC236}">
                  <a16:creationId xmlns:a16="http://schemas.microsoft.com/office/drawing/2014/main" id="{65053C75-D398-3E82-4392-6EE0D4EB89BD}"/>
                </a:ext>
              </a:extLst>
            </p:cNvPr>
            <p:cNvSpPr/>
            <p:nvPr/>
          </p:nvSpPr>
          <p:spPr>
            <a:xfrm>
              <a:off x="7719300" y="3787034"/>
              <a:ext cx="1891424" cy="690404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Montserrat" pitchFamily="2" charset="0"/>
              </a:endParaRPr>
            </a:p>
          </p:txBody>
        </p:sp>
        <p:sp>
          <p:nvSpPr>
            <p:cNvPr id="37" name="TextBox 107">
              <a:extLst>
                <a:ext uri="{FF2B5EF4-FFF2-40B4-BE49-F238E27FC236}">
                  <a16:creationId xmlns:a16="http://schemas.microsoft.com/office/drawing/2014/main" id="{C4F5B10D-2E60-7A46-9AE8-A6FA7855CBD7}"/>
                </a:ext>
              </a:extLst>
            </p:cNvPr>
            <p:cNvSpPr txBox="1"/>
            <p:nvPr/>
          </p:nvSpPr>
          <p:spPr>
            <a:xfrm>
              <a:off x="7823327" y="3832892"/>
              <a:ext cx="1686520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ctr"/>
              <a:r>
                <a:rPr lang="en-US" sz="2000" b="1" dirty="0">
                  <a:solidFill>
                    <a:schemeClr val="bg1"/>
                  </a:solidFill>
                  <a:latin typeface="Montserrat" pitchFamily="2" charset="0"/>
                  <a:ea typeface="Tahoma" panose="020B0604030504040204" pitchFamily="34" charset="0"/>
                </a:rPr>
                <a:t>Minerals</a:t>
              </a:r>
              <a:r>
                <a:rPr lang="th-TH" sz="2000" b="1" dirty="0">
                  <a:solidFill>
                    <a:schemeClr val="bg1"/>
                  </a:solidFill>
                  <a:latin typeface="Montserrat" pitchFamily="2" charset="0"/>
                  <a:ea typeface="Tahoma" panose="020B0604030504040204" pitchFamily="34" charset="0"/>
                </a:rPr>
                <a:t> </a:t>
              </a:r>
            </a:p>
            <a:p>
              <a:pPr algn="ctr" fontAlgn="ctr"/>
              <a:r>
                <a:rPr lang="en-US" sz="1100" b="1" dirty="0">
                  <a:solidFill>
                    <a:schemeClr val="bg1"/>
                  </a:solidFill>
                  <a:latin typeface="Montserrat" pitchFamily="2" charset="0"/>
                  <a:ea typeface="Tahoma" panose="020B0604030504040204" pitchFamily="34" charset="0"/>
                </a:rPr>
                <a:t>P, K, Mg, Ca,</a:t>
              </a:r>
              <a:r>
                <a:rPr lang="th-TH" sz="1100" b="1" dirty="0">
                  <a:solidFill>
                    <a:schemeClr val="bg1"/>
                  </a:solidFill>
                  <a:latin typeface="Montserrat" pitchFamily="2" charset="0"/>
                  <a:ea typeface="Tahoma" panose="020B0604030504040204" pitchFamily="34" charset="0"/>
                </a:rPr>
                <a:t> </a:t>
              </a:r>
              <a:r>
                <a:rPr lang="en-US" sz="1100" b="1" dirty="0">
                  <a:solidFill>
                    <a:schemeClr val="bg1"/>
                  </a:solidFill>
                  <a:latin typeface="Montserrat" pitchFamily="2" charset="0"/>
                  <a:ea typeface="Tahoma" panose="020B0604030504040204" pitchFamily="34" charset="0"/>
                </a:rPr>
                <a:t>Zn</a:t>
              </a:r>
            </a:p>
          </p:txBody>
        </p:sp>
      </p:grpSp>
      <p:grpSp>
        <p:nvGrpSpPr>
          <p:cNvPr id="38" name="Group 110">
            <a:extLst>
              <a:ext uri="{FF2B5EF4-FFF2-40B4-BE49-F238E27FC236}">
                <a16:creationId xmlns:a16="http://schemas.microsoft.com/office/drawing/2014/main" id="{79C073C3-5389-7BF3-0AB9-D656B4DE31B8}"/>
              </a:ext>
            </a:extLst>
          </p:cNvPr>
          <p:cNvGrpSpPr/>
          <p:nvPr/>
        </p:nvGrpSpPr>
        <p:grpSpPr>
          <a:xfrm>
            <a:off x="10574844" y="4996797"/>
            <a:ext cx="2027433" cy="739696"/>
            <a:chOff x="5229524" y="5107498"/>
            <a:chExt cx="1775051" cy="904174"/>
          </a:xfrm>
        </p:grpSpPr>
        <p:sp>
          <p:nvSpPr>
            <p:cNvPr id="39" name="Rounded Rectangle 111">
              <a:extLst>
                <a:ext uri="{FF2B5EF4-FFF2-40B4-BE49-F238E27FC236}">
                  <a16:creationId xmlns:a16="http://schemas.microsoft.com/office/drawing/2014/main" id="{5057F474-FA74-8B50-BCF6-232087B6CA07}"/>
                </a:ext>
              </a:extLst>
            </p:cNvPr>
            <p:cNvSpPr/>
            <p:nvPr/>
          </p:nvSpPr>
          <p:spPr>
            <a:xfrm>
              <a:off x="5229524" y="5107498"/>
              <a:ext cx="1775051" cy="904174"/>
            </a:xfrm>
            <a:prstGeom prst="roundRect">
              <a:avLst>
                <a:gd name="adj" fmla="val 50000"/>
              </a:avLst>
            </a:prstGeom>
            <a:solidFill>
              <a:srgbClr val="33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Montserrat" pitchFamily="2" charset="0"/>
              </a:endParaRPr>
            </a:p>
          </p:txBody>
        </p:sp>
        <p:sp>
          <p:nvSpPr>
            <p:cNvPr id="40" name="TextBox 112">
              <a:extLst>
                <a:ext uri="{FF2B5EF4-FFF2-40B4-BE49-F238E27FC236}">
                  <a16:creationId xmlns:a16="http://schemas.microsoft.com/office/drawing/2014/main" id="{F659817B-E7AD-31E4-FE44-F0C0A191EFC5}"/>
                </a:ext>
              </a:extLst>
            </p:cNvPr>
            <p:cNvSpPr txBox="1"/>
            <p:nvPr/>
          </p:nvSpPr>
          <p:spPr>
            <a:xfrm>
              <a:off x="5332592" y="5134144"/>
              <a:ext cx="1546245" cy="846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ctr">
                <a:buClr>
                  <a:srgbClr val="000000"/>
                </a:buClr>
                <a:buSzPts val="1600"/>
              </a:pPr>
              <a:r>
                <a:rPr lang="en-US" b="1" dirty="0">
                  <a:solidFill>
                    <a:schemeClr val="bg1"/>
                  </a:solidFill>
                  <a:latin typeface="Montserrat" pitchFamily="2" charset="0"/>
                  <a:ea typeface="Tahoma" panose="020B0604030504040204" pitchFamily="34" charset="0"/>
                </a:rPr>
                <a:t>Pigments</a:t>
              </a:r>
              <a:endParaRPr lang="th-TH" b="1" dirty="0">
                <a:solidFill>
                  <a:schemeClr val="bg1"/>
                </a:solidFill>
                <a:latin typeface="Montserrat" pitchFamily="2" charset="0"/>
                <a:ea typeface="Tahoma" panose="020B0604030504040204" pitchFamily="34" charset="0"/>
              </a:endParaRPr>
            </a:p>
            <a:p>
              <a:pPr algn="ctr" fontAlgn="ctr">
                <a:buClr>
                  <a:srgbClr val="000000"/>
                </a:buClr>
                <a:buSzPts val="1600"/>
              </a:pPr>
              <a:r>
                <a:rPr lang="en-US" sz="1050" b="1" dirty="0">
                  <a:solidFill>
                    <a:schemeClr val="bg1"/>
                  </a:solidFill>
                  <a:latin typeface="Montserrat" pitchFamily="2" charset="0"/>
                  <a:ea typeface="Tahoma" panose="020B0604030504040204" pitchFamily="34" charset="0"/>
                </a:rPr>
                <a:t>Anthocyanin</a:t>
              </a:r>
              <a:br>
                <a:rPr lang="en-US" sz="1050" b="1" dirty="0">
                  <a:solidFill>
                    <a:schemeClr val="bg1"/>
                  </a:solidFill>
                  <a:latin typeface="Montserrat" pitchFamily="2" charset="0"/>
                  <a:ea typeface="Tahoma" panose="020B0604030504040204" pitchFamily="34" charset="0"/>
                </a:rPr>
              </a:br>
              <a:r>
                <a:rPr lang="en-US" sz="1050" b="1" dirty="0">
                  <a:solidFill>
                    <a:schemeClr val="bg1"/>
                  </a:solidFill>
                  <a:latin typeface="Montserrat" pitchFamily="2" charset="0"/>
                  <a:ea typeface="Tahoma" panose="020B0604030504040204" pitchFamily="34" charset="0"/>
                </a:rPr>
                <a:t>(Pigmented rice)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4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21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29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CA1E6B8-6D23-F71D-EDF7-2D51CCBF2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1F7C4E-DD6B-2779-2E58-C48AEE38B7E0}"/>
              </a:ext>
            </a:extLst>
          </p:cNvPr>
          <p:cNvSpPr txBox="1"/>
          <p:nvPr/>
        </p:nvSpPr>
        <p:spPr>
          <a:xfrm>
            <a:off x="2209800" y="495300"/>
            <a:ext cx="7543800" cy="1513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89"/>
              </a:lnSpc>
            </a:pPr>
            <a:r>
              <a:rPr lang="en-US" sz="6000" b="1" spc="177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29980"/>
                </a:highlight>
                <a:latin typeface="Barlow Bold Bold"/>
                <a:ea typeface="Barlow Bold Bold"/>
                <a:cs typeface="Barlow Bold Bold"/>
                <a:sym typeface="Barlow Bold Bold"/>
              </a:rPr>
              <a:t>'Rainbow Rice’ </a:t>
            </a:r>
            <a:br>
              <a:rPr lang="en-US" sz="6000" b="1" spc="177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29980"/>
                </a:highlight>
                <a:latin typeface="Barlow Bold Bold"/>
                <a:ea typeface="Barlow Bold Bold"/>
                <a:cs typeface="Barlow Bold Bold"/>
                <a:sym typeface="Barlow Bold Bold"/>
              </a:rPr>
            </a:br>
            <a:r>
              <a:rPr lang="en-US" sz="3000" b="1" spc="177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29980"/>
                </a:highlight>
                <a:latin typeface="Barlow "/>
                <a:ea typeface="Barlow Bold Bold"/>
                <a:cs typeface="Barlow Bold Bold"/>
                <a:sym typeface="Barlow Bold Bold"/>
              </a:rPr>
              <a:t>Ricefield art 2025</a:t>
            </a:r>
          </a:p>
        </p:txBody>
      </p:sp>
    </p:spTree>
    <p:extLst>
      <p:ext uri="{BB962C8B-B14F-4D97-AF65-F5344CB8AC3E}">
        <p14:creationId xmlns:p14="http://schemas.microsoft.com/office/powerpoint/2010/main" val="37918874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pscale Image"/>
          <p:cNvSpPr/>
          <p:nvPr/>
        </p:nvSpPr>
        <p:spPr>
          <a:xfrm>
            <a:off x="-76200" y="-571500"/>
            <a:ext cx="18880719" cy="10612538"/>
          </a:xfrm>
          <a:custGeom>
            <a:avLst/>
            <a:gdLst/>
            <a:ahLst/>
            <a:cxnLst/>
            <a:rect l="l" t="t" r="r" b="b"/>
            <a:pathLst>
              <a:path w="18880719" h="10612538">
                <a:moveTo>
                  <a:pt x="0" y="0"/>
                </a:moveTo>
                <a:lnTo>
                  <a:pt x="18880719" y="0"/>
                </a:lnTo>
                <a:lnTo>
                  <a:pt x="18880719" y="10612538"/>
                </a:lnTo>
                <a:lnTo>
                  <a:pt x="0" y="10612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TextBox 3"/>
          <p:cNvSpPr txBox="1"/>
          <p:nvPr/>
        </p:nvSpPr>
        <p:spPr>
          <a:xfrm>
            <a:off x="730301" y="2512701"/>
            <a:ext cx="7042099" cy="1730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897"/>
              </a:lnSpc>
            </a:pPr>
            <a:r>
              <a:rPr lang="en-US" sz="5603">
                <a:solidFill>
                  <a:srgbClr val="0C0D0D"/>
                </a:solidFill>
                <a:latin typeface="Aileron Heavy"/>
                <a:ea typeface="Aileron Heavy"/>
                <a:cs typeface="Aileron Heavy"/>
                <a:sym typeface="Aileron Heavy"/>
              </a:rPr>
              <a:t>Thai Rice Strategy for the Future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699" y="5176404"/>
            <a:ext cx="5779229" cy="2597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941"/>
              </a:lnSpc>
            </a:pPr>
            <a:r>
              <a:rPr lang="en-US" sz="4767" spc="233">
                <a:solidFill>
                  <a:srgbClr val="0C0D0D"/>
                </a:solidFill>
                <a:latin typeface="Barlow Medium"/>
                <a:ea typeface="Barlow Medium"/>
                <a:cs typeface="Barlow Medium"/>
                <a:sym typeface="Barlow Medium"/>
              </a:rPr>
              <a:t>Transitioning to a</a:t>
            </a:r>
          </a:p>
          <a:p>
            <a:pPr algn="l">
              <a:lnSpc>
                <a:spcPts val="6941"/>
              </a:lnSpc>
            </a:pPr>
            <a:r>
              <a:rPr lang="en-US" sz="4767" spc="233">
                <a:solidFill>
                  <a:srgbClr val="0C0D0D"/>
                </a:solidFill>
                <a:latin typeface="Barlow Medium"/>
                <a:ea typeface="Barlow Medium"/>
                <a:cs typeface="Barlow Medium"/>
                <a:sym typeface="Barlow Medium"/>
              </a:rPr>
              <a:t>Precision-Driven</a:t>
            </a:r>
          </a:p>
          <a:p>
            <a:pPr algn="l">
              <a:lnSpc>
                <a:spcPts val="6941"/>
              </a:lnSpc>
            </a:pPr>
            <a:r>
              <a:rPr lang="en-US" sz="4767" spc="233">
                <a:solidFill>
                  <a:srgbClr val="0C0D0D"/>
                </a:solidFill>
                <a:latin typeface="Barlow Medium"/>
                <a:ea typeface="Barlow Medium"/>
                <a:cs typeface="Barlow Medium"/>
                <a:sym typeface="Barlow Medium"/>
              </a:rPr>
              <a:t>Bio-Economy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pscale Image"/>
          <p:cNvSpPr/>
          <p:nvPr/>
        </p:nvSpPr>
        <p:spPr>
          <a:xfrm>
            <a:off x="-131392" y="-140087"/>
            <a:ext cx="18550785" cy="10427087"/>
          </a:xfrm>
          <a:custGeom>
            <a:avLst/>
            <a:gdLst/>
            <a:ahLst/>
            <a:cxnLst/>
            <a:rect l="l" t="t" r="r" b="b"/>
            <a:pathLst>
              <a:path w="18550785" h="10427087">
                <a:moveTo>
                  <a:pt x="0" y="0"/>
                </a:moveTo>
                <a:lnTo>
                  <a:pt x="18550784" y="0"/>
                </a:lnTo>
                <a:lnTo>
                  <a:pt x="18550784" y="10427087"/>
                </a:lnTo>
                <a:lnTo>
                  <a:pt x="0" y="104270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TextBox 3"/>
          <p:cNvSpPr txBox="1"/>
          <p:nvPr/>
        </p:nvSpPr>
        <p:spPr>
          <a:xfrm>
            <a:off x="8915400" y="812061"/>
            <a:ext cx="8534400" cy="7445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16"/>
              </a:lnSpc>
            </a:pPr>
            <a:r>
              <a:rPr lang="en-US" sz="4654" spc="181">
                <a:solidFill>
                  <a:srgbClr val="0D0D0D"/>
                </a:solidFill>
                <a:latin typeface="Barlow Bold"/>
                <a:ea typeface="Barlow Bold"/>
                <a:cs typeface="Barlow Bold"/>
                <a:sym typeface="Barlow Bold"/>
              </a:rPr>
              <a:t>Infrastructure and Capacity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361009" y="2271921"/>
            <a:ext cx="1800000" cy="33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1"/>
              </a:lnSpc>
            </a:pPr>
            <a:r>
              <a:rPr lang="en-US" sz="2079" spc="141">
                <a:solidFill>
                  <a:srgbClr val="272828"/>
                </a:solidFill>
                <a:latin typeface="Barlow Bold"/>
                <a:ea typeface="Barlow Bold"/>
                <a:cs typeface="Barlow Bold"/>
                <a:sym typeface="Barlow Bold"/>
              </a:rPr>
              <a:t>Facilities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425672" y="2150335"/>
            <a:ext cx="1800000" cy="642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8"/>
              </a:lnSpc>
            </a:pPr>
            <a:r>
              <a:rPr lang="en-US" sz="2190" spc="135">
                <a:solidFill>
                  <a:srgbClr val="272828"/>
                </a:solidFill>
                <a:latin typeface="Barlow Bold"/>
                <a:ea typeface="Barlow Bold"/>
                <a:cs typeface="Barlow Bold"/>
                <a:sym typeface="Barlow Bold"/>
              </a:rPr>
              <a:t>Human</a:t>
            </a:r>
          </a:p>
          <a:p>
            <a:pPr algn="ctr">
              <a:lnSpc>
                <a:spcPts val="2518"/>
              </a:lnSpc>
            </a:pPr>
            <a:r>
              <a:rPr lang="en-US" sz="2190" spc="135">
                <a:solidFill>
                  <a:srgbClr val="272828"/>
                </a:solidFill>
                <a:latin typeface="Barlow Bold"/>
                <a:ea typeface="Barlow Bold"/>
                <a:cs typeface="Barlow Bold"/>
                <a:sym typeface="Barlow Bold"/>
              </a:rPr>
              <a:t>Capital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092337" y="2151634"/>
            <a:ext cx="1800000" cy="660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5"/>
              </a:lnSpc>
            </a:pPr>
            <a:r>
              <a:rPr lang="en-US" sz="2319" spc="44">
                <a:solidFill>
                  <a:srgbClr val="272828"/>
                </a:solidFill>
                <a:latin typeface="Barlow Bold"/>
                <a:ea typeface="Barlow Bold"/>
                <a:cs typeface="Barlow Bold"/>
                <a:sym typeface="Barlow Bold"/>
              </a:rPr>
              <a:t>Innovation</a:t>
            </a:r>
          </a:p>
          <a:p>
            <a:pPr algn="ctr">
              <a:lnSpc>
                <a:spcPts val="2605"/>
              </a:lnSpc>
            </a:pPr>
            <a:r>
              <a:rPr lang="en-US" sz="2319" spc="44">
                <a:solidFill>
                  <a:srgbClr val="272828"/>
                </a:solidFill>
                <a:latin typeface="Barlow Bold"/>
                <a:ea typeface="Barlow Bold"/>
                <a:cs typeface="Barlow Bold"/>
                <a:sym typeface="Barlow Bold"/>
              </a:rPr>
              <a:t>Ecosystem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67159" y="3974340"/>
            <a:ext cx="2031848" cy="1943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Barlow Medium Bold"/>
                <a:ea typeface="Barlow Medium Bold"/>
                <a:cs typeface="Barlow Medium Bold"/>
                <a:sym typeface="Barlow Medium Bold"/>
              </a:rPr>
              <a:t>Centralized</a:t>
            </a:r>
          </a:p>
          <a:p>
            <a:pPr algn="ctr">
              <a:lnSpc>
                <a:spcPts val="1680"/>
              </a:lnSpc>
            </a:pPr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Barlow Medium Bold"/>
                <a:ea typeface="Barlow Medium Bold"/>
                <a:cs typeface="Barlow Medium Bold"/>
                <a:sym typeface="Barlow Medium Bold"/>
              </a:rPr>
              <a:t>Diagnostic Hubs:</a:t>
            </a:r>
          </a:p>
          <a:p>
            <a:pPr algn="ctr">
              <a:lnSpc>
                <a:spcPts val="1680"/>
              </a:lnSpc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Barlow Medium"/>
                <a:ea typeface="Barlow Medium"/>
                <a:cs typeface="Barlow Medium"/>
                <a:sym typeface="Barlow Medium"/>
              </a:rPr>
              <a:t>Deploying 'One-Stop</a:t>
            </a:r>
          </a:p>
          <a:p>
            <a:pPr algn="ctr">
              <a:lnSpc>
                <a:spcPts val="1680"/>
              </a:lnSpc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Barlow Medium"/>
                <a:ea typeface="Barlow Medium"/>
                <a:cs typeface="Barlow Medium"/>
                <a:sym typeface="Barlow Medium"/>
              </a:rPr>
              <a:t>Service' government</a:t>
            </a:r>
          </a:p>
          <a:p>
            <a:pPr algn="ctr">
              <a:lnSpc>
                <a:spcPts val="1680"/>
              </a:lnSpc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Barlow Medium"/>
                <a:ea typeface="Barlow Medium"/>
                <a:cs typeface="Barlow Medium"/>
                <a:sym typeface="Barlow Medium"/>
              </a:rPr>
              <a:t>laboratories to provide</a:t>
            </a:r>
          </a:p>
          <a:p>
            <a:pPr algn="ctr">
              <a:lnSpc>
                <a:spcPts val="1680"/>
              </a:lnSpc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Barlow Medium"/>
                <a:ea typeface="Barlow Medium"/>
                <a:cs typeface="Barlow Medium"/>
                <a:sym typeface="Barlow Medium"/>
              </a:rPr>
              <a:t>rapid, affordable</a:t>
            </a:r>
          </a:p>
          <a:p>
            <a:pPr algn="ctr">
              <a:lnSpc>
                <a:spcPts val="1680"/>
              </a:lnSpc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Barlow Medium"/>
                <a:ea typeface="Barlow Medium"/>
                <a:cs typeface="Barlow Medium"/>
                <a:sym typeface="Barlow Medium"/>
              </a:rPr>
              <a:t>DNA verification and</a:t>
            </a:r>
          </a:p>
          <a:p>
            <a:pPr algn="ctr">
              <a:lnSpc>
                <a:spcPts val="1680"/>
              </a:lnSpc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Barlow Medium"/>
                <a:ea typeface="Barlow Medium"/>
                <a:cs typeface="Barlow Medium"/>
                <a:sym typeface="Barlow Medium"/>
              </a:rPr>
              <a:t>pesticide residue</a:t>
            </a:r>
          </a:p>
          <a:p>
            <a:pPr algn="ctr">
              <a:lnSpc>
                <a:spcPts val="1680"/>
              </a:lnSpc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Barlow Medium"/>
                <a:ea typeface="Barlow Medium"/>
                <a:cs typeface="Barlow Medium"/>
                <a:sym typeface="Barlow Medium"/>
              </a:rPr>
              <a:t>testing.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44001" y="6417636"/>
            <a:ext cx="2155006" cy="2161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Barlow Medium Bold"/>
                <a:ea typeface="Barlow Medium Bold"/>
                <a:cs typeface="Barlow Medium Bold"/>
                <a:sym typeface="Barlow Medium Bold"/>
              </a:rPr>
              <a:t>Pre-Commercial</a:t>
            </a:r>
          </a:p>
          <a:p>
            <a:pPr algn="ctr">
              <a:lnSpc>
                <a:spcPts val="1680"/>
              </a:lnSpc>
            </a:pPr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Barlow Medium Bold"/>
                <a:ea typeface="Barlow Medium Bold"/>
                <a:cs typeface="Barlow Medium Bold"/>
                <a:sym typeface="Barlow Medium Bold"/>
              </a:rPr>
              <a:t>Pilot Plants:</a:t>
            </a:r>
          </a:p>
          <a:p>
            <a:pPr algn="ctr">
              <a:lnSpc>
                <a:spcPts val="1680"/>
              </a:lnSpc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Barlow Medium"/>
                <a:ea typeface="Barlow Medium"/>
                <a:cs typeface="Barlow Medium"/>
                <a:sym typeface="Barlow Medium"/>
              </a:rPr>
              <a:t>Backing dedicated</a:t>
            </a:r>
          </a:p>
          <a:p>
            <a:pPr algn="ctr">
              <a:lnSpc>
                <a:spcPts val="1680"/>
              </a:lnSpc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Barlow Medium"/>
                <a:ea typeface="Barlow Medium"/>
                <a:cs typeface="Barlow Medium"/>
                <a:sym typeface="Barlow Medium"/>
              </a:rPr>
              <a:t>testing facilities to</a:t>
            </a:r>
          </a:p>
          <a:p>
            <a:pPr algn="ctr">
              <a:lnSpc>
                <a:spcPts val="1680"/>
              </a:lnSpc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Barlow Medium"/>
                <a:ea typeface="Barlow Medium"/>
                <a:cs typeface="Barlow Medium"/>
                <a:sym typeface="Barlow Medium"/>
              </a:rPr>
              <a:t>help startups refine</a:t>
            </a:r>
          </a:p>
          <a:p>
            <a:pPr algn="ctr">
              <a:lnSpc>
                <a:spcPts val="1680"/>
              </a:lnSpc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Barlow Medium"/>
                <a:ea typeface="Barlow Medium"/>
                <a:cs typeface="Barlow Medium"/>
                <a:sym typeface="Barlow Medium"/>
              </a:rPr>
              <a:t>and scale high-value</a:t>
            </a:r>
          </a:p>
          <a:p>
            <a:pPr algn="ctr">
              <a:lnSpc>
                <a:spcPts val="1680"/>
              </a:lnSpc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Barlow Medium"/>
                <a:ea typeface="Barlow Medium"/>
                <a:cs typeface="Barlow Medium"/>
                <a:sym typeface="Barlow Medium"/>
              </a:rPr>
              <a:t>processed rice</a:t>
            </a:r>
          </a:p>
          <a:p>
            <a:pPr algn="ctr">
              <a:lnSpc>
                <a:spcPts val="1680"/>
              </a:lnSpc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Barlow Medium"/>
                <a:ea typeface="Barlow Medium"/>
                <a:cs typeface="Barlow Medium"/>
                <a:sym typeface="Barlow Medium"/>
              </a:rPr>
              <a:t>products prior to full</a:t>
            </a:r>
          </a:p>
          <a:p>
            <a:pPr algn="ctr">
              <a:lnSpc>
                <a:spcPts val="1680"/>
              </a:lnSpc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Barlow Medium"/>
                <a:ea typeface="Barlow Medium"/>
                <a:cs typeface="Barlow Medium"/>
                <a:sym typeface="Barlow Medium"/>
              </a:rPr>
              <a:t>industrial</a:t>
            </a:r>
          </a:p>
          <a:p>
            <a:pPr algn="ctr">
              <a:lnSpc>
                <a:spcPts val="1680"/>
              </a:lnSpc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Barlow Medium"/>
                <a:ea typeface="Barlow Medium"/>
                <a:cs typeface="Barlow Medium"/>
                <a:sym typeface="Barlow Medium"/>
              </a:rPr>
              <a:t>commercialization.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115800" y="4815159"/>
            <a:ext cx="2241741" cy="2597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Barlow Medium Bold"/>
                <a:ea typeface="Barlow Medium Bold"/>
                <a:cs typeface="Barlow Medium Bold"/>
                <a:sym typeface="Barlow Medium Bold"/>
              </a:rPr>
              <a:t>Next-Gen</a:t>
            </a:r>
          </a:p>
          <a:p>
            <a:pPr algn="ctr">
              <a:lnSpc>
                <a:spcPts val="1680"/>
              </a:lnSpc>
            </a:pPr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Barlow Medium"/>
                <a:ea typeface="Barlow Medium"/>
                <a:cs typeface="Barlow Medium"/>
                <a:sym typeface="Barlow Medium"/>
              </a:rPr>
              <a:t>Human Capital:</a:t>
            </a:r>
          </a:p>
          <a:p>
            <a:pPr algn="ctr">
              <a:lnSpc>
                <a:spcPts val="1680"/>
              </a:lnSpc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Barlow Medium"/>
                <a:ea typeface="Barlow Medium"/>
                <a:cs typeface="Barlow Medium"/>
                <a:sym typeface="Barlow Medium"/>
              </a:rPr>
              <a:t>Launching intensive</a:t>
            </a:r>
          </a:p>
          <a:p>
            <a:pPr algn="ctr">
              <a:lnSpc>
                <a:spcPts val="1680"/>
              </a:lnSpc>
            </a:pPr>
            <a:r>
              <a:rPr lang="en-US" sz="1600" b="1">
                <a:solidFill>
                  <a:schemeClr val="tx1">
                    <a:lumMod val="95000"/>
                    <a:lumOff val="5000"/>
                  </a:schemeClr>
                </a:solidFill>
                <a:latin typeface="Barlow Medium"/>
                <a:ea typeface="Barlow Medium"/>
                <a:cs typeface="Barlow Medium"/>
                <a:sym typeface="Barlow Medium"/>
              </a:rPr>
              <a:t>'Rice School'</a:t>
            </a:r>
          </a:p>
          <a:p>
            <a:pPr algn="ctr">
              <a:lnSpc>
                <a:spcPts val="1680"/>
              </a:lnSpc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Barlow Medium"/>
                <a:ea typeface="Barlow Medium"/>
                <a:cs typeface="Barlow Medium"/>
                <a:sym typeface="Barlow Medium"/>
              </a:rPr>
              <a:t>curriculums with</a:t>
            </a:r>
          </a:p>
          <a:p>
            <a:pPr algn="ctr">
              <a:lnSpc>
                <a:spcPts val="1680"/>
              </a:lnSpc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Barlow Medium"/>
                <a:ea typeface="Barlow Medium"/>
                <a:cs typeface="Barlow Medium"/>
                <a:sym typeface="Barlow Medium"/>
              </a:rPr>
              <a:t>academic</a:t>
            </a:r>
          </a:p>
          <a:p>
            <a:pPr algn="ctr">
              <a:lnSpc>
                <a:spcPts val="1680"/>
              </a:lnSpc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Barlow Medium"/>
                <a:ea typeface="Barlow Medium"/>
                <a:cs typeface="Barlow Medium"/>
                <a:sym typeface="Barlow Medium"/>
              </a:rPr>
              <a:t>institutions</a:t>
            </a:r>
          </a:p>
          <a:p>
            <a:pPr algn="ctr">
              <a:lnSpc>
                <a:spcPts val="1680"/>
              </a:lnSpc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Barlow Medium"/>
                <a:ea typeface="Barlow Medium"/>
                <a:cs typeface="Barlow Medium"/>
                <a:sym typeface="Barlow Medium"/>
              </a:rPr>
              <a:t>to transform</a:t>
            </a:r>
          </a:p>
          <a:p>
            <a:pPr algn="ctr">
              <a:lnSpc>
                <a:spcPts val="1680"/>
              </a:lnSpc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Barlow Medium"/>
                <a:ea typeface="Barlow Medium"/>
                <a:cs typeface="Barlow Medium"/>
                <a:sym typeface="Barlow Medium"/>
              </a:rPr>
              <a:t>traditional labor into</a:t>
            </a:r>
          </a:p>
          <a:p>
            <a:pPr algn="ctr">
              <a:lnSpc>
                <a:spcPts val="1680"/>
              </a:lnSpc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Barlow Medium"/>
                <a:ea typeface="Barlow Medium"/>
                <a:cs typeface="Barlow Medium"/>
                <a:sym typeface="Barlow Medium"/>
              </a:rPr>
              <a:t>tech-literate</a:t>
            </a:r>
          </a:p>
          <a:p>
            <a:pPr algn="ctr">
              <a:lnSpc>
                <a:spcPts val="1680"/>
              </a:lnSpc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Barlow Medium"/>
                <a:ea typeface="Barlow Medium"/>
                <a:cs typeface="Barlow Medium"/>
                <a:sym typeface="Barlow Medium"/>
              </a:rPr>
              <a:t>"</a:t>
            </a:r>
            <a:r>
              <a:rPr lang="en-US" sz="1600" b="1">
                <a:solidFill>
                  <a:schemeClr val="tx1">
                    <a:lumMod val="95000"/>
                    <a:lumOff val="5000"/>
                  </a:schemeClr>
                </a:solidFill>
                <a:latin typeface="Barlow Medium"/>
                <a:ea typeface="Barlow Medium"/>
                <a:cs typeface="Barlow Medium"/>
                <a:sym typeface="Barlow Medium"/>
              </a:rPr>
              <a:t>Young Smart</a:t>
            </a:r>
          </a:p>
          <a:p>
            <a:pPr algn="ctr">
              <a:lnSpc>
                <a:spcPts val="1680"/>
              </a:lnSpc>
            </a:pPr>
            <a:r>
              <a:rPr lang="en-US" sz="1600" b="1">
                <a:solidFill>
                  <a:schemeClr val="tx1">
                    <a:lumMod val="95000"/>
                    <a:lumOff val="5000"/>
                  </a:schemeClr>
                </a:solidFill>
                <a:latin typeface="Barlow Medium"/>
                <a:ea typeface="Barlow Medium"/>
                <a:cs typeface="Barlow Medium"/>
                <a:sym typeface="Barlow Medium"/>
              </a:rPr>
              <a:t>Farmers.</a:t>
            </a: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Barlow Medium"/>
                <a:ea typeface="Barlow Medium"/>
                <a:cs typeface="Barlow Medium"/>
                <a:sym typeface="Barlow Medium"/>
              </a:rPr>
              <a:t>"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270260" y="3734414"/>
            <a:ext cx="1736482" cy="2161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Barlow Medium Bold"/>
                <a:ea typeface="Barlow Medium Bold"/>
                <a:cs typeface="Barlow Medium Bold"/>
                <a:sym typeface="Barlow Medium Bold"/>
              </a:rPr>
              <a:t>Digital Traceability</a:t>
            </a:r>
          </a:p>
          <a:p>
            <a:pPr algn="ctr">
              <a:lnSpc>
                <a:spcPts val="1680"/>
              </a:lnSpc>
            </a:pPr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Barlow Medium Bold"/>
                <a:ea typeface="Barlow Medium Bold"/>
                <a:cs typeface="Barlow Medium Bold"/>
                <a:sym typeface="Barlow Medium Bold"/>
              </a:rPr>
              <a:t>Architecture:</a:t>
            </a:r>
          </a:p>
          <a:p>
            <a:pPr algn="ctr">
              <a:lnSpc>
                <a:spcPts val="1680"/>
              </a:lnSpc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Barlow Medium"/>
                <a:ea typeface="Barlow Medium"/>
                <a:cs typeface="Barlow Medium"/>
                <a:sym typeface="Barlow Medium"/>
              </a:rPr>
              <a:t>Building national</a:t>
            </a:r>
          </a:p>
          <a:p>
            <a:pPr algn="ctr">
              <a:lnSpc>
                <a:spcPts val="1680"/>
              </a:lnSpc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Barlow Medium"/>
                <a:ea typeface="Barlow Medium"/>
                <a:cs typeface="Barlow Medium"/>
                <a:sym typeface="Barlow Medium"/>
              </a:rPr>
              <a:t>track-and-trace</a:t>
            </a:r>
          </a:p>
          <a:p>
            <a:pPr algn="ctr">
              <a:lnSpc>
                <a:spcPts val="1680"/>
              </a:lnSpc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Barlow Medium"/>
                <a:ea typeface="Barlow Medium"/>
                <a:cs typeface="Barlow Medium"/>
                <a:sym typeface="Barlow Medium"/>
              </a:rPr>
              <a:t>logistics systems</a:t>
            </a:r>
          </a:p>
          <a:p>
            <a:pPr algn="ctr">
              <a:lnSpc>
                <a:spcPts val="1680"/>
              </a:lnSpc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Barlow Medium"/>
                <a:ea typeface="Barlow Medium"/>
                <a:cs typeface="Barlow Medium"/>
                <a:sym typeface="Barlow Medium"/>
              </a:rPr>
              <a:t>alongside</a:t>
            </a:r>
          </a:p>
          <a:p>
            <a:pPr algn="ctr">
              <a:lnSpc>
                <a:spcPts val="1680"/>
              </a:lnSpc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Barlow Medium"/>
                <a:ea typeface="Barlow Medium"/>
                <a:cs typeface="Barlow Medium"/>
                <a:sym typeface="Barlow Medium"/>
              </a:rPr>
              <a:t>satellite-monitored</a:t>
            </a:r>
          </a:p>
          <a:p>
            <a:pPr algn="ctr">
              <a:lnSpc>
                <a:spcPts val="1680"/>
              </a:lnSpc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Barlow Medium"/>
                <a:ea typeface="Barlow Medium"/>
                <a:cs typeface="Barlow Medium"/>
                <a:sym typeface="Barlow Medium"/>
              </a:rPr>
              <a:t>precision farming</a:t>
            </a:r>
          </a:p>
          <a:p>
            <a:pPr algn="ctr">
              <a:lnSpc>
                <a:spcPts val="1680"/>
              </a:lnSpc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Barlow Medium"/>
                <a:ea typeface="Barlow Medium"/>
                <a:cs typeface="Barlow Medium"/>
                <a:sym typeface="Barlow Medium"/>
              </a:rPr>
              <a:t>platforms.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205557" y="6417636"/>
            <a:ext cx="1913209" cy="2161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Barlow Medium Bold"/>
                <a:ea typeface="Barlow Medium Bold"/>
                <a:cs typeface="Barlow Medium Bold"/>
                <a:sym typeface="Barlow Medium Bold"/>
              </a:rPr>
              <a:t>Intellectual Property</a:t>
            </a:r>
          </a:p>
          <a:p>
            <a:pPr algn="ctr">
              <a:lnSpc>
                <a:spcPts val="1680"/>
              </a:lnSpc>
            </a:pPr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Barlow Medium Bold"/>
                <a:ea typeface="Barlow Medium Bold"/>
                <a:cs typeface="Barlow Medium Bold"/>
                <a:sym typeface="Barlow Medium Bold"/>
              </a:rPr>
              <a:t>Ecosystem:</a:t>
            </a:r>
          </a:p>
          <a:p>
            <a:pPr algn="ctr">
              <a:lnSpc>
                <a:spcPts val="1680"/>
              </a:lnSpc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Barlow Medium"/>
                <a:ea typeface="Barlow Medium"/>
                <a:cs typeface="Barlow Medium"/>
                <a:sym typeface="Barlow Medium"/>
              </a:rPr>
              <a:t>Strengthening patent</a:t>
            </a:r>
          </a:p>
          <a:p>
            <a:pPr algn="ctr">
              <a:lnSpc>
                <a:spcPts val="1680"/>
              </a:lnSpc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Barlow Medium"/>
                <a:ea typeface="Barlow Medium"/>
                <a:cs typeface="Barlow Medium"/>
                <a:sym typeface="Barlow Medium"/>
              </a:rPr>
              <a:t>registration pipelines</a:t>
            </a:r>
          </a:p>
          <a:p>
            <a:pPr algn="ctr">
              <a:lnSpc>
                <a:spcPts val="1680"/>
              </a:lnSpc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Barlow Medium"/>
                <a:ea typeface="Barlow Medium"/>
                <a:cs typeface="Barlow Medium"/>
                <a:sym typeface="Barlow Medium"/>
              </a:rPr>
              <a:t>and Geographical</a:t>
            </a:r>
          </a:p>
          <a:p>
            <a:pPr algn="ctr">
              <a:lnSpc>
                <a:spcPts val="1680"/>
              </a:lnSpc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Barlow Medium"/>
                <a:ea typeface="Barlow Medium"/>
                <a:cs typeface="Barlow Medium"/>
                <a:sym typeface="Barlow Medium"/>
              </a:rPr>
              <a:t>Indication (GI)</a:t>
            </a:r>
          </a:p>
          <a:p>
            <a:pPr algn="ctr">
              <a:lnSpc>
                <a:spcPts val="1680"/>
              </a:lnSpc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Barlow Medium"/>
                <a:ea typeface="Barlow Medium"/>
                <a:cs typeface="Barlow Medium"/>
                <a:sym typeface="Barlow Medium"/>
              </a:rPr>
              <a:t>frameworks for</a:t>
            </a:r>
          </a:p>
          <a:p>
            <a:pPr algn="ctr">
              <a:lnSpc>
                <a:spcPts val="1680"/>
              </a:lnSpc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Barlow Medium"/>
                <a:ea typeface="Barlow Medium"/>
                <a:cs typeface="Barlow Medium"/>
                <a:sym typeface="Barlow Medium"/>
              </a:rPr>
              <a:t>premium, functional</a:t>
            </a:r>
          </a:p>
          <a:p>
            <a:pPr algn="ctr">
              <a:lnSpc>
                <a:spcPts val="1680"/>
              </a:lnSpc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Barlow Medium"/>
                <a:ea typeface="Barlow Medium"/>
                <a:cs typeface="Barlow Medium"/>
                <a:sym typeface="Barlow Medium"/>
              </a:rPr>
              <a:t>crop varieties.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pscale Image"/>
          <p:cNvSpPr/>
          <p:nvPr/>
        </p:nvSpPr>
        <p:spPr>
          <a:xfrm>
            <a:off x="-151584" y="-138848"/>
            <a:ext cx="18743690" cy="10564697"/>
          </a:xfrm>
          <a:custGeom>
            <a:avLst/>
            <a:gdLst/>
            <a:ahLst/>
            <a:cxnLst/>
            <a:rect l="l" t="t" r="r" b="b"/>
            <a:pathLst>
              <a:path w="18743690" h="10564697">
                <a:moveTo>
                  <a:pt x="0" y="0"/>
                </a:moveTo>
                <a:lnTo>
                  <a:pt x="18743690" y="0"/>
                </a:lnTo>
                <a:lnTo>
                  <a:pt x="18743690" y="10564696"/>
                </a:lnTo>
                <a:lnTo>
                  <a:pt x="0" y="105646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76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TextBox 3"/>
          <p:cNvSpPr txBox="1"/>
          <p:nvPr/>
        </p:nvSpPr>
        <p:spPr>
          <a:xfrm>
            <a:off x="5040916" y="298364"/>
            <a:ext cx="9322219" cy="1018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54"/>
              </a:lnSpc>
            </a:pPr>
            <a:r>
              <a:rPr lang="en-US" sz="6324" spc="126">
                <a:solidFill>
                  <a:srgbClr val="131414"/>
                </a:solidFill>
                <a:latin typeface="Barlow Bold"/>
                <a:ea typeface="Barlow Bold"/>
                <a:cs typeface="Barlow Bold"/>
                <a:sym typeface="Barlow Bold"/>
              </a:rPr>
              <a:t>The Evolution of Value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899914" y="2540272"/>
            <a:ext cx="4881885" cy="6746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4178" spc="125">
                <a:solidFill>
                  <a:srgbClr val="131414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Traditional Volume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32479" y="3897226"/>
            <a:ext cx="6249320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472"/>
              </a:lnSpc>
            </a:pPr>
            <a:r>
              <a:rPr lang="en-US" sz="2199" b="1">
                <a:solidFill>
                  <a:srgbClr val="131414"/>
                </a:solidFill>
                <a:latin typeface="Barlow Bold" panose="020B0604020202020204" charset="0"/>
                <a:ea typeface="Barlow Medium Bold"/>
                <a:cs typeface="Barlow Medium Bold"/>
                <a:sym typeface="Barlow Medium Bold"/>
              </a:rPr>
              <a:t>The Technology Paradigm Shift:</a:t>
            </a:r>
          </a:p>
          <a:p>
            <a:pPr algn="r">
              <a:lnSpc>
                <a:spcPts val="2472"/>
              </a:lnSpc>
            </a:pPr>
            <a:r>
              <a:rPr lang="en-US" sz="2199">
                <a:solidFill>
                  <a:srgbClr val="131414"/>
                </a:solidFill>
                <a:latin typeface="Barlow Medium"/>
                <a:ea typeface="Barlow Medium"/>
                <a:cs typeface="Barlow Medium"/>
                <a:sym typeface="Barlow Medium"/>
              </a:rPr>
              <a:t>Thailand is pivoting away from a traditional,</a:t>
            </a:r>
          </a:p>
          <a:p>
            <a:pPr algn="r">
              <a:lnSpc>
                <a:spcPts val="2472"/>
              </a:lnSpc>
            </a:pPr>
            <a:r>
              <a:rPr lang="en-US" sz="2199">
                <a:solidFill>
                  <a:srgbClr val="131414"/>
                </a:solidFill>
                <a:latin typeface="Barlow Medium"/>
                <a:ea typeface="Barlow Medium"/>
                <a:cs typeface="Barlow Medium"/>
                <a:sym typeface="Barlow Medium"/>
              </a:rPr>
              <a:t>volume-based agricultural model.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039600" y="2558662"/>
            <a:ext cx="5001111" cy="6641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02"/>
              </a:lnSpc>
            </a:pPr>
            <a:r>
              <a:rPr lang="en-US" sz="4144" spc="153">
                <a:solidFill>
                  <a:srgbClr val="E9F5F5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Precision Value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039600" y="3892405"/>
            <a:ext cx="5200263" cy="931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33"/>
              </a:lnSpc>
            </a:pPr>
            <a:r>
              <a:rPr lang="en-US" sz="2199">
                <a:solidFill>
                  <a:srgbClr val="131414"/>
                </a:solidFill>
                <a:latin typeface="Barlow Bold" panose="020B0604020202020204" charset="0"/>
                <a:ea typeface="Barlow Medium Bold"/>
                <a:cs typeface="Barlow Medium Bold"/>
                <a:sym typeface="Barlow Medium Bold"/>
              </a:rPr>
              <a:t>The Technology Paradigm Shift:</a:t>
            </a:r>
          </a:p>
          <a:p>
            <a:pPr>
              <a:lnSpc>
                <a:spcPts val="2433"/>
              </a:lnSpc>
            </a:pPr>
            <a:r>
              <a:rPr lang="en-US" sz="2199">
                <a:solidFill>
                  <a:srgbClr val="131414"/>
                </a:solidFill>
                <a:latin typeface="Barlow Medium"/>
                <a:ea typeface="Barlow Medium"/>
                <a:cs typeface="Barlow Medium"/>
                <a:sym typeface="Barlow Medium"/>
              </a:rPr>
              <a:t>Aggressively pivoting to a precision,</a:t>
            </a:r>
          </a:p>
          <a:p>
            <a:pPr>
              <a:lnSpc>
                <a:spcPts val="2433"/>
              </a:lnSpc>
            </a:pPr>
            <a:r>
              <a:rPr lang="en-US" sz="2199">
                <a:solidFill>
                  <a:srgbClr val="131414"/>
                </a:solidFill>
                <a:latin typeface="Barlow Medium"/>
                <a:ea typeface="Barlow Medium"/>
                <a:cs typeface="Barlow Medium"/>
                <a:sym typeface="Barlow Medium"/>
              </a:rPr>
              <a:t>technology-driven bio-economy.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60491" y="5987573"/>
            <a:ext cx="5403817" cy="955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540"/>
              </a:lnSpc>
            </a:pPr>
            <a:r>
              <a:rPr lang="en-US" sz="2199" b="1">
                <a:solidFill>
                  <a:srgbClr val="131414"/>
                </a:solidFill>
                <a:latin typeface="Barlow Bold" panose="020B0604020202020204" charset="0"/>
                <a:ea typeface="Barlow Medium Bold"/>
                <a:cs typeface="Barlow Medium Bold"/>
                <a:sym typeface="Barlow Medium Bold"/>
              </a:rPr>
              <a:t>From Production to Market-Led:</a:t>
            </a:r>
          </a:p>
          <a:p>
            <a:pPr algn="r">
              <a:lnSpc>
                <a:spcPts val="2540"/>
              </a:lnSpc>
            </a:pPr>
            <a:r>
              <a:rPr lang="en-US" sz="2199">
                <a:solidFill>
                  <a:srgbClr val="131414"/>
                </a:solidFill>
                <a:latin typeface="Barlow Medium"/>
                <a:ea typeface="Barlow Medium"/>
                <a:cs typeface="Barlow Medium"/>
                <a:sym typeface="Barlow Medium"/>
              </a:rPr>
              <a:t>Moving on from the legacy philosophy</a:t>
            </a:r>
          </a:p>
          <a:p>
            <a:pPr algn="r">
              <a:lnSpc>
                <a:spcPts val="2540"/>
              </a:lnSpc>
            </a:pPr>
            <a:r>
              <a:rPr lang="en-US" sz="2199">
                <a:solidFill>
                  <a:srgbClr val="131414"/>
                </a:solidFill>
                <a:latin typeface="Barlow Medium"/>
                <a:ea typeface="Barlow Medium"/>
                <a:cs typeface="Barlow Medium"/>
                <a:sym typeface="Barlow Medium"/>
              </a:rPr>
              <a:t>of 'produce before selling'.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014889" y="5996640"/>
            <a:ext cx="5236831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04"/>
              </a:lnSpc>
            </a:pPr>
            <a:r>
              <a:rPr lang="en-US" sz="2199" b="1">
                <a:solidFill>
                  <a:srgbClr val="131414"/>
                </a:solidFill>
                <a:latin typeface="Barlow Bold" panose="020B0604020202020204" charset="0"/>
                <a:ea typeface="Barlow Medium Bold"/>
                <a:cs typeface="Barlow Medium Bold"/>
                <a:sym typeface="Barlow Medium Bold"/>
              </a:rPr>
              <a:t>From Production to Market-Led:</a:t>
            </a:r>
          </a:p>
          <a:p>
            <a:pPr>
              <a:lnSpc>
                <a:spcPts val="2604"/>
              </a:lnSpc>
            </a:pPr>
            <a:r>
              <a:rPr lang="en-US" sz="2199">
                <a:solidFill>
                  <a:srgbClr val="282A29"/>
                </a:solidFill>
                <a:latin typeface="Barlow Medium"/>
                <a:ea typeface="Barlow Medium"/>
                <a:cs typeface="Barlow Medium"/>
                <a:sym typeface="Barlow Medium"/>
              </a:rPr>
              <a:t>A hyper-targeted strategy driven by</a:t>
            </a:r>
          </a:p>
          <a:p>
            <a:pPr>
              <a:lnSpc>
                <a:spcPts val="2604"/>
              </a:lnSpc>
            </a:pPr>
            <a:r>
              <a:rPr lang="en-US" sz="2199">
                <a:solidFill>
                  <a:srgbClr val="282A29"/>
                </a:solidFill>
                <a:latin typeface="Barlow Medium"/>
                <a:ea typeface="Barlow Medium"/>
                <a:cs typeface="Barlow Medium"/>
                <a:sym typeface="Barlow Medium"/>
              </a:rPr>
              <a:t>global demand data and high-margin</a:t>
            </a:r>
          </a:p>
          <a:p>
            <a:pPr>
              <a:lnSpc>
                <a:spcPts val="2604"/>
              </a:lnSpc>
            </a:pPr>
            <a:r>
              <a:rPr lang="en-US" sz="2199">
                <a:solidFill>
                  <a:srgbClr val="282A29"/>
                </a:solidFill>
                <a:latin typeface="Barlow Medium"/>
                <a:ea typeface="Barlow Medium"/>
                <a:cs typeface="Barlow Medium"/>
                <a:sym typeface="Barlow Medium"/>
              </a:rPr>
              <a:t>segments like medical foods.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962400" y="8385608"/>
            <a:ext cx="10591800" cy="570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73"/>
              </a:lnSpc>
            </a:pPr>
            <a:r>
              <a:rPr lang="en-US" sz="3409" b="1" spc="102">
                <a:solidFill>
                  <a:srgbClr val="13141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The Ultimate Goal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114800" y="8998083"/>
            <a:ext cx="1043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54"/>
              </a:lnSpc>
            </a:pPr>
            <a:r>
              <a:rPr lang="en-US" sz="2335" spc="56">
                <a:solidFill>
                  <a:srgbClr val="282A2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 </a:t>
            </a:r>
            <a:r>
              <a:rPr lang="en-US" sz="2335" spc="56">
                <a:solidFill>
                  <a:schemeClr val="accent6">
                    <a:lumMod val="50000"/>
                  </a:schemeClr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'</a:t>
            </a:r>
            <a:r>
              <a:rPr lang="en-US" sz="2335" b="1" spc="56">
                <a:solidFill>
                  <a:schemeClr val="accent6">
                    <a:lumMod val="50000"/>
                  </a:schemeClr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Thai Rice Strategy for the Future</a:t>
            </a:r>
            <a:r>
              <a:rPr lang="en-US" sz="2335" spc="56">
                <a:solidFill>
                  <a:schemeClr val="accent6">
                    <a:lumMod val="50000"/>
                  </a:schemeClr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'</a:t>
            </a:r>
            <a:r>
              <a:rPr lang="en-US" sz="2335" spc="56">
                <a:solidFill>
                  <a:srgbClr val="282A2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secures unwavering global competitiveness, </a:t>
            </a:r>
            <a:r>
              <a:rPr lang="en-US" sz="2235" spc="53">
                <a:solidFill>
                  <a:srgbClr val="282A2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economic resilience, and total supply chain sustainability.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pscaled image"/>
          <p:cNvSpPr/>
          <p:nvPr/>
        </p:nvSpPr>
        <p:spPr>
          <a:xfrm>
            <a:off x="0" y="0"/>
            <a:ext cx="18340050" cy="10308636"/>
          </a:xfrm>
          <a:custGeom>
            <a:avLst/>
            <a:gdLst/>
            <a:ahLst/>
            <a:cxnLst/>
            <a:rect l="l" t="t" r="r" b="b"/>
            <a:pathLst>
              <a:path w="18340050" h="10308636">
                <a:moveTo>
                  <a:pt x="0" y="0"/>
                </a:moveTo>
                <a:lnTo>
                  <a:pt x="18340050" y="0"/>
                </a:lnTo>
                <a:lnTo>
                  <a:pt x="18340050" y="10308636"/>
                </a:lnTo>
                <a:lnTo>
                  <a:pt x="0" y="103086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TextBox 3"/>
          <p:cNvSpPr txBox="1"/>
          <p:nvPr/>
        </p:nvSpPr>
        <p:spPr>
          <a:xfrm>
            <a:off x="9185709" y="645953"/>
            <a:ext cx="8445236" cy="1173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035"/>
              </a:lnSpc>
            </a:pPr>
            <a:r>
              <a:rPr lang="en-US" sz="4483">
                <a:solidFill>
                  <a:srgbClr val="99D3C9"/>
                </a:solidFill>
                <a:latin typeface="Aileron Heavy"/>
                <a:ea typeface="Aileron Heavy"/>
                <a:cs typeface="Aileron Heavy"/>
                <a:sym typeface="Aileron Heavy"/>
              </a:rPr>
              <a:t>Regional Imperatives:</a:t>
            </a:r>
            <a:r>
              <a:rPr lang="en-US" sz="4483">
                <a:solidFill>
                  <a:srgbClr val="FFFFFF"/>
                </a:solidFill>
                <a:latin typeface="Aileron Heavy"/>
                <a:ea typeface="Aileron Heavy"/>
                <a:cs typeface="Aileron Heavy"/>
                <a:sym typeface="Aileron Heavy"/>
              </a:rPr>
              <a:t> Unifying</a:t>
            </a:r>
          </a:p>
          <a:p>
            <a:pPr algn="r">
              <a:lnSpc>
                <a:spcPts val="4180"/>
              </a:lnSpc>
            </a:pPr>
            <a:r>
              <a:rPr lang="en-US" sz="3722">
                <a:solidFill>
                  <a:srgbClr val="FFFFFF"/>
                </a:solidFill>
                <a:latin typeface="Aileron Heavy"/>
                <a:ea typeface="Aileron Heavy"/>
                <a:cs typeface="Aileron Heavy"/>
                <a:sym typeface="Aileron Heavy"/>
              </a:rPr>
              <a:t>ASEAN Genomic and Climate Data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016104" y="2462759"/>
            <a:ext cx="7357495" cy="1074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31"/>
              </a:lnSpc>
            </a:pPr>
            <a:r>
              <a:rPr lang="en-US" sz="2599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•Transnational Database: Architect and launch a</a:t>
            </a:r>
          </a:p>
          <a:p>
            <a:pPr algn="l">
              <a:lnSpc>
                <a:spcPts val="2831"/>
              </a:lnSpc>
            </a:pPr>
            <a:r>
              <a:rPr lang="en-US" sz="2599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unified ASEAN platform for real-time genomic and</a:t>
            </a:r>
          </a:p>
          <a:p>
            <a:pPr algn="l">
              <a:lnSpc>
                <a:spcPts val="2831"/>
              </a:lnSpc>
            </a:pPr>
            <a:r>
              <a:rPr lang="en-US" sz="2599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climate-data sharing.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016104" y="4051536"/>
            <a:ext cx="7815569" cy="10775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10"/>
              </a:lnSpc>
            </a:pPr>
            <a:r>
              <a:rPr lang="en-US" sz="2599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• Joint Climate Protocols: Regionally standardize and</a:t>
            </a:r>
          </a:p>
          <a:p>
            <a:pPr algn="l">
              <a:lnSpc>
                <a:spcPts val="2810"/>
              </a:lnSpc>
            </a:pPr>
            <a:r>
              <a:rPr lang="en-US" sz="2599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enforce carbon footprint measurements alongside</a:t>
            </a:r>
          </a:p>
          <a:p>
            <a:pPr algn="l">
              <a:lnSpc>
                <a:spcPts val="2810"/>
              </a:lnSpc>
            </a:pPr>
            <a:r>
              <a:rPr lang="en-US" sz="2599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Alternate Wetting and Drying (AWD) practices.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016105" y="5550268"/>
            <a:ext cx="8069772" cy="1126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48"/>
              </a:lnSpc>
            </a:pPr>
            <a:r>
              <a:rPr lang="en-US" sz="2599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• Cross-Border Resilience: Execute joint breeding</a:t>
            </a:r>
          </a:p>
          <a:p>
            <a:pPr algn="l">
              <a:lnSpc>
                <a:spcPts val="2948"/>
              </a:lnSpc>
            </a:pPr>
            <a:r>
              <a:rPr lang="en-US" sz="2599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programs to permanently secure regional food security</a:t>
            </a:r>
          </a:p>
          <a:p>
            <a:pPr algn="l">
              <a:lnSpc>
                <a:spcPts val="2948"/>
              </a:lnSpc>
            </a:pPr>
            <a:r>
              <a:rPr lang="en-US" sz="2599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against shared, catastrophic climate threats.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016105" y="7104328"/>
            <a:ext cx="8182268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67"/>
              </a:lnSpc>
            </a:pPr>
            <a:r>
              <a:rPr lang="en-US" sz="2599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• Market Harmonization: Strictly align grain quality</a:t>
            </a:r>
          </a:p>
          <a:p>
            <a:pPr algn="l">
              <a:lnSpc>
                <a:spcPts val="2867"/>
              </a:lnSpc>
            </a:pPr>
            <a:r>
              <a:rPr lang="en-US" sz="2599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and organic certification standards to multiply ASEAN'S</a:t>
            </a:r>
          </a:p>
          <a:p>
            <a:pPr algn="l">
              <a:lnSpc>
                <a:spcPts val="2867"/>
              </a:lnSpc>
            </a:pPr>
            <a:r>
              <a:rPr lang="en-US" sz="2599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global export negotiating power.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016105" y="8648946"/>
            <a:ext cx="7485121" cy="1075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28"/>
              </a:lnSpc>
            </a:pPr>
            <a:r>
              <a:rPr lang="en-US" sz="2599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• Pest Mitigation Network: Establish an automated,</a:t>
            </a:r>
          </a:p>
          <a:p>
            <a:pPr algn="l">
              <a:lnSpc>
                <a:spcPts val="2828"/>
              </a:lnSpc>
            </a:pPr>
            <a:r>
              <a:rPr lang="en-US" sz="2599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regional early-warning system capable of halting</a:t>
            </a:r>
          </a:p>
          <a:p>
            <a:pPr algn="l">
              <a:lnSpc>
                <a:spcPts val="2828"/>
              </a:lnSpc>
            </a:pPr>
            <a:r>
              <a:rPr lang="en-US" sz="2599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transboundary pest and disease outbreaks.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pscale Image"/>
          <p:cNvSpPr/>
          <p:nvPr/>
        </p:nvSpPr>
        <p:spPr>
          <a:xfrm>
            <a:off x="-148113" y="-140603"/>
            <a:ext cx="18741173" cy="10534101"/>
          </a:xfrm>
          <a:custGeom>
            <a:avLst/>
            <a:gdLst/>
            <a:ahLst/>
            <a:cxnLst/>
            <a:rect l="l" t="t" r="r" b="b"/>
            <a:pathLst>
              <a:path w="18741173" h="10534101">
                <a:moveTo>
                  <a:pt x="0" y="0"/>
                </a:moveTo>
                <a:lnTo>
                  <a:pt x="18741173" y="0"/>
                </a:lnTo>
                <a:lnTo>
                  <a:pt x="18741173" y="10534101"/>
                </a:lnTo>
                <a:lnTo>
                  <a:pt x="0" y="105341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TextBox 3"/>
          <p:cNvSpPr txBox="1"/>
          <p:nvPr/>
        </p:nvSpPr>
        <p:spPr>
          <a:xfrm>
            <a:off x="1704833" y="469644"/>
            <a:ext cx="14880787" cy="1405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0"/>
              </a:lnSpc>
            </a:pPr>
            <a:r>
              <a:rPr lang="en-US" sz="5171" spc="212">
                <a:solidFill>
                  <a:srgbClr val="EBF0F2"/>
                </a:solidFill>
                <a:latin typeface="Barlow Bold"/>
                <a:ea typeface="Barlow Bold"/>
                <a:cs typeface="Barlow Bold"/>
                <a:sym typeface="Barlow Bold"/>
              </a:rPr>
              <a:t>Transforming Agriculture</a:t>
            </a:r>
          </a:p>
          <a:p>
            <a:pPr algn="ctr">
              <a:lnSpc>
                <a:spcPts val="5598"/>
              </a:lnSpc>
            </a:pPr>
            <a:r>
              <a:rPr lang="en-US" sz="5472" spc="120">
                <a:solidFill>
                  <a:srgbClr val="9ADFE1"/>
                </a:solidFill>
                <a:latin typeface="Barlow Bold"/>
                <a:ea typeface="Barlow Bold"/>
                <a:cs typeface="Barlow Bold"/>
                <a:sym typeface="Barlow Bold"/>
              </a:rPr>
              <a:t>from High-Volume to High-Value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589314" y="2808657"/>
            <a:ext cx="3741182" cy="822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5"/>
              </a:lnSpc>
            </a:pPr>
            <a:r>
              <a:rPr lang="en-US" sz="3000" spc="18">
                <a:solidFill>
                  <a:srgbClr val="99D3C9"/>
                </a:solidFill>
                <a:latin typeface="Barlow Bold"/>
                <a:ea typeface="Barlow Bold"/>
                <a:cs typeface="Barlow Bold"/>
                <a:sym typeface="Barlow Bold"/>
              </a:rPr>
              <a:t>Accelerated Breeding</a:t>
            </a:r>
          </a:p>
          <a:p>
            <a:pPr algn="l">
              <a:lnSpc>
                <a:spcPts val="3195"/>
              </a:lnSpc>
            </a:pPr>
            <a:r>
              <a:rPr lang="en-US" sz="3000" spc="18">
                <a:solidFill>
                  <a:srgbClr val="99D3C9"/>
                </a:solidFill>
                <a:latin typeface="Barlow Bold"/>
                <a:ea typeface="Barlow Bold"/>
                <a:cs typeface="Barlow Bold"/>
                <a:sym typeface="Barlow Bold"/>
              </a:rPr>
              <a:t>is the Catalyst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030618" y="2644442"/>
            <a:ext cx="4342981" cy="831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01"/>
              </a:lnSpc>
            </a:pPr>
            <a:r>
              <a:rPr lang="en-US" sz="3000" b="1" spc="48">
                <a:solidFill>
                  <a:srgbClr val="99D3C9"/>
                </a:solidFill>
                <a:latin typeface="Barlow Bold Bold"/>
                <a:ea typeface="Barlow Bold Bold"/>
                <a:cs typeface="Barlow Bold Bold"/>
                <a:sym typeface="Barlow Bold Bold"/>
              </a:rPr>
              <a:t>Climate Adaptation</a:t>
            </a:r>
          </a:p>
          <a:p>
            <a:pPr algn="l">
              <a:lnSpc>
                <a:spcPts val="3201"/>
              </a:lnSpc>
            </a:pPr>
            <a:r>
              <a:rPr lang="en-US" sz="3000" b="1" spc="48">
                <a:solidFill>
                  <a:srgbClr val="99D3C9"/>
                </a:solidFill>
                <a:latin typeface="Barlow Bold Bold"/>
                <a:ea typeface="Barlow Bold Bold"/>
                <a:cs typeface="Barlow Bold Bold"/>
                <a:sym typeface="Barlow Bold Bold"/>
              </a:rPr>
              <a:t>is Urgent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730152" y="6666711"/>
            <a:ext cx="3042248" cy="12544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46"/>
              </a:lnSpc>
            </a:pPr>
            <a:r>
              <a:rPr lang="en-US" sz="3000">
                <a:solidFill>
                  <a:srgbClr val="99D3C9"/>
                </a:solidFill>
                <a:latin typeface="Barlow Bold"/>
                <a:ea typeface="Barlow Bold"/>
                <a:cs typeface="Barlow Bold"/>
                <a:sym typeface="Barlow Bold"/>
              </a:rPr>
              <a:t>Collaboration</a:t>
            </a:r>
          </a:p>
          <a:p>
            <a:pPr algn="l">
              <a:lnSpc>
                <a:spcPts val="3246"/>
              </a:lnSpc>
            </a:pPr>
            <a:r>
              <a:rPr lang="en-US" sz="3000">
                <a:solidFill>
                  <a:srgbClr val="99D3C9"/>
                </a:solidFill>
                <a:latin typeface="Barlow Bold"/>
                <a:ea typeface="Barlow Bold"/>
                <a:cs typeface="Barlow Bold"/>
                <a:sym typeface="Barlow Bold"/>
              </a:rPr>
              <a:t>Drives Scale</a:t>
            </a:r>
          </a:p>
          <a:p>
            <a:pPr algn="l">
              <a:lnSpc>
                <a:spcPts val="3246"/>
              </a:lnSpc>
            </a:pPr>
            <a:endParaRPr lang="en-US" sz="3000">
              <a:solidFill>
                <a:srgbClr val="99D3C9"/>
              </a:solidFill>
              <a:latin typeface="Barlow Bold"/>
              <a:ea typeface="Barlow Bold"/>
              <a:cs typeface="Barlow Bold"/>
              <a:sym typeface="Barlow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3030618" y="6720978"/>
            <a:ext cx="5104981" cy="4297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90"/>
              </a:lnSpc>
            </a:pPr>
            <a:r>
              <a:rPr lang="en-US" sz="3000" spc="78">
                <a:solidFill>
                  <a:srgbClr val="99D3C9"/>
                </a:solidFill>
                <a:latin typeface="Barlow Bold"/>
                <a:ea typeface="Barlow Bold"/>
                <a:cs typeface="Barlow Bold"/>
                <a:sym typeface="Barlow Bold"/>
              </a:rPr>
              <a:t>Socio-Economic Uplift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030619" y="3692192"/>
            <a:ext cx="4179451" cy="1544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54"/>
              </a:lnSpc>
            </a:pPr>
            <a:r>
              <a:rPr lang="en-US" sz="2300" spc="36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Rapid mitigation of GHG emissions</a:t>
            </a:r>
          </a:p>
          <a:p>
            <a:pPr algn="l">
              <a:lnSpc>
                <a:spcPts val="2454"/>
              </a:lnSpc>
            </a:pPr>
            <a:r>
              <a:rPr lang="en-US" sz="2300" spc="36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and abiotic stress tolerance are</a:t>
            </a:r>
          </a:p>
          <a:p>
            <a:pPr algn="l">
              <a:lnSpc>
                <a:spcPts val="2454"/>
              </a:lnSpc>
            </a:pPr>
            <a:r>
              <a:rPr lang="en-US" sz="2300" spc="36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non-negotiable requirements for</a:t>
            </a:r>
          </a:p>
          <a:p>
            <a:pPr algn="l">
              <a:lnSpc>
                <a:spcPts val="2454"/>
              </a:lnSpc>
            </a:pPr>
            <a:r>
              <a:rPr lang="en-US" sz="2300" spc="36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ecological survival.</a:t>
            </a:r>
          </a:p>
          <a:p>
            <a:pPr algn="l">
              <a:lnSpc>
                <a:spcPts val="2454"/>
              </a:lnSpc>
            </a:pPr>
            <a:endParaRPr lang="en-US" sz="2300" spc="36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3030619" y="7349733"/>
            <a:ext cx="4495381" cy="2244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54"/>
              </a:lnSpc>
            </a:pPr>
            <a:r>
              <a:rPr lang="en-US" sz="2300" spc="36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 ultimate strategic objective</a:t>
            </a:r>
          </a:p>
          <a:p>
            <a:pPr algn="l">
              <a:lnSpc>
                <a:spcPts val="2454"/>
              </a:lnSpc>
            </a:pPr>
            <a:r>
              <a:rPr lang="en-US" sz="2300" spc="36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is transforming the entirety of</a:t>
            </a:r>
          </a:p>
          <a:p>
            <a:pPr algn="l">
              <a:lnSpc>
                <a:spcPts val="2454"/>
              </a:lnSpc>
            </a:pPr>
            <a:r>
              <a:rPr lang="en-US" sz="2300" spc="36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Thai agriculture from a high-volume/low-margin</a:t>
            </a:r>
          </a:p>
          <a:p>
            <a:pPr algn="l">
              <a:lnSpc>
                <a:spcPts val="2454"/>
              </a:lnSpc>
            </a:pPr>
            <a:r>
              <a:rPr lang="en-US" sz="2300" spc="36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commodity into a high-value/</a:t>
            </a:r>
          </a:p>
          <a:p>
            <a:pPr algn="l">
              <a:lnSpc>
                <a:spcPts val="2454"/>
              </a:lnSpc>
            </a:pPr>
            <a:r>
              <a:rPr lang="en-US" sz="2300" spc="36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sustainable powerhouse.</a:t>
            </a:r>
          </a:p>
          <a:p>
            <a:pPr algn="l">
              <a:lnSpc>
                <a:spcPts val="2454"/>
              </a:lnSpc>
            </a:pPr>
            <a:endParaRPr lang="en-US" sz="2300" spc="36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707871" y="7654593"/>
            <a:ext cx="4079974" cy="1544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54"/>
              </a:lnSpc>
            </a:pPr>
            <a:r>
              <a:rPr lang="en-US" sz="2300" spc="36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Systemic success requires</a:t>
            </a:r>
          </a:p>
          <a:p>
            <a:pPr algn="l">
              <a:lnSpc>
                <a:spcPts val="2454"/>
              </a:lnSpc>
            </a:pPr>
            <a:r>
              <a:rPr lang="en-US" sz="2300" spc="36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tightly linked. aggressively funded</a:t>
            </a:r>
          </a:p>
          <a:p>
            <a:pPr algn="l">
              <a:lnSpc>
                <a:spcPts val="2454"/>
              </a:lnSpc>
            </a:pPr>
            <a:r>
              <a:rPr lang="en-US" sz="2300" spc="36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Public-Private Partnerships</a:t>
            </a:r>
          </a:p>
          <a:p>
            <a:pPr algn="l">
              <a:lnSpc>
                <a:spcPts val="2454"/>
              </a:lnSpc>
            </a:pPr>
            <a:r>
              <a:rPr lang="en-US" sz="2300" spc="36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aligned with grassroots NGOs.</a:t>
            </a:r>
          </a:p>
          <a:p>
            <a:pPr algn="l">
              <a:lnSpc>
                <a:spcPts val="2454"/>
              </a:lnSpc>
            </a:pPr>
            <a:endParaRPr lang="en-US" sz="2300" spc="36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589314" y="3692192"/>
            <a:ext cx="3934063" cy="1848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54"/>
              </a:lnSpc>
            </a:pPr>
            <a:r>
              <a:rPr lang="en-US" sz="2300" spc="36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Advanced genetics are the only</a:t>
            </a:r>
          </a:p>
          <a:p>
            <a:pPr algn="l">
              <a:lnSpc>
                <a:spcPts val="2454"/>
              </a:lnSpc>
            </a:pPr>
            <a:r>
              <a:rPr lang="en-US" sz="2300" spc="36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mechanism capable of unlocking</a:t>
            </a:r>
          </a:p>
          <a:p>
            <a:pPr algn="l">
              <a:lnSpc>
                <a:spcPts val="2454"/>
              </a:lnSpc>
            </a:pPr>
            <a:r>
              <a:rPr lang="en-US" sz="2300" spc="36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both high-value nutraceuticals</a:t>
            </a:r>
          </a:p>
          <a:p>
            <a:pPr algn="l">
              <a:lnSpc>
                <a:spcPts val="2454"/>
              </a:lnSpc>
            </a:pPr>
            <a:r>
              <a:rPr lang="en-US" sz="2300" spc="36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and absolute climate resilience</a:t>
            </a:r>
          </a:p>
          <a:p>
            <a:pPr algn="l">
              <a:lnSpc>
                <a:spcPts val="2454"/>
              </a:lnSpc>
            </a:pPr>
            <a:r>
              <a:rPr lang="en-US" sz="2300" spc="36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simultaneously.</a:t>
            </a:r>
          </a:p>
          <a:p>
            <a:pPr algn="l">
              <a:lnSpc>
                <a:spcPts val="2454"/>
              </a:lnSpc>
            </a:pPr>
            <a:endParaRPr lang="en-US" sz="2300" spc="36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8481" y="8680270"/>
            <a:ext cx="19126201" cy="1739975"/>
            <a:chOff x="0" y="0"/>
            <a:chExt cx="5037353" cy="4582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37353" cy="458265"/>
            </a:xfrm>
            <a:custGeom>
              <a:avLst/>
              <a:gdLst/>
              <a:ahLst/>
              <a:cxnLst/>
              <a:rect l="l" t="t" r="r" b="b"/>
              <a:pathLst>
                <a:path w="5037353" h="458265">
                  <a:moveTo>
                    <a:pt x="0" y="0"/>
                  </a:moveTo>
                  <a:lnTo>
                    <a:pt x="5037353" y="0"/>
                  </a:lnTo>
                  <a:lnTo>
                    <a:pt x="5037353" y="458265"/>
                  </a:lnTo>
                  <a:lnTo>
                    <a:pt x="0" y="458265"/>
                  </a:lnTo>
                  <a:close/>
                </a:path>
              </a:pathLst>
            </a:custGeom>
            <a:solidFill>
              <a:srgbClr val="353F4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5037353" cy="448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33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330566" y="2962275"/>
            <a:ext cx="7703995" cy="5095875"/>
            <a:chOff x="0" y="0"/>
            <a:chExt cx="2029036" cy="134212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29036" cy="1342124"/>
            </a:xfrm>
            <a:custGeom>
              <a:avLst/>
              <a:gdLst/>
              <a:ahLst/>
              <a:cxnLst/>
              <a:rect l="l" t="t" r="r" b="b"/>
              <a:pathLst>
                <a:path w="2029036" h="1342124">
                  <a:moveTo>
                    <a:pt x="0" y="0"/>
                  </a:moveTo>
                  <a:lnTo>
                    <a:pt x="2029036" y="0"/>
                  </a:lnTo>
                  <a:lnTo>
                    <a:pt x="2029036" y="1342124"/>
                  </a:lnTo>
                  <a:lnTo>
                    <a:pt x="0" y="1342124"/>
                  </a:lnTo>
                  <a:close/>
                </a:path>
              </a:pathLst>
            </a:custGeom>
            <a:solidFill>
              <a:srgbClr val="D4D8D2"/>
            </a:solidFill>
            <a:ln w="19050" cap="sq">
              <a:solidFill>
                <a:srgbClr val="9B89A1"/>
              </a:solidFill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525"/>
              <a:ext cx="2029036" cy="1332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33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00100" y="2067921"/>
            <a:ext cx="7703995" cy="819150"/>
            <a:chOff x="0" y="0"/>
            <a:chExt cx="2029036" cy="21574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29036" cy="215743"/>
            </a:xfrm>
            <a:custGeom>
              <a:avLst/>
              <a:gdLst/>
              <a:ahLst/>
              <a:cxnLst/>
              <a:rect l="l" t="t" r="r" b="b"/>
              <a:pathLst>
                <a:path w="2029036" h="215743">
                  <a:moveTo>
                    <a:pt x="0" y="0"/>
                  </a:moveTo>
                  <a:lnTo>
                    <a:pt x="2029036" y="0"/>
                  </a:lnTo>
                  <a:lnTo>
                    <a:pt x="2029036" y="215743"/>
                  </a:lnTo>
                  <a:lnTo>
                    <a:pt x="0" y="215743"/>
                  </a:lnTo>
                  <a:close/>
                </a:path>
              </a:pathLst>
            </a:custGeom>
            <a:solidFill>
              <a:srgbClr val="D4D8D2"/>
            </a:solidFill>
            <a:ln w="19050" cap="sq">
              <a:solidFill>
                <a:srgbClr val="9B89A1"/>
              </a:solidFill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525"/>
              <a:ext cx="2029036" cy="206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33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330566" y="2048871"/>
            <a:ext cx="7703995" cy="819150"/>
            <a:chOff x="0" y="0"/>
            <a:chExt cx="2029036" cy="21574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29036" cy="215743"/>
            </a:xfrm>
            <a:custGeom>
              <a:avLst/>
              <a:gdLst/>
              <a:ahLst/>
              <a:cxnLst/>
              <a:rect l="l" t="t" r="r" b="b"/>
              <a:pathLst>
                <a:path w="2029036" h="215743">
                  <a:moveTo>
                    <a:pt x="0" y="0"/>
                  </a:moveTo>
                  <a:lnTo>
                    <a:pt x="2029036" y="0"/>
                  </a:lnTo>
                  <a:lnTo>
                    <a:pt x="2029036" y="215743"/>
                  </a:lnTo>
                  <a:lnTo>
                    <a:pt x="0" y="215743"/>
                  </a:lnTo>
                  <a:close/>
                </a:path>
              </a:pathLst>
            </a:custGeom>
            <a:solidFill>
              <a:srgbClr val="D4D8D2"/>
            </a:solidFill>
            <a:ln w="19050" cap="sq">
              <a:solidFill>
                <a:srgbClr val="9B89A1"/>
              </a:solidFill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9525"/>
              <a:ext cx="2029036" cy="206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33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00100" y="2962275"/>
            <a:ext cx="7703995" cy="5095875"/>
            <a:chOff x="0" y="0"/>
            <a:chExt cx="2029036" cy="134212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29036" cy="1342124"/>
            </a:xfrm>
            <a:custGeom>
              <a:avLst/>
              <a:gdLst/>
              <a:ahLst/>
              <a:cxnLst/>
              <a:rect l="l" t="t" r="r" b="b"/>
              <a:pathLst>
                <a:path w="2029036" h="1342124">
                  <a:moveTo>
                    <a:pt x="0" y="0"/>
                  </a:moveTo>
                  <a:lnTo>
                    <a:pt x="2029036" y="0"/>
                  </a:lnTo>
                  <a:lnTo>
                    <a:pt x="2029036" y="1342124"/>
                  </a:lnTo>
                  <a:lnTo>
                    <a:pt x="0" y="1342124"/>
                  </a:lnTo>
                  <a:close/>
                </a:path>
              </a:pathLst>
            </a:custGeom>
            <a:solidFill>
              <a:srgbClr val="D4D8D2"/>
            </a:solidFill>
            <a:ln w="19050" cap="sq">
              <a:solidFill>
                <a:srgbClr val="9B89A1"/>
              </a:solidFill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9525"/>
              <a:ext cx="2029036" cy="1332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33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85800" y="924979"/>
            <a:ext cx="16686073" cy="721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03"/>
              </a:lnSpc>
            </a:pPr>
            <a:r>
              <a:rPr lang="en-US" sz="4502">
                <a:solidFill>
                  <a:srgbClr val="171717"/>
                </a:solidFill>
                <a:latin typeface="Barlow Bold"/>
                <a:ea typeface="Barlow Bold"/>
                <a:cs typeface="Barlow Bold"/>
                <a:sym typeface="Barlow Bold"/>
              </a:rPr>
              <a:t>The ASEAN Imperative: Opportunities &amp; Systemic Challenges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17993" y="2080334"/>
            <a:ext cx="6903841" cy="6124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448"/>
              </a:lnSpc>
            </a:pPr>
            <a:r>
              <a:rPr lang="en-US" sz="3627">
                <a:solidFill>
                  <a:srgbClr val="171717"/>
                </a:solidFill>
                <a:latin typeface="Barlow Bold"/>
                <a:ea typeface="Barlow Bold"/>
                <a:cs typeface="Barlow Bold"/>
                <a:sym typeface="Barlow Bold"/>
              </a:rPr>
              <a:t>The Opportunity (The Yield)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035632" y="2082220"/>
            <a:ext cx="7094405" cy="6124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448"/>
              </a:lnSpc>
              <a:spcBef>
                <a:spcPct val="0"/>
              </a:spcBef>
            </a:pPr>
            <a:r>
              <a:rPr lang="en-US" sz="3627" b="1" u="none" strike="noStrike">
                <a:solidFill>
                  <a:srgbClr val="171717"/>
                </a:solidFill>
                <a:latin typeface="Barlow Bold"/>
                <a:ea typeface="Barlow Bold"/>
                <a:cs typeface="Barlow Bold"/>
                <a:sym typeface="Barlow Bold"/>
              </a:rPr>
              <a:t>The Challenge (The Friction)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035632" y="3201738"/>
            <a:ext cx="7336241" cy="1178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94"/>
              </a:lnSpc>
              <a:spcBef>
                <a:spcPct val="0"/>
              </a:spcBef>
            </a:pPr>
            <a:r>
              <a:rPr lang="en-US" sz="2499" u="none" strike="noStrike">
                <a:solidFill>
                  <a:srgbClr val="171717"/>
                </a:solidFill>
                <a:latin typeface="Barlow Medium"/>
                <a:ea typeface="Barlow Medium"/>
                <a:cs typeface="Barlow Medium"/>
                <a:sym typeface="Barlow Medium"/>
              </a:rPr>
              <a:t>• Overcoming severe capital requirements</a:t>
            </a:r>
          </a:p>
          <a:p>
            <a:pPr marL="0" lvl="0" indent="0" algn="l">
              <a:lnSpc>
                <a:spcPts val="3094"/>
              </a:lnSpc>
              <a:spcBef>
                <a:spcPct val="0"/>
              </a:spcBef>
            </a:pPr>
            <a:r>
              <a:rPr lang="en-US" sz="2499" u="none" strike="noStrike">
                <a:solidFill>
                  <a:srgbClr val="171717"/>
                </a:solidFill>
                <a:latin typeface="Barlow Medium"/>
                <a:ea typeface="Barlow Medium"/>
                <a:cs typeface="Barlow Medium"/>
                <a:sym typeface="Barlow Medium"/>
              </a:rPr>
              <a:t>for maintaining advanced genotyping</a:t>
            </a:r>
          </a:p>
          <a:p>
            <a:pPr marL="0" lvl="0" indent="0" algn="l">
              <a:lnSpc>
                <a:spcPts val="3094"/>
              </a:lnSpc>
              <a:spcBef>
                <a:spcPct val="0"/>
              </a:spcBef>
            </a:pPr>
            <a:r>
              <a:rPr lang="en-US" sz="2499" u="none" strike="noStrike">
                <a:solidFill>
                  <a:srgbClr val="171717"/>
                </a:solidFill>
                <a:latin typeface="Barlow Medium"/>
                <a:ea typeface="Barlow Medium"/>
                <a:cs typeface="Barlow Medium"/>
                <a:sym typeface="Barlow Medium"/>
              </a:rPr>
              <a:t>and phenotyping infrastructure.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114603" y="4911318"/>
            <a:ext cx="6590256" cy="1178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94"/>
              </a:lnSpc>
              <a:spcBef>
                <a:spcPct val="0"/>
              </a:spcBef>
            </a:pPr>
            <a:r>
              <a:rPr lang="en-US" sz="2499">
                <a:solidFill>
                  <a:srgbClr val="171717"/>
                </a:solidFill>
                <a:latin typeface="Barlow Medium"/>
                <a:ea typeface="Barlow Medium"/>
                <a:cs typeface="Barlow Medium"/>
                <a:sym typeface="Barlow Medium"/>
              </a:rPr>
              <a:t>• </a:t>
            </a:r>
            <a:r>
              <a:rPr lang="en-US" sz="2499" u="none" strike="noStrike">
                <a:solidFill>
                  <a:srgbClr val="171717"/>
                </a:solidFill>
                <a:latin typeface="Barlow Medium"/>
                <a:ea typeface="Barlow Medium"/>
                <a:cs typeface="Barlow Medium"/>
                <a:sym typeface="Barlow Medium"/>
              </a:rPr>
              <a:t>Scaling complex genomic tools from</a:t>
            </a:r>
          </a:p>
          <a:p>
            <a:pPr marL="0" lvl="0" indent="0" algn="l">
              <a:lnSpc>
                <a:spcPts val="3094"/>
              </a:lnSpc>
              <a:spcBef>
                <a:spcPct val="0"/>
              </a:spcBef>
            </a:pPr>
            <a:r>
              <a:rPr lang="en-US" sz="2499" u="none" strike="noStrike">
                <a:solidFill>
                  <a:srgbClr val="171717"/>
                </a:solidFill>
                <a:latin typeface="Barlow Medium"/>
                <a:ea typeface="Barlow Medium"/>
                <a:cs typeface="Barlow Medium"/>
                <a:sym typeface="Barlow Medium"/>
              </a:rPr>
              <a:t>isolated academic centers to national</a:t>
            </a:r>
          </a:p>
          <a:p>
            <a:pPr marL="0" lvl="0" indent="0" algn="l">
              <a:lnSpc>
                <a:spcPts val="3094"/>
              </a:lnSpc>
              <a:spcBef>
                <a:spcPct val="0"/>
              </a:spcBef>
            </a:pPr>
            <a:r>
              <a:rPr lang="en-US" sz="2499" u="none" strike="noStrike">
                <a:solidFill>
                  <a:srgbClr val="171717"/>
                </a:solidFill>
                <a:latin typeface="Barlow Medium"/>
                <a:ea typeface="Barlow Medium"/>
                <a:cs typeface="Barlow Medium"/>
                <a:sym typeface="Barlow Medium"/>
              </a:rPr>
              <a:t>agricultural extension programs.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09028" y="9085259"/>
            <a:ext cx="16043075" cy="860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8"/>
              </a:lnSpc>
            </a:pPr>
            <a:r>
              <a:rPr lang="en-US" sz="3000">
                <a:solidFill>
                  <a:srgbClr val="E1E4E6"/>
                </a:solidFill>
                <a:latin typeface="Barlow Bold"/>
                <a:ea typeface="Barlow Bold"/>
                <a:cs typeface="Barlow Bold"/>
                <a:sym typeface="Barlow Bold"/>
              </a:rPr>
              <a:t>“ASEAN synergy requires transparent sharing of bioinformatics data, genetic</a:t>
            </a:r>
          </a:p>
          <a:p>
            <a:pPr algn="ctr">
              <a:lnSpc>
                <a:spcPts val="3348"/>
              </a:lnSpc>
            </a:pPr>
            <a:r>
              <a:rPr lang="en-US" sz="3000">
                <a:solidFill>
                  <a:srgbClr val="DFE2E5"/>
                </a:solidFill>
                <a:latin typeface="Barlow Bold"/>
                <a:ea typeface="Barlow Bold"/>
                <a:cs typeface="Barlow Bold"/>
                <a:sym typeface="Barlow Bold"/>
              </a:rPr>
              <a:t>resources, and clinical trial results to systematically accelerate the region's breeding timeline.”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09028" y="3201738"/>
            <a:ext cx="6448008" cy="1569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94"/>
              </a:lnSpc>
            </a:pPr>
            <a:r>
              <a:rPr lang="en-US" sz="2499">
                <a:solidFill>
                  <a:srgbClr val="171717"/>
                </a:solidFill>
                <a:latin typeface="Barlow Medium"/>
                <a:ea typeface="Barlow Medium"/>
                <a:cs typeface="Barlow Medium"/>
                <a:sym typeface="Barlow Medium"/>
              </a:rPr>
              <a:t>• Transitioning national output from</a:t>
            </a:r>
          </a:p>
          <a:p>
            <a:pPr algn="l">
              <a:lnSpc>
                <a:spcPts val="3094"/>
              </a:lnSpc>
            </a:pPr>
            <a:r>
              <a:rPr lang="en-US" sz="2499">
                <a:solidFill>
                  <a:srgbClr val="171717"/>
                </a:solidFill>
                <a:latin typeface="Barlow Medium"/>
                <a:ea typeface="Barlow Medium"/>
                <a:cs typeface="Barlow Medium"/>
                <a:sym typeface="Barlow Medium"/>
              </a:rPr>
              <a:t>volume-based bulk commodities to high-</a:t>
            </a:r>
          </a:p>
          <a:p>
            <a:pPr algn="l">
              <a:lnSpc>
                <a:spcPts val="3094"/>
              </a:lnSpc>
            </a:pPr>
            <a:r>
              <a:rPr lang="en-US" sz="2499">
                <a:solidFill>
                  <a:srgbClr val="171717"/>
                </a:solidFill>
                <a:latin typeface="Barlow Medium"/>
                <a:ea typeface="Barlow Medium"/>
                <a:cs typeface="Barlow Medium"/>
                <a:sym typeface="Barlow Medium"/>
              </a:rPr>
              <a:t>value, nutrient-dense functional foods.</a:t>
            </a:r>
          </a:p>
          <a:p>
            <a:pPr algn="l">
              <a:lnSpc>
                <a:spcPts val="3094"/>
              </a:lnSpc>
            </a:pPr>
            <a:endParaRPr lang="en-US" sz="2499">
              <a:solidFill>
                <a:srgbClr val="171717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0114603" y="6488827"/>
            <a:ext cx="7015434" cy="1178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94"/>
              </a:lnSpc>
              <a:spcBef>
                <a:spcPct val="0"/>
              </a:spcBef>
            </a:pPr>
            <a:r>
              <a:rPr lang="en-US" sz="2499">
                <a:solidFill>
                  <a:srgbClr val="171717"/>
                </a:solidFill>
                <a:latin typeface="Barlow Medium"/>
                <a:ea typeface="Barlow Medium"/>
                <a:cs typeface="Barlow Medium"/>
                <a:sym typeface="Barlow Medium"/>
              </a:rPr>
              <a:t>• Navig</a:t>
            </a:r>
            <a:r>
              <a:rPr lang="en-US" sz="2499" u="none" strike="noStrike">
                <a:solidFill>
                  <a:srgbClr val="171717"/>
                </a:solidFill>
                <a:latin typeface="Barlow Medium"/>
                <a:ea typeface="Barlow Medium"/>
                <a:cs typeface="Barlow Medium"/>
                <a:sym typeface="Barlow Medium"/>
              </a:rPr>
              <a:t>ating exceptionally slow and rigid</a:t>
            </a:r>
          </a:p>
          <a:p>
            <a:pPr marL="0" lvl="0" indent="0" algn="l">
              <a:lnSpc>
                <a:spcPts val="3094"/>
              </a:lnSpc>
              <a:spcBef>
                <a:spcPct val="0"/>
              </a:spcBef>
            </a:pPr>
            <a:r>
              <a:rPr lang="en-US" sz="2499" u="none" strike="noStrike">
                <a:solidFill>
                  <a:srgbClr val="171717"/>
                </a:solidFill>
                <a:latin typeface="Barlow Medium"/>
                <a:ea typeface="Barlow Medium"/>
                <a:cs typeface="Barlow Medium"/>
                <a:sym typeface="Barlow Medium"/>
              </a:rPr>
              <a:t>regulatory hurdles for the release of</a:t>
            </a:r>
          </a:p>
          <a:p>
            <a:pPr marL="0" lvl="0" indent="0" algn="l">
              <a:lnSpc>
                <a:spcPts val="3094"/>
              </a:lnSpc>
              <a:spcBef>
                <a:spcPct val="0"/>
              </a:spcBef>
            </a:pPr>
            <a:r>
              <a:rPr lang="en-US" sz="2499" u="none" strike="noStrike">
                <a:solidFill>
                  <a:srgbClr val="171717"/>
                </a:solidFill>
                <a:latin typeface="Barlow Medium"/>
                <a:ea typeface="Barlow Medium"/>
                <a:cs typeface="Barlow Medium"/>
                <a:sym typeface="Barlow Medium"/>
              </a:rPr>
              <a:t>multi-trait, highly engineered varieties.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09028" y="4621534"/>
            <a:ext cx="6448008" cy="1178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94"/>
              </a:lnSpc>
            </a:pPr>
            <a:r>
              <a:rPr lang="en-US" sz="2499">
                <a:solidFill>
                  <a:srgbClr val="171717"/>
                </a:solidFill>
                <a:latin typeface="Barlow Medium"/>
                <a:ea typeface="Barlow Medium"/>
                <a:cs typeface="Barlow Medium"/>
                <a:sym typeface="Barlow Medium"/>
              </a:rPr>
              <a:t>•Deploying climate-ready, low-carbon</a:t>
            </a:r>
          </a:p>
          <a:p>
            <a:pPr algn="l">
              <a:lnSpc>
                <a:spcPts val="3094"/>
              </a:lnSpc>
            </a:pPr>
            <a:r>
              <a:rPr lang="en-US" sz="2499">
                <a:solidFill>
                  <a:srgbClr val="171717"/>
                </a:solidFill>
                <a:latin typeface="Barlow Medium"/>
                <a:ea typeface="Barlow Medium"/>
                <a:cs typeface="Barlow Medium"/>
                <a:sym typeface="Barlow Medium"/>
              </a:rPr>
              <a:t> varieties to secure regional food systems</a:t>
            </a:r>
          </a:p>
          <a:p>
            <a:pPr algn="l">
              <a:lnSpc>
                <a:spcPts val="3094"/>
              </a:lnSpc>
            </a:pPr>
            <a:r>
              <a:rPr lang="en-US" sz="2499">
                <a:solidFill>
                  <a:srgbClr val="171717"/>
                </a:solidFill>
                <a:latin typeface="Barlow Medium"/>
                <a:ea typeface="Barlow Medium"/>
                <a:cs typeface="Barlow Medium"/>
                <a:sym typeface="Barlow Medium"/>
              </a:rPr>
              <a:t>against extreme heat and flooding.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09028" y="6152519"/>
            <a:ext cx="6448008" cy="1178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94"/>
              </a:lnSpc>
            </a:pPr>
            <a:r>
              <a:rPr lang="en-US" sz="2499">
                <a:solidFill>
                  <a:srgbClr val="171717"/>
                </a:solidFill>
                <a:latin typeface="Barlow Medium"/>
                <a:ea typeface="Barlow Medium"/>
                <a:cs typeface="Barlow Medium"/>
                <a:sym typeface="Barlow Medium"/>
              </a:rPr>
              <a:t>• Elevating aging farmer incomes through</a:t>
            </a:r>
          </a:p>
          <a:p>
            <a:pPr algn="l">
              <a:lnSpc>
                <a:spcPts val="3094"/>
              </a:lnSpc>
            </a:pPr>
            <a:r>
              <a:rPr lang="en-US" sz="2499">
                <a:solidFill>
                  <a:srgbClr val="171717"/>
                </a:solidFill>
                <a:latin typeface="Barlow Medium"/>
                <a:ea typeface="Barlow Medium"/>
                <a:cs typeface="Barlow Medium"/>
                <a:sym typeface="Barlow Medium"/>
              </a:rPr>
              <a:t>premium quality marks, organic</a:t>
            </a:r>
          </a:p>
          <a:p>
            <a:pPr algn="l">
              <a:lnSpc>
                <a:spcPts val="3094"/>
              </a:lnSpc>
            </a:pPr>
            <a:r>
              <a:rPr lang="en-US" sz="2499">
                <a:solidFill>
                  <a:srgbClr val="171717"/>
                </a:solidFill>
                <a:latin typeface="Barlow Medium"/>
                <a:ea typeface="Barlow Medium"/>
                <a:cs typeface="Barlow Medium"/>
                <a:sym typeface="Barlow Medium"/>
              </a:rPr>
              <a:t>integration, and direct health impacts.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สี่เหลี่ยมผืนผ้า: มุมมน 181">
            <a:extLst>
              <a:ext uri="{FF2B5EF4-FFF2-40B4-BE49-F238E27FC236}">
                <a16:creationId xmlns:a16="http://schemas.microsoft.com/office/drawing/2014/main" id="{82C5810A-54E3-8F38-D3AE-8E3FFB0076DA}"/>
              </a:ext>
            </a:extLst>
          </p:cNvPr>
          <p:cNvSpPr/>
          <p:nvPr/>
        </p:nvSpPr>
        <p:spPr>
          <a:xfrm>
            <a:off x="15325288" y="140864"/>
            <a:ext cx="2665388" cy="3414614"/>
          </a:xfrm>
          <a:prstGeom prst="roundRect">
            <a:avLst>
              <a:gd name="adj" fmla="val 7007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th-TH" sz="4200">
              <a:solidFill>
                <a:prstClr val="white"/>
              </a:solidFill>
            </a:endParaRPr>
          </a:p>
        </p:txBody>
      </p:sp>
      <p:sp>
        <p:nvSpPr>
          <p:cNvPr id="165" name="สี่เหลี่ยมผืนผ้า: มุมมน 164">
            <a:extLst>
              <a:ext uri="{FF2B5EF4-FFF2-40B4-BE49-F238E27FC236}">
                <a16:creationId xmlns:a16="http://schemas.microsoft.com/office/drawing/2014/main" id="{9E3DEAD7-AE5C-208D-5AE3-D0A5A778C867}"/>
              </a:ext>
            </a:extLst>
          </p:cNvPr>
          <p:cNvSpPr/>
          <p:nvPr/>
        </p:nvSpPr>
        <p:spPr>
          <a:xfrm>
            <a:off x="559841" y="4642403"/>
            <a:ext cx="12068774" cy="5516010"/>
          </a:xfrm>
          <a:prstGeom prst="roundRect">
            <a:avLst>
              <a:gd name="adj" fmla="val 4649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th-TH" sz="4200">
              <a:solidFill>
                <a:prstClr val="white"/>
              </a:solidFill>
            </a:endParaRPr>
          </a:p>
        </p:txBody>
      </p:sp>
      <p:sp>
        <p:nvSpPr>
          <p:cNvPr id="161" name="สี่เหลี่ยมผืนผ้า: มุมมน 160">
            <a:extLst>
              <a:ext uri="{FF2B5EF4-FFF2-40B4-BE49-F238E27FC236}">
                <a16:creationId xmlns:a16="http://schemas.microsoft.com/office/drawing/2014/main" id="{0F44A197-9CE9-DDF9-273A-7353CE991AAC}"/>
              </a:ext>
            </a:extLst>
          </p:cNvPr>
          <p:cNvSpPr/>
          <p:nvPr/>
        </p:nvSpPr>
        <p:spPr>
          <a:xfrm>
            <a:off x="12892092" y="7436217"/>
            <a:ext cx="5174277" cy="1817973"/>
          </a:xfrm>
          <a:prstGeom prst="roundRect">
            <a:avLst>
              <a:gd name="adj" fmla="val 7007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th-TH" sz="4200">
              <a:solidFill>
                <a:prstClr val="white"/>
              </a:solidFill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F9DFD999-C203-D0D2-5505-68B2C60FE415}"/>
              </a:ext>
            </a:extLst>
          </p:cNvPr>
          <p:cNvSpPr/>
          <p:nvPr/>
        </p:nvSpPr>
        <p:spPr>
          <a:xfrm>
            <a:off x="8710276" y="6034370"/>
            <a:ext cx="3651485" cy="3144894"/>
          </a:xfrm>
          <a:prstGeom prst="rect">
            <a:avLst/>
          </a:prstGeom>
          <a:solidFill>
            <a:srgbClr val="FFFFCC"/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th-TH" sz="4200">
              <a:solidFill>
                <a:prstClr val="white"/>
              </a:solidFill>
            </a:endParaRPr>
          </a:p>
        </p:txBody>
      </p:sp>
      <p:sp>
        <p:nvSpPr>
          <p:cNvPr id="160" name="สี่เหลี่ยมผืนผ้า: มุมมน 159">
            <a:extLst>
              <a:ext uri="{FF2B5EF4-FFF2-40B4-BE49-F238E27FC236}">
                <a16:creationId xmlns:a16="http://schemas.microsoft.com/office/drawing/2014/main" id="{607EF40A-D466-F5E7-8DDE-ABE57DEE1E9C}"/>
              </a:ext>
            </a:extLst>
          </p:cNvPr>
          <p:cNvSpPr/>
          <p:nvPr/>
        </p:nvSpPr>
        <p:spPr>
          <a:xfrm>
            <a:off x="12892091" y="3879288"/>
            <a:ext cx="5174279" cy="2972049"/>
          </a:xfrm>
          <a:prstGeom prst="roundRect">
            <a:avLst>
              <a:gd name="adj" fmla="val 4649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th-TH" sz="4200">
              <a:solidFill>
                <a:prstClr val="white"/>
              </a:solidFill>
            </a:endParaRPr>
          </a:p>
        </p:txBody>
      </p:sp>
      <p:cxnSp>
        <p:nvCxnSpPr>
          <p:cNvPr id="153" name="ลูกศรเชื่อมต่อแบบตรง 152">
            <a:extLst>
              <a:ext uri="{FF2B5EF4-FFF2-40B4-BE49-F238E27FC236}">
                <a16:creationId xmlns:a16="http://schemas.microsoft.com/office/drawing/2014/main" id="{340CDF84-B893-10D1-0701-ACB2395CB1AA}"/>
              </a:ext>
            </a:extLst>
          </p:cNvPr>
          <p:cNvCxnSpPr>
            <a:cxnSpLocks/>
          </p:cNvCxnSpPr>
          <p:nvPr/>
        </p:nvCxnSpPr>
        <p:spPr>
          <a:xfrm flipH="1" flipV="1">
            <a:off x="5301864" y="4418856"/>
            <a:ext cx="2309439" cy="743889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prstDash val="sysDot"/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สี่เหลี่ยมผืนผ้า 147">
            <a:extLst>
              <a:ext uri="{FF2B5EF4-FFF2-40B4-BE49-F238E27FC236}">
                <a16:creationId xmlns:a16="http://schemas.microsoft.com/office/drawing/2014/main" id="{A395DE93-4569-E9CE-8800-4C7E64CEE782}"/>
              </a:ext>
            </a:extLst>
          </p:cNvPr>
          <p:cNvSpPr/>
          <p:nvPr/>
        </p:nvSpPr>
        <p:spPr>
          <a:xfrm>
            <a:off x="11931977" y="1281967"/>
            <a:ext cx="2854004" cy="2374505"/>
          </a:xfrm>
          <a:prstGeom prst="rect">
            <a:avLst/>
          </a:prstGeom>
          <a:solidFill>
            <a:srgbClr val="FFD979"/>
          </a:solidFill>
          <a:ln>
            <a:solidFill>
              <a:srgbClr val="B29B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th-TH" sz="4200">
              <a:solidFill>
                <a:prstClr val="white"/>
              </a:solidFill>
            </a:endParaRPr>
          </a:p>
        </p:txBody>
      </p:sp>
      <p:cxnSp>
        <p:nvCxnSpPr>
          <p:cNvPr id="108" name="ตัวเชื่อมต่อตรง 107">
            <a:extLst>
              <a:ext uri="{FF2B5EF4-FFF2-40B4-BE49-F238E27FC236}">
                <a16:creationId xmlns:a16="http://schemas.microsoft.com/office/drawing/2014/main" id="{A6BD1214-B8D7-6463-FB5A-FE64E185F884}"/>
              </a:ext>
            </a:extLst>
          </p:cNvPr>
          <p:cNvCxnSpPr>
            <a:cxnSpLocks/>
          </p:cNvCxnSpPr>
          <p:nvPr/>
        </p:nvCxnSpPr>
        <p:spPr>
          <a:xfrm>
            <a:off x="7652870" y="4345850"/>
            <a:ext cx="0" cy="1360952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ตัวเชื่อมต่อตรง 109">
            <a:extLst>
              <a:ext uri="{FF2B5EF4-FFF2-40B4-BE49-F238E27FC236}">
                <a16:creationId xmlns:a16="http://schemas.microsoft.com/office/drawing/2014/main" id="{F4EAA02B-585C-FACB-6435-801D0CEDA344}"/>
              </a:ext>
            </a:extLst>
          </p:cNvPr>
          <p:cNvCxnSpPr>
            <a:cxnSpLocks/>
          </p:cNvCxnSpPr>
          <p:nvPr/>
        </p:nvCxnSpPr>
        <p:spPr>
          <a:xfrm>
            <a:off x="8574384" y="5867293"/>
            <a:ext cx="0" cy="2930951"/>
          </a:xfrm>
          <a:prstGeom prst="line">
            <a:avLst/>
          </a:prstGeom>
          <a:ln>
            <a:prstDash val="solid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ลูกศรเชื่อมต่อแบบตรง 111">
            <a:extLst>
              <a:ext uri="{FF2B5EF4-FFF2-40B4-BE49-F238E27FC236}">
                <a16:creationId xmlns:a16="http://schemas.microsoft.com/office/drawing/2014/main" id="{0D133E58-08FD-FC12-909F-43CB875491F2}"/>
              </a:ext>
            </a:extLst>
          </p:cNvPr>
          <p:cNvCxnSpPr/>
          <p:nvPr/>
        </p:nvCxnSpPr>
        <p:spPr>
          <a:xfrm>
            <a:off x="8572500" y="6640287"/>
            <a:ext cx="274320" cy="0"/>
          </a:xfrm>
          <a:prstGeom prst="straightConnector1">
            <a:avLst/>
          </a:prstGeom>
          <a:ln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ลูกศรเชื่อมต่อแบบตรง 112">
            <a:extLst>
              <a:ext uri="{FF2B5EF4-FFF2-40B4-BE49-F238E27FC236}">
                <a16:creationId xmlns:a16="http://schemas.microsoft.com/office/drawing/2014/main" id="{CBB70691-5C57-9B7E-EEAC-6CA53F357DA8}"/>
              </a:ext>
            </a:extLst>
          </p:cNvPr>
          <p:cNvCxnSpPr/>
          <p:nvPr/>
        </p:nvCxnSpPr>
        <p:spPr>
          <a:xfrm>
            <a:off x="8572500" y="7826150"/>
            <a:ext cx="274320" cy="0"/>
          </a:xfrm>
          <a:prstGeom prst="straightConnector1">
            <a:avLst/>
          </a:prstGeom>
          <a:ln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ลูกศรเชื่อมต่อแบบตรง 113">
            <a:extLst>
              <a:ext uri="{FF2B5EF4-FFF2-40B4-BE49-F238E27FC236}">
                <a16:creationId xmlns:a16="http://schemas.microsoft.com/office/drawing/2014/main" id="{8FD4681D-B931-9827-1C45-47E725C11937}"/>
              </a:ext>
            </a:extLst>
          </p:cNvPr>
          <p:cNvCxnSpPr/>
          <p:nvPr/>
        </p:nvCxnSpPr>
        <p:spPr>
          <a:xfrm>
            <a:off x="8583047" y="8776982"/>
            <a:ext cx="274320" cy="0"/>
          </a:xfrm>
          <a:prstGeom prst="straightConnector1">
            <a:avLst/>
          </a:prstGeom>
          <a:ln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สี่เหลี่ยมผืนผ้า 108">
            <a:extLst>
              <a:ext uri="{FF2B5EF4-FFF2-40B4-BE49-F238E27FC236}">
                <a16:creationId xmlns:a16="http://schemas.microsoft.com/office/drawing/2014/main" id="{1F550B1C-E395-244F-2BD0-1D2BBDBD896E}"/>
              </a:ext>
            </a:extLst>
          </p:cNvPr>
          <p:cNvSpPr/>
          <p:nvPr/>
        </p:nvSpPr>
        <p:spPr>
          <a:xfrm>
            <a:off x="8139523" y="4866380"/>
            <a:ext cx="4302584" cy="5135346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th-TH" sz="4200">
              <a:solidFill>
                <a:prstClr val="white"/>
              </a:solidFill>
            </a:endParaRPr>
          </a:p>
        </p:txBody>
      </p:sp>
      <p:cxnSp>
        <p:nvCxnSpPr>
          <p:cNvPr id="92" name="ลูกศรเชื่อมต่อแบบตรง 91">
            <a:extLst>
              <a:ext uri="{FF2B5EF4-FFF2-40B4-BE49-F238E27FC236}">
                <a16:creationId xmlns:a16="http://schemas.microsoft.com/office/drawing/2014/main" id="{102E0938-A045-D802-2DF3-8C4636670E60}"/>
              </a:ext>
            </a:extLst>
          </p:cNvPr>
          <p:cNvCxnSpPr>
            <a:cxnSpLocks/>
            <a:endCxn id="71" idx="3"/>
          </p:cNvCxnSpPr>
          <p:nvPr/>
        </p:nvCxnSpPr>
        <p:spPr>
          <a:xfrm flipH="1" flipV="1">
            <a:off x="7778522" y="4171914"/>
            <a:ext cx="5478891" cy="2086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ตัวเชื่อมต่อตรง 85">
            <a:extLst>
              <a:ext uri="{FF2B5EF4-FFF2-40B4-BE49-F238E27FC236}">
                <a16:creationId xmlns:a16="http://schemas.microsoft.com/office/drawing/2014/main" id="{39B14F9E-8243-4CBC-7BD4-32E973EFB57A}"/>
              </a:ext>
            </a:extLst>
          </p:cNvPr>
          <p:cNvCxnSpPr/>
          <p:nvPr/>
        </p:nvCxnSpPr>
        <p:spPr>
          <a:xfrm>
            <a:off x="15351920" y="4489585"/>
            <a:ext cx="0" cy="396896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ตัวเชื่อมต่อตรง 84">
            <a:extLst>
              <a:ext uri="{FF2B5EF4-FFF2-40B4-BE49-F238E27FC236}">
                <a16:creationId xmlns:a16="http://schemas.microsoft.com/office/drawing/2014/main" id="{F3A2D577-1A65-8C55-3C59-C22373ED7719}"/>
              </a:ext>
            </a:extLst>
          </p:cNvPr>
          <p:cNvCxnSpPr>
            <a:cxnSpLocks/>
          </p:cNvCxnSpPr>
          <p:nvPr/>
        </p:nvCxnSpPr>
        <p:spPr>
          <a:xfrm>
            <a:off x="13594557" y="4416250"/>
            <a:ext cx="0" cy="470231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ลูกศรเชื่อมต่อแบบตรง 82">
            <a:extLst>
              <a:ext uri="{FF2B5EF4-FFF2-40B4-BE49-F238E27FC236}">
                <a16:creationId xmlns:a16="http://schemas.microsoft.com/office/drawing/2014/main" id="{5562B02D-BCC5-4CB6-7EC2-E5D7800F1DF4}"/>
              </a:ext>
            </a:extLst>
          </p:cNvPr>
          <p:cNvCxnSpPr>
            <a:cxnSpLocks/>
          </p:cNvCxnSpPr>
          <p:nvPr/>
        </p:nvCxnSpPr>
        <p:spPr>
          <a:xfrm flipV="1">
            <a:off x="15514746" y="5139720"/>
            <a:ext cx="0" cy="975063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prstDash val="sysDot"/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ลูกศรเชื่อมต่อแบบตรง 80">
            <a:extLst>
              <a:ext uri="{FF2B5EF4-FFF2-40B4-BE49-F238E27FC236}">
                <a16:creationId xmlns:a16="http://schemas.microsoft.com/office/drawing/2014/main" id="{54B68E65-2B2B-7999-2897-3DB58AC91BA9}"/>
              </a:ext>
            </a:extLst>
          </p:cNvPr>
          <p:cNvCxnSpPr>
            <a:cxnSpLocks/>
          </p:cNvCxnSpPr>
          <p:nvPr/>
        </p:nvCxnSpPr>
        <p:spPr>
          <a:xfrm flipV="1">
            <a:off x="13493066" y="5162745"/>
            <a:ext cx="0" cy="975063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prstDash val="sysDot"/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สี่เหลี่ยมผืนผ้า: มุมมน 69">
            <a:extLst>
              <a:ext uri="{FF2B5EF4-FFF2-40B4-BE49-F238E27FC236}">
                <a16:creationId xmlns:a16="http://schemas.microsoft.com/office/drawing/2014/main" id="{F105B4A7-99F7-AD01-6598-5746B9513DA7}"/>
              </a:ext>
            </a:extLst>
          </p:cNvPr>
          <p:cNvSpPr/>
          <p:nvPr/>
        </p:nvSpPr>
        <p:spPr>
          <a:xfrm>
            <a:off x="221633" y="367190"/>
            <a:ext cx="10751168" cy="3436143"/>
          </a:xfrm>
          <a:prstGeom prst="roundRect">
            <a:avLst>
              <a:gd name="adj" fmla="val 6134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th-TH" sz="4200">
              <a:solidFill>
                <a:prstClr val="white"/>
              </a:solidFill>
            </a:endParaRPr>
          </a:p>
        </p:txBody>
      </p:sp>
      <p:cxnSp>
        <p:nvCxnSpPr>
          <p:cNvPr id="62" name="ลูกศรเชื่อมต่อแบบตรง 61">
            <a:extLst>
              <a:ext uri="{FF2B5EF4-FFF2-40B4-BE49-F238E27FC236}">
                <a16:creationId xmlns:a16="http://schemas.microsoft.com/office/drawing/2014/main" id="{A496CD7F-61D3-1E56-534F-FD9EB5F18E28}"/>
              </a:ext>
            </a:extLst>
          </p:cNvPr>
          <p:cNvCxnSpPr>
            <a:cxnSpLocks/>
          </p:cNvCxnSpPr>
          <p:nvPr/>
        </p:nvCxnSpPr>
        <p:spPr>
          <a:xfrm>
            <a:off x="4355768" y="2284056"/>
            <a:ext cx="1403049" cy="0"/>
          </a:xfrm>
          <a:prstGeom prst="straightConnector1">
            <a:avLst/>
          </a:prstGeom>
          <a:ln>
            <a:prstDash val="sysDot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สี่เหลี่ยมผืนผ้า 53">
            <a:extLst>
              <a:ext uri="{FF2B5EF4-FFF2-40B4-BE49-F238E27FC236}">
                <a16:creationId xmlns:a16="http://schemas.microsoft.com/office/drawing/2014/main" id="{F1D4AB4F-0212-E1D6-04C6-1FB8959310FB}"/>
              </a:ext>
            </a:extLst>
          </p:cNvPr>
          <p:cNvSpPr/>
          <p:nvPr/>
        </p:nvSpPr>
        <p:spPr>
          <a:xfrm>
            <a:off x="7265768" y="942265"/>
            <a:ext cx="3192683" cy="1699781"/>
          </a:xfrm>
          <a:prstGeom prst="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th-TH" sz="4200">
              <a:solidFill>
                <a:prstClr val="white"/>
              </a:solidFill>
            </a:endParaRPr>
          </a:p>
        </p:txBody>
      </p:sp>
      <p:sp>
        <p:nvSpPr>
          <p:cNvPr id="44" name="สี่เหลี่ยมผืนผ้า 43">
            <a:extLst>
              <a:ext uri="{FF2B5EF4-FFF2-40B4-BE49-F238E27FC236}">
                <a16:creationId xmlns:a16="http://schemas.microsoft.com/office/drawing/2014/main" id="{B3D0C092-08D5-17DA-9C79-8846673F7D5A}"/>
              </a:ext>
            </a:extLst>
          </p:cNvPr>
          <p:cNvSpPr/>
          <p:nvPr/>
        </p:nvSpPr>
        <p:spPr>
          <a:xfrm>
            <a:off x="349130" y="2908703"/>
            <a:ext cx="10396976" cy="779027"/>
          </a:xfrm>
          <a:prstGeom prst="rect">
            <a:avLst/>
          </a:prstGeom>
          <a:solidFill>
            <a:srgbClr val="FFD979"/>
          </a:solidFill>
          <a:ln>
            <a:solidFill>
              <a:srgbClr val="B29B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th-TH" sz="4200">
              <a:solidFill>
                <a:prstClr val="white"/>
              </a:solidFill>
            </a:endParaRPr>
          </a:p>
        </p:txBody>
      </p:sp>
      <p:cxnSp>
        <p:nvCxnSpPr>
          <p:cNvPr id="43" name="ลูกศรเชื่อมต่อแบบตรง 42">
            <a:extLst>
              <a:ext uri="{FF2B5EF4-FFF2-40B4-BE49-F238E27FC236}">
                <a16:creationId xmlns:a16="http://schemas.microsoft.com/office/drawing/2014/main" id="{986B9744-175C-CE6C-A539-421FFEDB5D15}"/>
              </a:ext>
            </a:extLst>
          </p:cNvPr>
          <p:cNvCxnSpPr/>
          <p:nvPr/>
        </p:nvCxnSpPr>
        <p:spPr>
          <a:xfrm>
            <a:off x="6549547" y="1499970"/>
            <a:ext cx="664370" cy="0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ลูกศรเชื่อมต่อแบบตรง 41">
            <a:extLst>
              <a:ext uri="{FF2B5EF4-FFF2-40B4-BE49-F238E27FC236}">
                <a16:creationId xmlns:a16="http://schemas.microsoft.com/office/drawing/2014/main" id="{4ABDDE9F-E5A3-1A60-952B-C50230A9DDEE}"/>
              </a:ext>
            </a:extLst>
          </p:cNvPr>
          <p:cNvCxnSpPr/>
          <p:nvPr/>
        </p:nvCxnSpPr>
        <p:spPr>
          <a:xfrm>
            <a:off x="4358563" y="1499970"/>
            <a:ext cx="664370" cy="0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ลูกศรเชื่อมต่อแบบตรง 40">
            <a:extLst>
              <a:ext uri="{FF2B5EF4-FFF2-40B4-BE49-F238E27FC236}">
                <a16:creationId xmlns:a16="http://schemas.microsoft.com/office/drawing/2014/main" id="{F1DEFB61-18AC-153E-6375-D6ED43BE01C3}"/>
              </a:ext>
            </a:extLst>
          </p:cNvPr>
          <p:cNvCxnSpPr/>
          <p:nvPr/>
        </p:nvCxnSpPr>
        <p:spPr>
          <a:xfrm>
            <a:off x="8620105" y="3280580"/>
            <a:ext cx="664370" cy="0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ลูกศรเชื่อมต่อแบบตรง 39">
            <a:extLst>
              <a:ext uri="{FF2B5EF4-FFF2-40B4-BE49-F238E27FC236}">
                <a16:creationId xmlns:a16="http://schemas.microsoft.com/office/drawing/2014/main" id="{6E354A75-E92D-D3E9-2899-53CC7CB4914F}"/>
              </a:ext>
            </a:extLst>
          </p:cNvPr>
          <p:cNvCxnSpPr/>
          <p:nvPr/>
        </p:nvCxnSpPr>
        <p:spPr>
          <a:xfrm>
            <a:off x="6959926" y="3309155"/>
            <a:ext cx="664370" cy="0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ลูกศรเชื่อมต่อแบบตรง 38">
            <a:extLst>
              <a:ext uri="{FF2B5EF4-FFF2-40B4-BE49-F238E27FC236}">
                <a16:creationId xmlns:a16="http://schemas.microsoft.com/office/drawing/2014/main" id="{542094C1-2233-E0FC-EF62-672CD7C58693}"/>
              </a:ext>
            </a:extLst>
          </p:cNvPr>
          <p:cNvCxnSpPr/>
          <p:nvPr/>
        </p:nvCxnSpPr>
        <p:spPr>
          <a:xfrm>
            <a:off x="5275717" y="3309155"/>
            <a:ext cx="664370" cy="0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ลูกศรเชื่อมต่อแบบตรง 37">
            <a:extLst>
              <a:ext uri="{FF2B5EF4-FFF2-40B4-BE49-F238E27FC236}">
                <a16:creationId xmlns:a16="http://schemas.microsoft.com/office/drawing/2014/main" id="{EB28DA2F-3F22-3A6E-4347-F3EF7EC6675B}"/>
              </a:ext>
            </a:extLst>
          </p:cNvPr>
          <p:cNvCxnSpPr/>
          <p:nvPr/>
        </p:nvCxnSpPr>
        <p:spPr>
          <a:xfrm>
            <a:off x="3564731" y="3309155"/>
            <a:ext cx="664370" cy="0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866CB4E3-FC98-1715-AB24-22B6FE30D99F}"/>
              </a:ext>
            </a:extLst>
          </p:cNvPr>
          <p:cNvSpPr txBox="1"/>
          <p:nvPr/>
        </p:nvSpPr>
        <p:spPr>
          <a:xfrm>
            <a:off x="10207854" y="191324"/>
            <a:ext cx="5688465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th-TH" sz="1650" dirty="0">
                <a:solidFill>
                  <a:prstClr val="black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Thailand </a:t>
            </a:r>
            <a:r>
              <a:rPr lang="th-TH" sz="1650" dirty="0" err="1">
                <a:solidFill>
                  <a:prstClr val="black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Rice</a:t>
            </a:r>
            <a:r>
              <a:rPr lang="th-TH" sz="1650" dirty="0">
                <a:solidFill>
                  <a:prstClr val="black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r>
              <a:rPr lang="th-TH" sz="1650" dirty="0" err="1">
                <a:solidFill>
                  <a:prstClr val="black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Supply</a:t>
            </a:r>
            <a:r>
              <a:rPr lang="th-TH" sz="1650" dirty="0">
                <a:solidFill>
                  <a:prstClr val="black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r>
              <a:rPr lang="th-TH" sz="1650" dirty="0" err="1">
                <a:solidFill>
                  <a:prstClr val="black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Chain</a:t>
            </a:r>
            <a:r>
              <a:rPr lang="th-TH" sz="1650" dirty="0">
                <a:solidFill>
                  <a:prstClr val="black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(2021/</a:t>
            </a:r>
            <a:r>
              <a:rPr lang="en-US" sz="1650" dirty="0">
                <a:solidFill>
                  <a:prstClr val="black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20</a:t>
            </a:r>
            <a:r>
              <a:rPr lang="th-TH" sz="1650" dirty="0">
                <a:solidFill>
                  <a:prstClr val="black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22)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739C3694-C22A-7B40-1EAE-7B5BCA75BC52}"/>
              </a:ext>
            </a:extLst>
          </p:cNvPr>
          <p:cNvSpPr txBox="1"/>
          <p:nvPr/>
        </p:nvSpPr>
        <p:spPr>
          <a:xfrm>
            <a:off x="349130" y="1080282"/>
            <a:ext cx="1813428" cy="601147"/>
          </a:xfrm>
          <a:prstGeom prst="roundRect">
            <a:avLst>
              <a:gd name="adj" fmla="val 27545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th-TH" sz="1350" b="1" dirty="0" err="1">
                <a:solidFill>
                  <a:srgbClr val="70AD47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Farmers</a:t>
            </a:r>
            <a:r>
              <a:rPr lang="th-TH" sz="1350" b="1" dirty="0">
                <a:solidFill>
                  <a:srgbClr val="70AD47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5.1 </a:t>
            </a:r>
            <a:r>
              <a:rPr lang="th-TH" sz="1350" b="1" dirty="0" err="1">
                <a:solidFill>
                  <a:srgbClr val="70AD47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mn</a:t>
            </a:r>
            <a:r>
              <a:rPr lang="th-TH" sz="1350" b="1" dirty="0">
                <a:solidFill>
                  <a:srgbClr val="70AD47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th-TH" sz="1350" b="1" dirty="0">
                <a:solidFill>
                  <a:srgbClr val="70AD47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1350" b="1" dirty="0" err="1">
                <a:solidFill>
                  <a:srgbClr val="70AD47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households</a:t>
            </a:r>
            <a:endParaRPr lang="th-TH" sz="1350" b="1" dirty="0">
              <a:solidFill>
                <a:srgbClr val="70AD47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กราฟิก 8" descr="เกษตรกรบุรุษ ด้วยสีเติมแบบทึบ">
            <a:extLst>
              <a:ext uri="{FF2B5EF4-FFF2-40B4-BE49-F238E27FC236}">
                <a16:creationId xmlns:a16="http://schemas.microsoft.com/office/drawing/2014/main" id="{893E6E6C-5DF2-51AC-6133-3E699DBC9C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6236" y="383688"/>
            <a:ext cx="879216" cy="879216"/>
          </a:xfrm>
          <a:prstGeom prst="rect">
            <a:avLst/>
          </a:prstGeom>
        </p:spPr>
      </p:pic>
      <p:pic>
        <p:nvPicPr>
          <p:cNvPr id="11" name="กราฟิก 10" descr="ธัญพืช ด้วยสีเติมแบบทึบ">
            <a:extLst>
              <a:ext uri="{FF2B5EF4-FFF2-40B4-BE49-F238E27FC236}">
                <a16:creationId xmlns:a16="http://schemas.microsoft.com/office/drawing/2014/main" id="{49265360-F05C-25A9-DF56-6A171E0CCF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97719" y="1539182"/>
            <a:ext cx="864096" cy="864096"/>
          </a:xfrm>
          <a:prstGeom prst="rect">
            <a:avLst/>
          </a:prstGeom>
        </p:spPr>
      </p:pic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D33A570F-4383-92F3-2380-A66CB030A9CA}"/>
              </a:ext>
            </a:extLst>
          </p:cNvPr>
          <p:cNvSpPr txBox="1"/>
          <p:nvPr/>
        </p:nvSpPr>
        <p:spPr>
          <a:xfrm>
            <a:off x="221633" y="1736079"/>
            <a:ext cx="1813428" cy="674816"/>
          </a:xfrm>
          <a:prstGeom prst="roundRect">
            <a:avLst>
              <a:gd name="adj" fmla="val 42664"/>
            </a:avLst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th-TH" sz="1350" b="1" dirty="0" err="1">
                <a:solidFill>
                  <a:srgbClr val="70AD47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Paddy</a:t>
            </a:r>
            <a:r>
              <a:rPr lang="th-TH" sz="1350" b="1" dirty="0">
                <a:solidFill>
                  <a:srgbClr val="70AD47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1350" b="1" dirty="0" err="1">
                <a:solidFill>
                  <a:srgbClr val="70AD47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rice</a:t>
            </a:r>
            <a:r>
              <a:rPr lang="th-TH" sz="1350" b="1" dirty="0">
                <a:solidFill>
                  <a:srgbClr val="70AD47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th-TH" sz="1350" b="1" dirty="0">
                <a:solidFill>
                  <a:srgbClr val="70AD47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1350" b="1" dirty="0" err="1">
                <a:solidFill>
                  <a:srgbClr val="70AD47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market</a:t>
            </a:r>
            <a:endParaRPr lang="th-TH" sz="1350" b="1" dirty="0">
              <a:solidFill>
                <a:srgbClr val="70AD47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F8120285-C71D-EBCB-38D1-E89179277323}"/>
              </a:ext>
            </a:extLst>
          </p:cNvPr>
          <p:cNvSpPr txBox="1"/>
          <p:nvPr/>
        </p:nvSpPr>
        <p:spPr>
          <a:xfrm>
            <a:off x="3189981" y="540069"/>
            <a:ext cx="1299420" cy="507831"/>
          </a:xfrm>
          <a:prstGeom prst="rect">
            <a:avLst/>
          </a:prstGeom>
          <a:solidFill>
            <a:srgbClr val="EAE4D8"/>
          </a:solidFill>
          <a:ln>
            <a:solidFill>
              <a:srgbClr val="B29B72"/>
            </a:solidFill>
          </a:ln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th-TH" sz="1350" b="1" dirty="0" err="1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rPr>
              <a:t>Agriculture</a:t>
            </a:r>
            <a:r>
              <a:rPr lang="th-TH" sz="1350" b="1" dirty="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rPr>
              <a:t> </a:t>
            </a:r>
            <a:r>
              <a:rPr lang="th-TH" sz="1350" b="1" dirty="0" err="1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rPr>
              <a:t>cooperatives</a:t>
            </a:r>
            <a:endParaRPr lang="th-TH" sz="1350" b="1" dirty="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EB7569D2-13E5-E8E9-7A10-4FBD3D234AAE}"/>
              </a:ext>
            </a:extLst>
          </p:cNvPr>
          <p:cNvSpPr txBox="1"/>
          <p:nvPr/>
        </p:nvSpPr>
        <p:spPr>
          <a:xfrm>
            <a:off x="3189981" y="1281967"/>
            <a:ext cx="1299420" cy="507831"/>
          </a:xfrm>
          <a:prstGeom prst="rect">
            <a:avLst/>
          </a:prstGeom>
          <a:solidFill>
            <a:srgbClr val="EAE4D8"/>
          </a:solidFill>
          <a:ln>
            <a:solidFill>
              <a:srgbClr val="B29B72"/>
            </a:solidFill>
          </a:ln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Paddy rice enter market</a:t>
            </a:r>
            <a:endParaRPr lang="th-TH" sz="1350" b="1" dirty="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AAAE5A14-4971-76C5-EB11-710975CA463C}"/>
              </a:ext>
            </a:extLst>
          </p:cNvPr>
          <p:cNvSpPr txBox="1"/>
          <p:nvPr/>
        </p:nvSpPr>
        <p:spPr>
          <a:xfrm>
            <a:off x="3189980" y="2039200"/>
            <a:ext cx="1299420" cy="507831"/>
          </a:xfrm>
          <a:prstGeom prst="rect">
            <a:avLst/>
          </a:prstGeom>
          <a:solidFill>
            <a:srgbClr val="EAE4D8"/>
          </a:solidFill>
          <a:ln>
            <a:solidFill>
              <a:srgbClr val="B29B72"/>
            </a:solidFill>
          </a:ln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Paddy rice collector</a:t>
            </a:r>
            <a:endParaRPr lang="th-TH" sz="1350" b="1" dirty="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FB68BCBD-39CB-592C-754B-DAF58A4CD7BD}"/>
              </a:ext>
            </a:extLst>
          </p:cNvPr>
          <p:cNvSpPr txBox="1"/>
          <p:nvPr/>
        </p:nvSpPr>
        <p:spPr>
          <a:xfrm>
            <a:off x="5032535" y="1251601"/>
            <a:ext cx="1437110" cy="461665"/>
          </a:xfrm>
          <a:prstGeom prst="rect">
            <a:avLst/>
          </a:prstGeom>
          <a:solidFill>
            <a:srgbClr val="FFD979"/>
          </a:solidFill>
          <a:ln>
            <a:solidFill>
              <a:srgbClr val="B29B72"/>
            </a:solidFill>
          </a:ln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th-TH" sz="12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Paddy</a:t>
            </a:r>
            <a:r>
              <a:rPr lang="th-TH" sz="1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12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rice</a:t>
            </a:r>
            <a:r>
              <a:rPr lang="th-TH" sz="1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th-TH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33.0 </a:t>
            </a:r>
            <a:r>
              <a:rPr lang="th-TH" sz="12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mn</a:t>
            </a:r>
            <a:r>
              <a:rPr lang="th-TH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th-TH" sz="12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tonnes</a:t>
            </a:r>
            <a:endParaRPr lang="th-TH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534BB8BC-9DF1-2C84-FDB3-642CA630BE01}"/>
              </a:ext>
            </a:extLst>
          </p:cNvPr>
          <p:cNvSpPr txBox="1"/>
          <p:nvPr/>
        </p:nvSpPr>
        <p:spPr>
          <a:xfrm>
            <a:off x="391748" y="3079104"/>
            <a:ext cx="1813428" cy="398755"/>
          </a:xfrm>
          <a:prstGeom prst="roundRect">
            <a:avLst>
              <a:gd name="adj" fmla="val 42664"/>
            </a:avLst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Rice processing</a:t>
            </a:r>
            <a:endParaRPr lang="th-TH" sz="135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กล่องข้อความ 31">
            <a:extLst>
              <a:ext uri="{FF2B5EF4-FFF2-40B4-BE49-F238E27FC236}">
                <a16:creationId xmlns:a16="http://schemas.microsoft.com/office/drawing/2014/main" id="{2013E949-5D9A-6C37-17E2-F76C29DD45AD}"/>
              </a:ext>
            </a:extLst>
          </p:cNvPr>
          <p:cNvSpPr txBox="1"/>
          <p:nvPr/>
        </p:nvSpPr>
        <p:spPr>
          <a:xfrm>
            <a:off x="2540270" y="3133900"/>
            <a:ext cx="1299420" cy="3000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Paddy rice</a:t>
            </a:r>
            <a:endParaRPr lang="th-TH" sz="1350" b="1" dirty="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1AD591E1-94EE-9CE4-D4A6-5EDB63AB6D9B}"/>
              </a:ext>
            </a:extLst>
          </p:cNvPr>
          <p:cNvSpPr txBox="1"/>
          <p:nvPr/>
        </p:nvSpPr>
        <p:spPr>
          <a:xfrm>
            <a:off x="4290357" y="3169498"/>
            <a:ext cx="1299420" cy="3000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anchor="ctr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De-husking</a:t>
            </a:r>
            <a:endParaRPr lang="th-TH" sz="1350" b="1" dirty="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34" name="กล่องข้อความ 33">
            <a:extLst>
              <a:ext uri="{FF2B5EF4-FFF2-40B4-BE49-F238E27FC236}">
                <a16:creationId xmlns:a16="http://schemas.microsoft.com/office/drawing/2014/main" id="{2365D643-D9A4-62E5-A336-335C3E3E40E5}"/>
              </a:ext>
            </a:extLst>
          </p:cNvPr>
          <p:cNvSpPr txBox="1"/>
          <p:nvPr/>
        </p:nvSpPr>
        <p:spPr>
          <a:xfrm>
            <a:off x="5940086" y="3162881"/>
            <a:ext cx="1299420" cy="3000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anchor="ctr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Polishing</a:t>
            </a:r>
            <a:endParaRPr lang="th-TH" sz="1350" b="1" dirty="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35" name="กล่องข้อความ 34">
            <a:extLst>
              <a:ext uri="{FF2B5EF4-FFF2-40B4-BE49-F238E27FC236}">
                <a16:creationId xmlns:a16="http://schemas.microsoft.com/office/drawing/2014/main" id="{0D13C94E-AB53-0934-536C-900936ED6681}"/>
              </a:ext>
            </a:extLst>
          </p:cNvPr>
          <p:cNvSpPr txBox="1"/>
          <p:nvPr/>
        </p:nvSpPr>
        <p:spPr>
          <a:xfrm>
            <a:off x="7652870" y="3134306"/>
            <a:ext cx="1299420" cy="3000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anchor="ctr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Packing</a:t>
            </a:r>
            <a:endParaRPr lang="th-TH" sz="1350" b="1" dirty="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id="{2BF89176-4295-12B5-C4C1-021688DE08BF}"/>
              </a:ext>
            </a:extLst>
          </p:cNvPr>
          <p:cNvSpPr txBox="1"/>
          <p:nvPr/>
        </p:nvSpPr>
        <p:spPr>
          <a:xfrm>
            <a:off x="9298593" y="3124781"/>
            <a:ext cx="1299420" cy="3000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anchor="ctr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storing</a:t>
            </a:r>
            <a:endParaRPr lang="th-TH" sz="1350" b="1" dirty="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cxnSp>
        <p:nvCxnSpPr>
          <p:cNvPr id="45" name="ลูกศรเชื่อมต่อแบบตรง 44">
            <a:extLst>
              <a:ext uri="{FF2B5EF4-FFF2-40B4-BE49-F238E27FC236}">
                <a16:creationId xmlns:a16="http://schemas.microsoft.com/office/drawing/2014/main" id="{6EBD173F-EE68-3E42-0FAF-6465630C272D}"/>
              </a:ext>
            </a:extLst>
          </p:cNvPr>
          <p:cNvCxnSpPr>
            <a:cxnSpLocks/>
          </p:cNvCxnSpPr>
          <p:nvPr/>
        </p:nvCxnSpPr>
        <p:spPr>
          <a:xfrm>
            <a:off x="1364458" y="876942"/>
            <a:ext cx="1825523" cy="0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ลูกศรเชื่อมต่อแบบตรง 46">
            <a:extLst>
              <a:ext uri="{FF2B5EF4-FFF2-40B4-BE49-F238E27FC236}">
                <a16:creationId xmlns:a16="http://schemas.microsoft.com/office/drawing/2014/main" id="{30E9C868-30DA-19B6-32FC-6BEA06DED6B8}"/>
              </a:ext>
            </a:extLst>
          </p:cNvPr>
          <p:cNvCxnSpPr>
            <a:cxnSpLocks/>
          </p:cNvCxnSpPr>
          <p:nvPr/>
        </p:nvCxnSpPr>
        <p:spPr>
          <a:xfrm>
            <a:off x="2540270" y="1558965"/>
            <a:ext cx="552836" cy="0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ลูกศรเชื่อมต่อแบบตรง 48">
            <a:extLst>
              <a:ext uri="{FF2B5EF4-FFF2-40B4-BE49-F238E27FC236}">
                <a16:creationId xmlns:a16="http://schemas.microsoft.com/office/drawing/2014/main" id="{4D1F35FE-DFE3-5B13-F47D-012878C8ECC0}"/>
              </a:ext>
            </a:extLst>
          </p:cNvPr>
          <p:cNvCxnSpPr>
            <a:cxnSpLocks/>
          </p:cNvCxnSpPr>
          <p:nvPr/>
        </p:nvCxnSpPr>
        <p:spPr>
          <a:xfrm>
            <a:off x="2540270" y="2284056"/>
            <a:ext cx="552836" cy="0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ตัวเชื่อมต่อตรง 50">
            <a:extLst>
              <a:ext uri="{FF2B5EF4-FFF2-40B4-BE49-F238E27FC236}">
                <a16:creationId xmlns:a16="http://schemas.microsoft.com/office/drawing/2014/main" id="{738DF35A-1E9F-997A-B7F9-6F9272A564BD}"/>
              </a:ext>
            </a:extLst>
          </p:cNvPr>
          <p:cNvCxnSpPr/>
          <p:nvPr/>
        </p:nvCxnSpPr>
        <p:spPr>
          <a:xfrm flipV="1">
            <a:off x="2540270" y="442346"/>
            <a:ext cx="0" cy="178308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ลูกศรเชื่อมต่อแบบตรง 51">
            <a:extLst>
              <a:ext uri="{FF2B5EF4-FFF2-40B4-BE49-F238E27FC236}">
                <a16:creationId xmlns:a16="http://schemas.microsoft.com/office/drawing/2014/main" id="{478B0A8A-4133-4733-A53F-382AA04AAD89}"/>
              </a:ext>
            </a:extLst>
          </p:cNvPr>
          <p:cNvCxnSpPr>
            <a:cxnSpLocks/>
          </p:cNvCxnSpPr>
          <p:nvPr/>
        </p:nvCxnSpPr>
        <p:spPr>
          <a:xfrm>
            <a:off x="2520965" y="453629"/>
            <a:ext cx="4942826" cy="0"/>
          </a:xfrm>
          <a:prstGeom prst="straightConnector1">
            <a:avLst/>
          </a:prstGeom>
          <a:ln>
            <a:prstDash val="sysDot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ลูกศรเชื่อมต่อแบบตรง 55">
            <a:extLst>
              <a:ext uri="{FF2B5EF4-FFF2-40B4-BE49-F238E27FC236}">
                <a16:creationId xmlns:a16="http://schemas.microsoft.com/office/drawing/2014/main" id="{DFF64F45-CA9B-0B76-3D47-067357A4886E}"/>
              </a:ext>
            </a:extLst>
          </p:cNvPr>
          <p:cNvCxnSpPr>
            <a:cxnSpLocks/>
          </p:cNvCxnSpPr>
          <p:nvPr/>
        </p:nvCxnSpPr>
        <p:spPr>
          <a:xfrm flipV="1">
            <a:off x="5758817" y="837881"/>
            <a:ext cx="0" cy="386904"/>
          </a:xfrm>
          <a:prstGeom prst="straightConnector1">
            <a:avLst/>
          </a:prstGeom>
          <a:ln>
            <a:prstDash val="sysDot"/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ลูกศรเชื่อมต่อแบบตรง 57">
            <a:extLst>
              <a:ext uri="{FF2B5EF4-FFF2-40B4-BE49-F238E27FC236}">
                <a16:creationId xmlns:a16="http://schemas.microsoft.com/office/drawing/2014/main" id="{7C2CEC2A-A3F8-93FF-DEC0-346D83B10630}"/>
              </a:ext>
            </a:extLst>
          </p:cNvPr>
          <p:cNvCxnSpPr>
            <a:cxnSpLocks/>
          </p:cNvCxnSpPr>
          <p:nvPr/>
        </p:nvCxnSpPr>
        <p:spPr>
          <a:xfrm flipV="1">
            <a:off x="8790590" y="2515106"/>
            <a:ext cx="0" cy="386904"/>
          </a:xfrm>
          <a:prstGeom prst="straightConnector1">
            <a:avLst/>
          </a:prstGeom>
          <a:ln>
            <a:prstDash val="sysDot"/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ลูกศรเชื่อมต่อแบบตรง 59">
            <a:extLst>
              <a:ext uri="{FF2B5EF4-FFF2-40B4-BE49-F238E27FC236}">
                <a16:creationId xmlns:a16="http://schemas.microsoft.com/office/drawing/2014/main" id="{28FB386B-ACC8-C445-9C33-62A15EA76DDE}"/>
              </a:ext>
            </a:extLst>
          </p:cNvPr>
          <p:cNvCxnSpPr>
            <a:cxnSpLocks/>
          </p:cNvCxnSpPr>
          <p:nvPr/>
        </p:nvCxnSpPr>
        <p:spPr>
          <a:xfrm flipV="1">
            <a:off x="5735958" y="1759431"/>
            <a:ext cx="0" cy="524625"/>
          </a:xfrm>
          <a:prstGeom prst="straightConnector1">
            <a:avLst/>
          </a:prstGeom>
          <a:ln>
            <a:prstDash val="sysDot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ลูกศรเชื่อมต่อแบบตรง 64">
            <a:extLst>
              <a:ext uri="{FF2B5EF4-FFF2-40B4-BE49-F238E27FC236}">
                <a16:creationId xmlns:a16="http://schemas.microsoft.com/office/drawing/2014/main" id="{646AFF31-A431-E52E-FEF3-CC703F40D7B6}"/>
              </a:ext>
            </a:extLst>
          </p:cNvPr>
          <p:cNvCxnSpPr>
            <a:cxnSpLocks/>
          </p:cNvCxnSpPr>
          <p:nvPr/>
        </p:nvCxnSpPr>
        <p:spPr>
          <a:xfrm flipV="1">
            <a:off x="7463790" y="473280"/>
            <a:ext cx="0" cy="468984"/>
          </a:xfrm>
          <a:prstGeom prst="straightConnector1">
            <a:avLst/>
          </a:prstGeom>
          <a:ln>
            <a:prstDash val="sysDot"/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ลูกศรเชื่อมต่อแบบตรง 66">
            <a:extLst>
              <a:ext uri="{FF2B5EF4-FFF2-40B4-BE49-F238E27FC236}">
                <a16:creationId xmlns:a16="http://schemas.microsoft.com/office/drawing/2014/main" id="{4B3046F4-2CF3-19DC-9530-6535D6494191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4489401" y="793985"/>
            <a:ext cx="1267215" cy="28520"/>
          </a:xfrm>
          <a:prstGeom prst="straightConnector1">
            <a:avLst/>
          </a:prstGeom>
          <a:ln>
            <a:prstDash val="sysDot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กล่องข้อความ 70">
            <a:extLst>
              <a:ext uri="{FF2B5EF4-FFF2-40B4-BE49-F238E27FC236}">
                <a16:creationId xmlns:a16="http://schemas.microsoft.com/office/drawing/2014/main" id="{AC12C6F2-59A6-228B-4A82-C8A6AE347BA9}"/>
              </a:ext>
            </a:extLst>
          </p:cNvPr>
          <p:cNvSpPr txBox="1"/>
          <p:nvPr/>
        </p:nvSpPr>
        <p:spPr>
          <a:xfrm>
            <a:off x="5995442" y="3917998"/>
            <a:ext cx="1783080" cy="507831"/>
          </a:xfrm>
          <a:prstGeom prst="rect">
            <a:avLst/>
          </a:prstGeom>
          <a:solidFill>
            <a:srgbClr val="FFD979"/>
          </a:solidFill>
          <a:ln>
            <a:solidFill>
              <a:srgbClr val="B29B72"/>
            </a:solidFill>
          </a:ln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Milled rice </a:t>
            </a:r>
          </a:p>
          <a:p>
            <a:pPr algn="ctr">
              <a:buClrTx/>
              <a:buFontTx/>
              <a:buNone/>
            </a:pP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21.4 </a:t>
            </a:r>
            <a:r>
              <a:rPr lang="en-US" sz="1350" b="1" dirty="0" err="1">
                <a:solidFill>
                  <a:prstClr val="black"/>
                </a:solidFill>
                <a:latin typeface="Calibri" panose="020F0502020204030204"/>
              </a:rPr>
              <a:t>mn</a:t>
            </a: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. Tones*</a:t>
            </a:r>
            <a:endParaRPr lang="th-TH" sz="1350" b="1" dirty="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72" name="กล่องข้อความ 71">
            <a:extLst>
              <a:ext uri="{FF2B5EF4-FFF2-40B4-BE49-F238E27FC236}">
                <a16:creationId xmlns:a16="http://schemas.microsoft.com/office/drawing/2014/main" id="{BE246C08-4FAE-15BB-C2D3-DDDC1927534B}"/>
              </a:ext>
            </a:extLst>
          </p:cNvPr>
          <p:cNvSpPr txBox="1"/>
          <p:nvPr/>
        </p:nvSpPr>
        <p:spPr>
          <a:xfrm>
            <a:off x="13292171" y="4058266"/>
            <a:ext cx="2423142" cy="507831"/>
          </a:xfrm>
          <a:prstGeom prst="rect">
            <a:avLst/>
          </a:prstGeom>
          <a:solidFill>
            <a:srgbClr val="FFD979"/>
          </a:solidFill>
          <a:ln>
            <a:solidFill>
              <a:srgbClr val="B29B72"/>
            </a:solidFill>
          </a:ln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By products (downstream industries)</a:t>
            </a:r>
            <a:endParaRPr lang="th-TH" sz="1350" b="1" dirty="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73" name="กล่องข้อความ 72">
            <a:extLst>
              <a:ext uri="{FF2B5EF4-FFF2-40B4-BE49-F238E27FC236}">
                <a16:creationId xmlns:a16="http://schemas.microsoft.com/office/drawing/2014/main" id="{8BF41319-3E44-B666-6E39-F4D931958610}"/>
              </a:ext>
            </a:extLst>
          </p:cNvPr>
          <p:cNvSpPr txBox="1"/>
          <p:nvPr/>
        </p:nvSpPr>
        <p:spPr>
          <a:xfrm>
            <a:off x="3890940" y="3930059"/>
            <a:ext cx="1783080" cy="507831"/>
          </a:xfrm>
          <a:prstGeom prst="rect">
            <a:avLst/>
          </a:prstGeom>
          <a:solidFill>
            <a:srgbClr val="FFD979"/>
          </a:solidFill>
          <a:ln>
            <a:solidFill>
              <a:srgbClr val="B29B72"/>
            </a:solidFill>
          </a:ln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Beginning stock (9.0 </a:t>
            </a:r>
            <a:r>
              <a:rPr lang="en-US" sz="1350" b="1" dirty="0" err="1">
                <a:solidFill>
                  <a:prstClr val="black"/>
                </a:solidFill>
                <a:latin typeface="Calibri" panose="020F0502020204030204"/>
              </a:rPr>
              <a:t>mn</a:t>
            </a: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1350" b="1" dirty="0" err="1">
                <a:solidFill>
                  <a:prstClr val="black"/>
                </a:solidFill>
                <a:latin typeface="Calibri" panose="020F0502020204030204"/>
              </a:rPr>
              <a:t>tonnes</a:t>
            </a: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)</a:t>
            </a:r>
            <a:endParaRPr lang="th-TH" sz="1350" b="1" dirty="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75" name="กล่องข้อความ 74">
            <a:extLst>
              <a:ext uri="{FF2B5EF4-FFF2-40B4-BE49-F238E27FC236}">
                <a16:creationId xmlns:a16="http://schemas.microsoft.com/office/drawing/2014/main" id="{25AB1671-9FBF-E0CF-D15E-E18AB0668406}"/>
              </a:ext>
            </a:extLst>
          </p:cNvPr>
          <p:cNvSpPr txBox="1"/>
          <p:nvPr/>
        </p:nvSpPr>
        <p:spPr>
          <a:xfrm>
            <a:off x="13000943" y="4891788"/>
            <a:ext cx="1050960" cy="30008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Bran</a:t>
            </a:r>
            <a:endParaRPr lang="th-TH" sz="1350" b="1" dirty="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76" name="กล่องข้อความ 75">
            <a:extLst>
              <a:ext uri="{FF2B5EF4-FFF2-40B4-BE49-F238E27FC236}">
                <a16:creationId xmlns:a16="http://schemas.microsoft.com/office/drawing/2014/main" id="{E0605FF1-0BC2-5811-6EC7-32BA02E412BE}"/>
              </a:ext>
            </a:extLst>
          </p:cNvPr>
          <p:cNvSpPr txBox="1"/>
          <p:nvPr/>
        </p:nvSpPr>
        <p:spPr>
          <a:xfrm>
            <a:off x="14933313" y="4886480"/>
            <a:ext cx="1732095" cy="30008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Husk/impurities</a:t>
            </a:r>
            <a:endParaRPr lang="th-TH" sz="1350" b="1" dirty="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77" name="กล่องข้อความ 76">
            <a:extLst>
              <a:ext uri="{FF2B5EF4-FFF2-40B4-BE49-F238E27FC236}">
                <a16:creationId xmlns:a16="http://schemas.microsoft.com/office/drawing/2014/main" id="{E29A29AC-CAA3-5611-67A7-F5BF8AD69120}"/>
              </a:ext>
            </a:extLst>
          </p:cNvPr>
          <p:cNvSpPr txBox="1"/>
          <p:nvPr/>
        </p:nvSpPr>
        <p:spPr>
          <a:xfrm>
            <a:off x="13112133" y="5452478"/>
            <a:ext cx="1475502" cy="300082"/>
          </a:xfrm>
          <a:prstGeom prst="rect">
            <a:avLst/>
          </a:prstGeom>
          <a:solidFill>
            <a:srgbClr val="EADBC2"/>
          </a:solidFill>
          <a:ln>
            <a:solidFill>
              <a:srgbClr val="B29B72"/>
            </a:solidFill>
          </a:ln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Rice bran oil</a:t>
            </a:r>
            <a:endParaRPr lang="th-TH" sz="1350" b="1" dirty="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78" name="กล่องข้อความ 77">
            <a:extLst>
              <a:ext uri="{FF2B5EF4-FFF2-40B4-BE49-F238E27FC236}">
                <a16:creationId xmlns:a16="http://schemas.microsoft.com/office/drawing/2014/main" id="{5003A314-71EC-D1F6-0169-535874D28C21}"/>
              </a:ext>
            </a:extLst>
          </p:cNvPr>
          <p:cNvSpPr txBox="1"/>
          <p:nvPr/>
        </p:nvSpPr>
        <p:spPr>
          <a:xfrm>
            <a:off x="15044504" y="5452478"/>
            <a:ext cx="1475502" cy="300082"/>
          </a:xfrm>
          <a:prstGeom prst="rect">
            <a:avLst/>
          </a:prstGeom>
          <a:solidFill>
            <a:srgbClr val="EADBC2"/>
          </a:solidFill>
          <a:ln>
            <a:solidFill>
              <a:srgbClr val="B29B72"/>
            </a:solidFill>
          </a:ln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Energy</a:t>
            </a:r>
            <a:endParaRPr lang="th-TH" sz="1350" b="1" dirty="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79" name="กล่องข้อความ 78">
            <a:extLst>
              <a:ext uri="{FF2B5EF4-FFF2-40B4-BE49-F238E27FC236}">
                <a16:creationId xmlns:a16="http://schemas.microsoft.com/office/drawing/2014/main" id="{7AE6D7F4-41BD-E759-D273-EF062D2FA013}"/>
              </a:ext>
            </a:extLst>
          </p:cNvPr>
          <p:cNvSpPr txBox="1"/>
          <p:nvPr/>
        </p:nvSpPr>
        <p:spPr>
          <a:xfrm>
            <a:off x="13112133" y="6107816"/>
            <a:ext cx="1475502" cy="507831"/>
          </a:xfrm>
          <a:prstGeom prst="rect">
            <a:avLst/>
          </a:prstGeom>
          <a:solidFill>
            <a:srgbClr val="EADBC2"/>
          </a:solidFill>
          <a:ln>
            <a:solidFill>
              <a:srgbClr val="B29B72"/>
            </a:solidFill>
          </a:ln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Animal feed factory</a:t>
            </a:r>
            <a:endParaRPr lang="th-TH" sz="1350" b="1" dirty="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80" name="กล่องข้อความ 79">
            <a:extLst>
              <a:ext uri="{FF2B5EF4-FFF2-40B4-BE49-F238E27FC236}">
                <a16:creationId xmlns:a16="http://schemas.microsoft.com/office/drawing/2014/main" id="{DF84A2EA-2F91-4FD3-0DDD-8B19B397FC87}"/>
              </a:ext>
            </a:extLst>
          </p:cNvPr>
          <p:cNvSpPr txBox="1"/>
          <p:nvPr/>
        </p:nvSpPr>
        <p:spPr>
          <a:xfrm>
            <a:off x="15044503" y="6086290"/>
            <a:ext cx="2788901" cy="507831"/>
          </a:xfrm>
          <a:prstGeom prst="rect">
            <a:avLst/>
          </a:prstGeom>
          <a:solidFill>
            <a:srgbClr val="EADBC2"/>
          </a:solidFill>
          <a:ln>
            <a:solidFill>
              <a:srgbClr val="B29B72"/>
            </a:solidFill>
          </a:ln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Electric, Charcoal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Biomass, Ethanol, Fertilizer</a:t>
            </a:r>
            <a:endParaRPr lang="th-TH" sz="1350" b="1" dirty="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cxnSp>
        <p:nvCxnSpPr>
          <p:cNvPr id="88" name="ตัวเชื่อมต่อตรง 87">
            <a:extLst>
              <a:ext uri="{FF2B5EF4-FFF2-40B4-BE49-F238E27FC236}">
                <a16:creationId xmlns:a16="http://schemas.microsoft.com/office/drawing/2014/main" id="{947EAD2A-02C7-F578-96FC-4F7D2E96577B}"/>
              </a:ext>
            </a:extLst>
          </p:cNvPr>
          <p:cNvCxnSpPr>
            <a:cxnSpLocks/>
          </p:cNvCxnSpPr>
          <p:nvPr/>
        </p:nvCxnSpPr>
        <p:spPr>
          <a:xfrm>
            <a:off x="12704940" y="7165622"/>
            <a:ext cx="407193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ลูกศรเชื่อมต่อแบบตรง 90">
            <a:extLst>
              <a:ext uri="{FF2B5EF4-FFF2-40B4-BE49-F238E27FC236}">
                <a16:creationId xmlns:a16="http://schemas.microsoft.com/office/drawing/2014/main" id="{06E90DE0-CFFC-1833-2780-03036BF2BA37}"/>
              </a:ext>
            </a:extLst>
          </p:cNvPr>
          <p:cNvCxnSpPr/>
          <p:nvPr/>
        </p:nvCxnSpPr>
        <p:spPr>
          <a:xfrm>
            <a:off x="9144000" y="3594853"/>
            <a:ext cx="0" cy="62995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ลูกศรเชื่อมต่อแบบตรง 95">
            <a:extLst>
              <a:ext uri="{FF2B5EF4-FFF2-40B4-BE49-F238E27FC236}">
                <a16:creationId xmlns:a16="http://schemas.microsoft.com/office/drawing/2014/main" id="{5E56E723-7DE7-4E7D-2C56-19F965059C8C}"/>
              </a:ext>
            </a:extLst>
          </p:cNvPr>
          <p:cNvCxnSpPr>
            <a:cxnSpLocks/>
          </p:cNvCxnSpPr>
          <p:nvPr/>
        </p:nvCxnSpPr>
        <p:spPr>
          <a:xfrm>
            <a:off x="12704940" y="4192774"/>
            <a:ext cx="0" cy="299347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สี่เหลี่ยมผืนผ้า: มุมมน 99">
            <a:extLst>
              <a:ext uri="{FF2B5EF4-FFF2-40B4-BE49-F238E27FC236}">
                <a16:creationId xmlns:a16="http://schemas.microsoft.com/office/drawing/2014/main" id="{FDF2792F-AEE8-144C-204B-0C2C0B018F9C}"/>
              </a:ext>
            </a:extLst>
          </p:cNvPr>
          <p:cNvSpPr/>
          <p:nvPr/>
        </p:nvSpPr>
        <p:spPr>
          <a:xfrm>
            <a:off x="9465424" y="4755958"/>
            <a:ext cx="2491733" cy="351557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500" b="1" dirty="0">
                <a:solidFill>
                  <a:prstClr val="white"/>
                </a:solidFill>
              </a:rPr>
              <a:t>Domestic market</a:t>
            </a:r>
            <a:endParaRPr lang="th-TH" sz="1500" b="1" dirty="0">
              <a:solidFill>
                <a:prstClr val="white"/>
              </a:solidFill>
            </a:endParaRPr>
          </a:p>
        </p:txBody>
      </p:sp>
      <p:sp>
        <p:nvSpPr>
          <p:cNvPr id="101" name="กล่องข้อความ 100">
            <a:extLst>
              <a:ext uri="{FF2B5EF4-FFF2-40B4-BE49-F238E27FC236}">
                <a16:creationId xmlns:a16="http://schemas.microsoft.com/office/drawing/2014/main" id="{5F0B3B11-758A-A10F-8404-BE859250DAA9}"/>
              </a:ext>
            </a:extLst>
          </p:cNvPr>
          <p:cNvSpPr txBox="1"/>
          <p:nvPr/>
        </p:nvSpPr>
        <p:spPr>
          <a:xfrm>
            <a:off x="8348733" y="5425922"/>
            <a:ext cx="2240979" cy="507831"/>
          </a:xfrm>
          <a:prstGeom prst="rect">
            <a:avLst/>
          </a:prstGeom>
          <a:solidFill>
            <a:srgbClr val="FFD979"/>
          </a:solidFill>
          <a:ln>
            <a:solidFill>
              <a:srgbClr val="B29B72"/>
            </a:solidFill>
          </a:ln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Rice wholesales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(domestic consumption</a:t>
            </a: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)</a:t>
            </a:r>
            <a:endParaRPr lang="th-TH" sz="1350" b="1" dirty="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102" name="กล่องข้อความ 101">
            <a:extLst>
              <a:ext uri="{FF2B5EF4-FFF2-40B4-BE49-F238E27FC236}">
                <a16:creationId xmlns:a16="http://schemas.microsoft.com/office/drawing/2014/main" id="{9C7119F6-C5B1-DAAA-7408-5F07ED8B4AEE}"/>
              </a:ext>
            </a:extLst>
          </p:cNvPr>
          <p:cNvSpPr txBox="1"/>
          <p:nvPr/>
        </p:nvSpPr>
        <p:spPr>
          <a:xfrm>
            <a:off x="8862108" y="6188357"/>
            <a:ext cx="3217791" cy="923330"/>
          </a:xfrm>
          <a:prstGeom prst="rect">
            <a:avLst/>
          </a:prstGeom>
          <a:solidFill>
            <a:srgbClr val="FFD979"/>
          </a:solidFill>
          <a:ln>
            <a:solidFill>
              <a:srgbClr val="B29B72"/>
            </a:solidFill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Traditional rice 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shops &amp; retailers</a:t>
            </a:r>
          </a:p>
          <a:p>
            <a:pPr>
              <a:buClrTx/>
              <a:buFontTx/>
              <a:buNone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Small local grocers(40.5%)</a:t>
            </a:r>
          </a:p>
          <a:p>
            <a:pPr>
              <a:buClrTx/>
              <a:buFontTx/>
              <a:buNone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Food/drink/tobacco specialists (14.5%)</a:t>
            </a:r>
          </a:p>
        </p:txBody>
      </p:sp>
      <p:sp>
        <p:nvSpPr>
          <p:cNvPr id="103" name="กล่องข้อความ 102">
            <a:extLst>
              <a:ext uri="{FF2B5EF4-FFF2-40B4-BE49-F238E27FC236}">
                <a16:creationId xmlns:a16="http://schemas.microsoft.com/office/drawing/2014/main" id="{FD786581-F475-7198-67D8-BAA60E58A5A5}"/>
              </a:ext>
            </a:extLst>
          </p:cNvPr>
          <p:cNvSpPr txBox="1"/>
          <p:nvPr/>
        </p:nvSpPr>
        <p:spPr>
          <a:xfrm>
            <a:off x="8885942" y="7392656"/>
            <a:ext cx="3434645" cy="923330"/>
          </a:xfrm>
          <a:prstGeom prst="rect">
            <a:avLst/>
          </a:prstGeom>
          <a:solidFill>
            <a:srgbClr val="FFD979"/>
          </a:solidFill>
          <a:ln>
            <a:solidFill>
              <a:srgbClr val="B29B72"/>
            </a:solidFill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Rice packers &amp; modern grocery retailers 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Hypermarkets(27.3%)</a:t>
            </a:r>
          </a:p>
          <a:p>
            <a:pPr>
              <a:buClrTx/>
              <a:buFontTx/>
              <a:buNone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Convenience stores (9.4%)</a:t>
            </a:r>
          </a:p>
          <a:p>
            <a:pPr>
              <a:buClrTx/>
              <a:buFontTx/>
              <a:buNone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Supermarkets (6.4%)</a:t>
            </a:r>
          </a:p>
        </p:txBody>
      </p:sp>
      <p:sp>
        <p:nvSpPr>
          <p:cNvPr id="104" name="กล่องข้อความ 103">
            <a:extLst>
              <a:ext uri="{FF2B5EF4-FFF2-40B4-BE49-F238E27FC236}">
                <a16:creationId xmlns:a16="http://schemas.microsoft.com/office/drawing/2014/main" id="{B188B7E9-0D5F-8615-1F8E-8F918B749AD6}"/>
              </a:ext>
            </a:extLst>
          </p:cNvPr>
          <p:cNvSpPr txBox="1"/>
          <p:nvPr/>
        </p:nvSpPr>
        <p:spPr>
          <a:xfrm>
            <a:off x="8885942" y="8583923"/>
            <a:ext cx="3434645" cy="300082"/>
          </a:xfrm>
          <a:prstGeom prst="rect">
            <a:avLst/>
          </a:prstGeom>
          <a:solidFill>
            <a:srgbClr val="FFD979"/>
          </a:solidFill>
          <a:ln>
            <a:solidFill>
              <a:srgbClr val="B29B72"/>
            </a:solidFill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E-commerce &amp; non-</a:t>
            </a:r>
            <a:r>
              <a:rPr lang="en-US" sz="1350" b="1" dirty="0" err="1">
                <a:solidFill>
                  <a:prstClr val="black"/>
                </a:solidFill>
                <a:latin typeface="Calibri" panose="020F0502020204030204"/>
              </a:rPr>
              <a:t>groocery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5" name="กล่องข้อความ 104">
            <a:extLst>
              <a:ext uri="{FF2B5EF4-FFF2-40B4-BE49-F238E27FC236}">
                <a16:creationId xmlns:a16="http://schemas.microsoft.com/office/drawing/2014/main" id="{9460AAA2-6277-6858-BFAF-F53154177F0D}"/>
              </a:ext>
            </a:extLst>
          </p:cNvPr>
          <p:cNvSpPr txBox="1"/>
          <p:nvPr/>
        </p:nvSpPr>
        <p:spPr>
          <a:xfrm>
            <a:off x="8121748" y="8901911"/>
            <a:ext cx="3434645" cy="3000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(% of total sales)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6" name="สี่เหลี่ยมผืนผ้า: มุมมน 105">
            <a:extLst>
              <a:ext uri="{FF2B5EF4-FFF2-40B4-BE49-F238E27FC236}">
                <a16:creationId xmlns:a16="http://schemas.microsoft.com/office/drawing/2014/main" id="{1BD2A953-8691-B903-A4CD-AC668E7CDAF6}"/>
              </a:ext>
            </a:extLst>
          </p:cNvPr>
          <p:cNvSpPr/>
          <p:nvPr/>
        </p:nvSpPr>
        <p:spPr>
          <a:xfrm>
            <a:off x="8868310" y="9324027"/>
            <a:ext cx="3434645" cy="61193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fr-FR" sz="1350" b="1" dirty="0">
                <a:solidFill>
                  <a:prstClr val="white"/>
                </a:solidFill>
              </a:rPr>
              <a:t>Consumer / restaurants / </a:t>
            </a:r>
          </a:p>
          <a:p>
            <a:pPr algn="ctr">
              <a:buClrTx/>
              <a:buFontTx/>
              <a:buNone/>
            </a:pPr>
            <a:r>
              <a:rPr lang="fr-FR" sz="1350" b="1" dirty="0">
                <a:solidFill>
                  <a:prstClr val="white"/>
                </a:solidFill>
              </a:rPr>
              <a:t>end-user industries (11.5 mn. tonnes)</a:t>
            </a:r>
            <a:endParaRPr lang="th-TH" sz="1350" b="1" dirty="0">
              <a:solidFill>
                <a:prstClr val="white"/>
              </a:solidFill>
            </a:endParaRPr>
          </a:p>
        </p:txBody>
      </p:sp>
      <p:sp>
        <p:nvSpPr>
          <p:cNvPr id="115" name="วงรี 114">
            <a:extLst>
              <a:ext uri="{FF2B5EF4-FFF2-40B4-BE49-F238E27FC236}">
                <a16:creationId xmlns:a16="http://schemas.microsoft.com/office/drawing/2014/main" id="{78320395-7EFC-3990-70AB-EB06D6EF0F76}"/>
              </a:ext>
            </a:extLst>
          </p:cNvPr>
          <p:cNvSpPr/>
          <p:nvPr/>
        </p:nvSpPr>
        <p:spPr>
          <a:xfrm>
            <a:off x="11340655" y="5867293"/>
            <a:ext cx="845660" cy="632489"/>
          </a:xfrm>
          <a:prstGeom prst="ellipse">
            <a:avLst/>
          </a:prstGeom>
          <a:solidFill>
            <a:srgbClr val="FFD979"/>
          </a:solidFill>
          <a:ln>
            <a:solidFill>
              <a:srgbClr val="B29B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050" b="1" dirty="0">
                <a:solidFill>
                  <a:sysClr val="windowText" lastClr="000000"/>
                </a:solidFill>
              </a:rPr>
              <a:t>55%</a:t>
            </a:r>
            <a:endParaRPr lang="th-TH" sz="1050" b="1" dirty="0">
              <a:solidFill>
                <a:sysClr val="windowText" lastClr="000000"/>
              </a:solidFill>
            </a:endParaRPr>
          </a:p>
        </p:txBody>
      </p:sp>
      <p:sp>
        <p:nvSpPr>
          <p:cNvPr id="116" name="วงรี 115">
            <a:extLst>
              <a:ext uri="{FF2B5EF4-FFF2-40B4-BE49-F238E27FC236}">
                <a16:creationId xmlns:a16="http://schemas.microsoft.com/office/drawing/2014/main" id="{B4C05DCC-7800-42A5-A52B-0EB3FAFC3151}"/>
              </a:ext>
            </a:extLst>
          </p:cNvPr>
          <p:cNvSpPr/>
          <p:nvPr/>
        </p:nvSpPr>
        <p:spPr>
          <a:xfrm>
            <a:off x="11178579" y="7826150"/>
            <a:ext cx="817857" cy="632489"/>
          </a:xfrm>
          <a:prstGeom prst="ellipse">
            <a:avLst/>
          </a:prstGeom>
          <a:solidFill>
            <a:srgbClr val="FFD979"/>
          </a:solidFill>
          <a:ln>
            <a:solidFill>
              <a:srgbClr val="B29B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050" b="1" dirty="0">
                <a:solidFill>
                  <a:sysClr val="windowText" lastClr="000000"/>
                </a:solidFill>
              </a:rPr>
              <a:t>43%</a:t>
            </a:r>
            <a:endParaRPr lang="th-TH" sz="1050" b="1" dirty="0">
              <a:solidFill>
                <a:sysClr val="windowText" lastClr="000000"/>
              </a:solidFill>
            </a:endParaRPr>
          </a:p>
        </p:txBody>
      </p:sp>
      <p:sp>
        <p:nvSpPr>
          <p:cNvPr id="117" name="วงรี 116">
            <a:extLst>
              <a:ext uri="{FF2B5EF4-FFF2-40B4-BE49-F238E27FC236}">
                <a16:creationId xmlns:a16="http://schemas.microsoft.com/office/drawing/2014/main" id="{AB8854F3-1B9B-344F-2407-28012F0C053C}"/>
              </a:ext>
            </a:extLst>
          </p:cNvPr>
          <p:cNvSpPr/>
          <p:nvPr/>
        </p:nvSpPr>
        <p:spPr>
          <a:xfrm>
            <a:off x="11627586" y="8503819"/>
            <a:ext cx="814518" cy="632489"/>
          </a:xfrm>
          <a:prstGeom prst="ellipse">
            <a:avLst/>
          </a:prstGeom>
          <a:solidFill>
            <a:srgbClr val="FFD979"/>
          </a:solidFill>
          <a:ln>
            <a:solidFill>
              <a:srgbClr val="B29B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050" b="1" dirty="0">
                <a:solidFill>
                  <a:sysClr val="windowText" lastClr="000000"/>
                </a:solidFill>
              </a:rPr>
              <a:t>1.9%</a:t>
            </a:r>
            <a:endParaRPr lang="th-TH" sz="1050" b="1" dirty="0">
              <a:solidFill>
                <a:sysClr val="windowText" lastClr="000000"/>
              </a:solidFill>
            </a:endParaRPr>
          </a:p>
        </p:txBody>
      </p:sp>
      <p:cxnSp>
        <p:nvCxnSpPr>
          <p:cNvPr id="121" name="ลูกศรเชื่อมต่อแบบตรง 120">
            <a:extLst>
              <a:ext uri="{FF2B5EF4-FFF2-40B4-BE49-F238E27FC236}">
                <a16:creationId xmlns:a16="http://schemas.microsoft.com/office/drawing/2014/main" id="{39C707AE-201F-9CAB-1A20-D3061518FB06}"/>
              </a:ext>
            </a:extLst>
          </p:cNvPr>
          <p:cNvCxnSpPr>
            <a:cxnSpLocks/>
          </p:cNvCxnSpPr>
          <p:nvPr/>
        </p:nvCxnSpPr>
        <p:spPr>
          <a:xfrm>
            <a:off x="7652870" y="5702921"/>
            <a:ext cx="711102" cy="0"/>
          </a:xfrm>
          <a:prstGeom prst="straightConnector1">
            <a:avLst/>
          </a:prstGeom>
          <a:ln w="19050"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ลูกศรเชื่อมต่อแบบตรง 127">
            <a:extLst>
              <a:ext uri="{FF2B5EF4-FFF2-40B4-BE49-F238E27FC236}">
                <a16:creationId xmlns:a16="http://schemas.microsoft.com/office/drawing/2014/main" id="{33828F2A-0B68-E74D-030F-FAF5FCE14978}"/>
              </a:ext>
            </a:extLst>
          </p:cNvPr>
          <p:cNvCxnSpPr>
            <a:cxnSpLocks/>
          </p:cNvCxnSpPr>
          <p:nvPr/>
        </p:nvCxnSpPr>
        <p:spPr>
          <a:xfrm flipV="1">
            <a:off x="15743346" y="7332565"/>
            <a:ext cx="0" cy="328754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prstDash val="sysDot"/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ลูกศรเชื่อมต่อแบบตรง 128">
            <a:extLst>
              <a:ext uri="{FF2B5EF4-FFF2-40B4-BE49-F238E27FC236}">
                <a16:creationId xmlns:a16="http://schemas.microsoft.com/office/drawing/2014/main" id="{590A07F9-3A07-E686-8FD6-DB4FA35B37E6}"/>
              </a:ext>
            </a:extLst>
          </p:cNvPr>
          <p:cNvCxnSpPr>
            <a:cxnSpLocks/>
          </p:cNvCxnSpPr>
          <p:nvPr/>
        </p:nvCxnSpPr>
        <p:spPr>
          <a:xfrm flipV="1">
            <a:off x="13664510" y="7191558"/>
            <a:ext cx="0" cy="975063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prstDash val="sysDot"/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กล่องข้อความ 123">
            <a:extLst>
              <a:ext uri="{FF2B5EF4-FFF2-40B4-BE49-F238E27FC236}">
                <a16:creationId xmlns:a16="http://schemas.microsoft.com/office/drawing/2014/main" id="{C10C2C93-424B-B538-5EC5-1016B9330744}"/>
              </a:ext>
            </a:extLst>
          </p:cNvPr>
          <p:cNvSpPr txBox="1"/>
          <p:nvPr/>
        </p:nvSpPr>
        <p:spPr>
          <a:xfrm>
            <a:off x="13084662" y="7571267"/>
            <a:ext cx="1475502" cy="300082"/>
          </a:xfrm>
          <a:prstGeom prst="rect">
            <a:avLst/>
          </a:prstGeom>
          <a:solidFill>
            <a:srgbClr val="EADBC2"/>
          </a:solidFill>
          <a:ln>
            <a:solidFill>
              <a:srgbClr val="B29B72"/>
            </a:solidFill>
          </a:ln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Processing</a:t>
            </a:r>
            <a:endParaRPr lang="th-TH" sz="1350" b="1" dirty="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125" name="กล่องข้อความ 124">
            <a:extLst>
              <a:ext uri="{FF2B5EF4-FFF2-40B4-BE49-F238E27FC236}">
                <a16:creationId xmlns:a16="http://schemas.microsoft.com/office/drawing/2014/main" id="{86F94253-0345-1059-F37E-A5CA8AD83315}"/>
              </a:ext>
            </a:extLst>
          </p:cNvPr>
          <p:cNvSpPr txBox="1"/>
          <p:nvPr/>
        </p:nvSpPr>
        <p:spPr>
          <a:xfrm>
            <a:off x="15224541" y="7661318"/>
            <a:ext cx="2057619" cy="300082"/>
          </a:xfrm>
          <a:prstGeom prst="rect">
            <a:avLst/>
          </a:prstGeom>
          <a:solidFill>
            <a:srgbClr val="EADBC2"/>
          </a:solidFill>
          <a:ln>
            <a:solidFill>
              <a:srgbClr val="B29B72"/>
            </a:solidFill>
          </a:ln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Alcoholic beverages</a:t>
            </a:r>
            <a:endParaRPr lang="th-TH" sz="1350" b="1" dirty="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126" name="กล่องข้อความ 125">
            <a:extLst>
              <a:ext uri="{FF2B5EF4-FFF2-40B4-BE49-F238E27FC236}">
                <a16:creationId xmlns:a16="http://schemas.microsoft.com/office/drawing/2014/main" id="{02E0D189-D00D-9498-15AF-5AD2AC1DF9DA}"/>
              </a:ext>
            </a:extLst>
          </p:cNvPr>
          <p:cNvSpPr txBox="1"/>
          <p:nvPr/>
        </p:nvSpPr>
        <p:spPr>
          <a:xfrm>
            <a:off x="13257413" y="8166621"/>
            <a:ext cx="1745232" cy="923330"/>
          </a:xfrm>
          <a:prstGeom prst="rect">
            <a:avLst/>
          </a:prstGeom>
          <a:solidFill>
            <a:srgbClr val="EADBC2"/>
          </a:solidFill>
          <a:ln>
            <a:solidFill>
              <a:srgbClr val="B29B72"/>
            </a:solidFill>
          </a:ln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Rice noodle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Rice flour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Crispy pastries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Others</a:t>
            </a:r>
            <a:endParaRPr lang="th-TH" sz="1350" b="1" dirty="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131" name="กล่องข้อความ 130">
            <a:extLst>
              <a:ext uri="{FF2B5EF4-FFF2-40B4-BE49-F238E27FC236}">
                <a16:creationId xmlns:a16="http://schemas.microsoft.com/office/drawing/2014/main" id="{05B9A8EA-707E-4ABD-E39C-ECD6D245A5EC}"/>
              </a:ext>
            </a:extLst>
          </p:cNvPr>
          <p:cNvSpPr txBox="1"/>
          <p:nvPr/>
        </p:nvSpPr>
        <p:spPr>
          <a:xfrm>
            <a:off x="13273729" y="9412642"/>
            <a:ext cx="3502871" cy="507831"/>
          </a:xfrm>
          <a:prstGeom prst="rect">
            <a:avLst/>
          </a:prstGeom>
          <a:solidFill>
            <a:srgbClr val="FFD979"/>
          </a:solidFill>
          <a:ln>
            <a:solidFill>
              <a:srgbClr val="B29B72"/>
            </a:solidFill>
          </a:ln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Milled rice ending stock</a:t>
            </a:r>
          </a:p>
          <a:p>
            <a:pPr algn="ctr">
              <a:buClrTx/>
              <a:buFontTx/>
              <a:buNone/>
            </a:pP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11.2 Mn. </a:t>
            </a:r>
            <a:r>
              <a:rPr lang="en-US" sz="1350" b="1" dirty="0" err="1">
                <a:solidFill>
                  <a:prstClr val="black"/>
                </a:solidFill>
                <a:latin typeface="Calibri" panose="020F0502020204030204"/>
              </a:rPr>
              <a:t>Tonnes</a:t>
            </a:r>
            <a:endParaRPr lang="th-TH" sz="1350" b="1" dirty="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graphicFrame>
        <p:nvGraphicFramePr>
          <p:cNvPr id="132" name="แผนภูมิ 131">
            <a:extLst>
              <a:ext uri="{FF2B5EF4-FFF2-40B4-BE49-F238E27FC236}">
                <a16:creationId xmlns:a16="http://schemas.microsoft.com/office/drawing/2014/main" id="{4A92877B-9651-17AF-E4DD-7E6AC2A9E918}"/>
              </a:ext>
            </a:extLst>
          </p:cNvPr>
          <p:cNvGraphicFramePr/>
          <p:nvPr/>
        </p:nvGraphicFramePr>
        <p:xfrm>
          <a:off x="7239507" y="598394"/>
          <a:ext cx="3386544" cy="2067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45" name="รูปภาพ 144">
            <a:extLst>
              <a:ext uri="{FF2B5EF4-FFF2-40B4-BE49-F238E27FC236}">
                <a16:creationId xmlns:a16="http://schemas.microsoft.com/office/drawing/2014/main" id="{FE5D2CF0-9E10-1D68-6FDA-37B0A5AF6E9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19" t="37883" r="59002" b="49638"/>
          <a:stretch/>
        </p:blipFill>
        <p:spPr>
          <a:xfrm>
            <a:off x="1150649" y="5163489"/>
            <a:ext cx="5231513" cy="2359200"/>
          </a:xfrm>
          <a:prstGeom prst="rect">
            <a:avLst/>
          </a:prstGeom>
          <a:ln>
            <a:solidFill>
              <a:srgbClr val="B29B72"/>
            </a:solidFill>
          </a:ln>
        </p:spPr>
      </p:pic>
      <p:pic>
        <p:nvPicPr>
          <p:cNvPr id="146" name="รูปภาพ 145">
            <a:extLst>
              <a:ext uri="{FF2B5EF4-FFF2-40B4-BE49-F238E27FC236}">
                <a16:creationId xmlns:a16="http://schemas.microsoft.com/office/drawing/2014/main" id="{41E26DB6-87D9-C3EC-2A5A-CE52AD031E0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966" t="78707" r="58281" b="9611"/>
          <a:stretch/>
        </p:blipFill>
        <p:spPr>
          <a:xfrm>
            <a:off x="1137301" y="7654700"/>
            <a:ext cx="5230574" cy="2250626"/>
          </a:xfrm>
          <a:prstGeom prst="rect">
            <a:avLst/>
          </a:prstGeom>
          <a:ln>
            <a:solidFill>
              <a:srgbClr val="B29B72"/>
            </a:solidFill>
          </a:ln>
        </p:spPr>
      </p:pic>
      <p:pic>
        <p:nvPicPr>
          <p:cNvPr id="147" name="รูปภาพ 146">
            <a:extLst>
              <a:ext uri="{FF2B5EF4-FFF2-40B4-BE49-F238E27FC236}">
                <a16:creationId xmlns:a16="http://schemas.microsoft.com/office/drawing/2014/main" id="{0ED072D5-1425-0A6E-9322-3F537F3282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6451" t="32941" r="3600" b="55172"/>
          <a:stretch/>
        </p:blipFill>
        <p:spPr>
          <a:xfrm>
            <a:off x="12186314" y="1471765"/>
            <a:ext cx="2327492" cy="1965521"/>
          </a:xfrm>
          <a:prstGeom prst="rect">
            <a:avLst/>
          </a:prstGeom>
        </p:spPr>
      </p:pic>
      <p:cxnSp>
        <p:nvCxnSpPr>
          <p:cNvPr id="149" name="ลูกศรเชื่อมต่อแบบตรง 148">
            <a:extLst>
              <a:ext uri="{FF2B5EF4-FFF2-40B4-BE49-F238E27FC236}">
                <a16:creationId xmlns:a16="http://schemas.microsoft.com/office/drawing/2014/main" id="{3EDA42EB-695D-0251-F14B-BC608881A33A}"/>
              </a:ext>
            </a:extLst>
          </p:cNvPr>
          <p:cNvCxnSpPr>
            <a:cxnSpLocks/>
          </p:cNvCxnSpPr>
          <p:nvPr/>
        </p:nvCxnSpPr>
        <p:spPr>
          <a:xfrm>
            <a:off x="6492504" y="5700366"/>
            <a:ext cx="1170429" cy="0"/>
          </a:xfrm>
          <a:prstGeom prst="straightConnector1">
            <a:avLst/>
          </a:prstGeom>
          <a:ln w="19050">
            <a:prstDash val="solid"/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8" name="สี่เหลี่ยมผืนผ้า 157">
            <a:extLst>
              <a:ext uri="{FF2B5EF4-FFF2-40B4-BE49-F238E27FC236}">
                <a16:creationId xmlns:a16="http://schemas.microsoft.com/office/drawing/2014/main" id="{38039599-DE51-44D8-79D0-D7E2333CAB4D}"/>
              </a:ext>
            </a:extLst>
          </p:cNvPr>
          <p:cNvSpPr/>
          <p:nvPr/>
        </p:nvSpPr>
        <p:spPr>
          <a:xfrm>
            <a:off x="816236" y="4908346"/>
            <a:ext cx="6092253" cy="5093381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th-TH" sz="4200">
              <a:solidFill>
                <a:prstClr val="white"/>
              </a:solidFill>
            </a:endParaRPr>
          </a:p>
        </p:txBody>
      </p:sp>
      <p:sp>
        <p:nvSpPr>
          <p:cNvPr id="74" name="กล่องข้อความ 73">
            <a:extLst>
              <a:ext uri="{FF2B5EF4-FFF2-40B4-BE49-F238E27FC236}">
                <a16:creationId xmlns:a16="http://schemas.microsoft.com/office/drawing/2014/main" id="{D355951D-F111-19FA-C2E5-646B99368F55}"/>
              </a:ext>
            </a:extLst>
          </p:cNvPr>
          <p:cNvSpPr txBox="1"/>
          <p:nvPr/>
        </p:nvSpPr>
        <p:spPr>
          <a:xfrm>
            <a:off x="13075221" y="6977828"/>
            <a:ext cx="2788902" cy="300082"/>
          </a:xfrm>
          <a:prstGeom prst="rect">
            <a:avLst/>
          </a:prstGeom>
          <a:solidFill>
            <a:srgbClr val="FFD979"/>
          </a:solidFill>
          <a:ln>
            <a:solidFill>
              <a:srgbClr val="B29B72"/>
            </a:solidFill>
          </a:ln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Broken rice/rice pieces</a:t>
            </a:r>
            <a:endParaRPr lang="th-TH" sz="1350" b="1" dirty="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cxnSp>
        <p:nvCxnSpPr>
          <p:cNvPr id="162" name="ลูกศรเชื่อมต่อแบบตรง 161">
            <a:extLst>
              <a:ext uri="{FF2B5EF4-FFF2-40B4-BE49-F238E27FC236}">
                <a16:creationId xmlns:a16="http://schemas.microsoft.com/office/drawing/2014/main" id="{75FCADA2-2231-30C4-7317-AA9DC347BB94}"/>
              </a:ext>
            </a:extLst>
          </p:cNvPr>
          <p:cNvCxnSpPr>
            <a:cxnSpLocks/>
          </p:cNvCxnSpPr>
          <p:nvPr/>
        </p:nvCxnSpPr>
        <p:spPr>
          <a:xfrm flipH="1">
            <a:off x="12696083" y="9688133"/>
            <a:ext cx="522473" cy="3767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prstDash val="sysDot"/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สี่เหลี่ยมผืนผ้า: มุมมน 98">
            <a:extLst>
              <a:ext uri="{FF2B5EF4-FFF2-40B4-BE49-F238E27FC236}">
                <a16:creationId xmlns:a16="http://schemas.microsoft.com/office/drawing/2014/main" id="{1FDE6DC5-F015-D0EB-F549-DBEA6F003865}"/>
              </a:ext>
            </a:extLst>
          </p:cNvPr>
          <p:cNvSpPr/>
          <p:nvPr/>
        </p:nvSpPr>
        <p:spPr>
          <a:xfrm>
            <a:off x="1579790" y="4708694"/>
            <a:ext cx="3624941" cy="351557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500" b="1" dirty="0">
                <a:solidFill>
                  <a:prstClr val="white"/>
                </a:solidFill>
              </a:rPr>
              <a:t>Export market (40% of total supply)</a:t>
            </a:r>
            <a:endParaRPr lang="th-TH" sz="1500" b="1" dirty="0">
              <a:solidFill>
                <a:prstClr val="white"/>
              </a:solidFill>
            </a:endParaRPr>
          </a:p>
        </p:txBody>
      </p:sp>
      <p:cxnSp>
        <p:nvCxnSpPr>
          <p:cNvPr id="170" name="ลูกศรเชื่อมต่อแบบตรง 169">
            <a:extLst>
              <a:ext uri="{FF2B5EF4-FFF2-40B4-BE49-F238E27FC236}">
                <a16:creationId xmlns:a16="http://schemas.microsoft.com/office/drawing/2014/main" id="{AFD8D905-3C00-45BA-9E79-420802FB0247}"/>
              </a:ext>
            </a:extLst>
          </p:cNvPr>
          <p:cNvCxnSpPr>
            <a:cxnSpLocks/>
          </p:cNvCxnSpPr>
          <p:nvPr/>
        </p:nvCxnSpPr>
        <p:spPr>
          <a:xfrm flipV="1">
            <a:off x="7687629" y="3628607"/>
            <a:ext cx="4386591" cy="1247465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prstDash val="sysDot"/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ลูกศรเชื่อมต่อแบบตรง 174">
            <a:extLst>
              <a:ext uri="{FF2B5EF4-FFF2-40B4-BE49-F238E27FC236}">
                <a16:creationId xmlns:a16="http://schemas.microsoft.com/office/drawing/2014/main" id="{977345D7-F271-A126-6CEA-A65F88168119}"/>
              </a:ext>
            </a:extLst>
          </p:cNvPr>
          <p:cNvCxnSpPr>
            <a:cxnSpLocks/>
          </p:cNvCxnSpPr>
          <p:nvPr/>
        </p:nvCxnSpPr>
        <p:spPr>
          <a:xfrm flipV="1">
            <a:off x="10589712" y="8918176"/>
            <a:ext cx="0" cy="328754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prstDash val="sysDot"/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7" name="กล่องข้อความ 176">
            <a:extLst>
              <a:ext uri="{FF2B5EF4-FFF2-40B4-BE49-F238E27FC236}">
                <a16:creationId xmlns:a16="http://schemas.microsoft.com/office/drawing/2014/main" id="{9FCCF412-9B53-496E-1BFC-2C0A33DD29CC}"/>
              </a:ext>
            </a:extLst>
          </p:cNvPr>
          <p:cNvSpPr txBox="1"/>
          <p:nvPr/>
        </p:nvSpPr>
        <p:spPr>
          <a:xfrm>
            <a:off x="9778839" y="5034255"/>
            <a:ext cx="217790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th-TH" sz="1500" dirty="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rPr>
              <a:t>(60% of </a:t>
            </a:r>
            <a:r>
              <a:rPr lang="th-TH" sz="1500" dirty="0" err="1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rPr>
              <a:t>total</a:t>
            </a:r>
            <a:r>
              <a:rPr lang="th-TH" sz="1500" dirty="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rPr>
              <a:t> </a:t>
            </a:r>
            <a:r>
              <a:rPr lang="th-TH" sz="1500" dirty="0" err="1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rPr>
              <a:t>supply</a:t>
            </a:r>
            <a:r>
              <a:rPr lang="th-TH" sz="1500" dirty="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rPr>
              <a:t>)</a:t>
            </a:r>
          </a:p>
        </p:txBody>
      </p:sp>
      <p:sp>
        <p:nvSpPr>
          <p:cNvPr id="178" name="กล่องข้อความ 177">
            <a:extLst>
              <a:ext uri="{FF2B5EF4-FFF2-40B4-BE49-F238E27FC236}">
                <a16:creationId xmlns:a16="http://schemas.microsoft.com/office/drawing/2014/main" id="{42F63DCC-C362-4846-A9E0-C15B062BF57E}"/>
              </a:ext>
            </a:extLst>
          </p:cNvPr>
          <p:cNvSpPr txBox="1"/>
          <p:nvPr/>
        </p:nvSpPr>
        <p:spPr>
          <a:xfrm>
            <a:off x="15758042" y="585950"/>
            <a:ext cx="1783080" cy="300082"/>
          </a:xfrm>
          <a:prstGeom prst="rect">
            <a:avLst/>
          </a:prstGeom>
          <a:solidFill>
            <a:srgbClr val="FFD979"/>
          </a:solidFill>
          <a:ln>
            <a:solidFill>
              <a:srgbClr val="B29B72"/>
            </a:solidFill>
          </a:ln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Main </a:t>
            </a:r>
            <a:r>
              <a:rPr lang="en-US" sz="1350" b="1" dirty="0" err="1">
                <a:solidFill>
                  <a:prstClr val="black"/>
                </a:solidFill>
                <a:latin typeface="Calibri" panose="020F0502020204030204"/>
              </a:rPr>
              <a:t>Insdustry</a:t>
            </a:r>
            <a:endParaRPr lang="th-TH" sz="1350" b="1" dirty="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179" name="กล่องข้อความ 178">
            <a:extLst>
              <a:ext uri="{FF2B5EF4-FFF2-40B4-BE49-F238E27FC236}">
                <a16:creationId xmlns:a16="http://schemas.microsoft.com/office/drawing/2014/main" id="{717D817F-D7F5-100B-3862-BDEC5E42B3B8}"/>
              </a:ext>
            </a:extLst>
          </p:cNvPr>
          <p:cNvSpPr txBox="1"/>
          <p:nvPr/>
        </p:nvSpPr>
        <p:spPr>
          <a:xfrm>
            <a:off x="15758042" y="1110258"/>
            <a:ext cx="1783080" cy="30008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Product</a:t>
            </a:r>
            <a:endParaRPr lang="th-TH" sz="1350" b="1" dirty="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180" name="กล่องข้อความ 179">
            <a:extLst>
              <a:ext uri="{FF2B5EF4-FFF2-40B4-BE49-F238E27FC236}">
                <a16:creationId xmlns:a16="http://schemas.microsoft.com/office/drawing/2014/main" id="{417261D0-2303-C602-F40F-693612865595}"/>
              </a:ext>
            </a:extLst>
          </p:cNvPr>
          <p:cNvSpPr txBox="1"/>
          <p:nvPr/>
        </p:nvSpPr>
        <p:spPr>
          <a:xfrm>
            <a:off x="15672035" y="1692951"/>
            <a:ext cx="2009523" cy="300082"/>
          </a:xfrm>
          <a:prstGeom prst="rect">
            <a:avLst/>
          </a:prstGeom>
          <a:solidFill>
            <a:srgbClr val="EAE4D8"/>
          </a:solidFill>
          <a:ln>
            <a:solidFill>
              <a:srgbClr val="B29B72"/>
            </a:solidFill>
          </a:ln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Relate business</a:t>
            </a:r>
            <a:endParaRPr lang="th-TH" sz="1350" b="1" dirty="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183" name="กล่องข้อความ 182">
            <a:extLst>
              <a:ext uri="{FF2B5EF4-FFF2-40B4-BE49-F238E27FC236}">
                <a16:creationId xmlns:a16="http://schemas.microsoft.com/office/drawing/2014/main" id="{A1332D5B-3D45-031A-8801-B88699E9F143}"/>
              </a:ext>
            </a:extLst>
          </p:cNvPr>
          <p:cNvSpPr txBox="1"/>
          <p:nvPr/>
        </p:nvSpPr>
        <p:spPr>
          <a:xfrm>
            <a:off x="15696800" y="2230042"/>
            <a:ext cx="1984758" cy="3000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anchor="ctr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Distribution channel</a:t>
            </a:r>
            <a:endParaRPr lang="th-TH" sz="1350" b="1" dirty="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cxnSp>
        <p:nvCxnSpPr>
          <p:cNvPr id="184" name="ลูกศรเชื่อมต่อแบบตรง 183">
            <a:extLst>
              <a:ext uri="{FF2B5EF4-FFF2-40B4-BE49-F238E27FC236}">
                <a16:creationId xmlns:a16="http://schemas.microsoft.com/office/drawing/2014/main" id="{6CA90B69-C160-3F3D-9E7C-58C2D08DC80B}"/>
              </a:ext>
            </a:extLst>
          </p:cNvPr>
          <p:cNvCxnSpPr>
            <a:cxnSpLocks/>
          </p:cNvCxnSpPr>
          <p:nvPr/>
        </p:nvCxnSpPr>
        <p:spPr>
          <a:xfrm flipH="1">
            <a:off x="16700945" y="2814726"/>
            <a:ext cx="548640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ลูกศรเชื่อมต่อแบบตรง 185">
            <a:extLst>
              <a:ext uri="{FF2B5EF4-FFF2-40B4-BE49-F238E27FC236}">
                <a16:creationId xmlns:a16="http://schemas.microsoft.com/office/drawing/2014/main" id="{E6C3EF2A-8D99-0521-1C6D-BF875C9DB16A}"/>
              </a:ext>
            </a:extLst>
          </p:cNvPr>
          <p:cNvCxnSpPr>
            <a:cxnSpLocks/>
          </p:cNvCxnSpPr>
          <p:nvPr/>
        </p:nvCxnSpPr>
        <p:spPr>
          <a:xfrm flipH="1">
            <a:off x="16947116" y="3024450"/>
            <a:ext cx="548640" cy="0"/>
          </a:xfrm>
          <a:prstGeom prst="straightConnector1">
            <a:avLst/>
          </a:prstGeom>
          <a:ln>
            <a:prstDash val="sysDot"/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ลูกศรเชื่อมต่อแบบตรง 186">
            <a:extLst>
              <a:ext uri="{FF2B5EF4-FFF2-40B4-BE49-F238E27FC236}">
                <a16:creationId xmlns:a16="http://schemas.microsoft.com/office/drawing/2014/main" id="{5D55308B-78ED-1DA0-EADC-93641E481931}"/>
              </a:ext>
            </a:extLst>
          </p:cNvPr>
          <p:cNvCxnSpPr>
            <a:cxnSpLocks/>
          </p:cNvCxnSpPr>
          <p:nvPr/>
        </p:nvCxnSpPr>
        <p:spPr>
          <a:xfrm flipH="1">
            <a:off x="17046918" y="3246948"/>
            <a:ext cx="548640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prstDash val="sysDot"/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8" name="กล่องข้อความ 187">
            <a:extLst>
              <a:ext uri="{FF2B5EF4-FFF2-40B4-BE49-F238E27FC236}">
                <a16:creationId xmlns:a16="http://schemas.microsoft.com/office/drawing/2014/main" id="{B0E6BA10-48E2-9549-6412-CA7EE8C91715}"/>
              </a:ext>
            </a:extLst>
          </p:cNvPr>
          <p:cNvSpPr txBox="1"/>
          <p:nvPr/>
        </p:nvSpPr>
        <p:spPr>
          <a:xfrm>
            <a:off x="15271145" y="2642045"/>
            <a:ext cx="2177901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Final product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Product process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End-user industry,</a:t>
            </a:r>
            <a:br>
              <a:rPr lang="en-US" sz="135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consumption</a:t>
            </a:r>
            <a:endParaRPr lang="th-TH" sz="1350" dirty="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B76F71F-294E-A65C-6F38-E65A2E50739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1213" t="8533" r="18838" b="79580"/>
          <a:stretch/>
        </p:blipFill>
        <p:spPr>
          <a:xfrm>
            <a:off x="7780270" y="664535"/>
            <a:ext cx="2327492" cy="1965521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F29A4155-0C16-4C11-5704-6A7617D9D574}"/>
              </a:ext>
            </a:extLst>
          </p:cNvPr>
          <p:cNvSpPr txBox="1"/>
          <p:nvPr/>
        </p:nvSpPr>
        <p:spPr>
          <a:xfrm>
            <a:off x="10947431" y="501452"/>
            <a:ext cx="459884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th-TH" sz="1500" i="1" dirty="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rPr>
              <a:t> </a:t>
            </a:r>
            <a:r>
              <a:rPr lang="th-TH" sz="1500" i="1" dirty="0" err="1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rPr>
              <a:t>Source</a:t>
            </a:r>
            <a:r>
              <a:rPr lang="th-TH" sz="1500" i="1" dirty="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rPr>
              <a:t>: The </a:t>
            </a:r>
            <a:r>
              <a:rPr lang="th-TH" sz="1500" i="1" dirty="0" err="1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rPr>
              <a:t>Thai</a:t>
            </a:r>
            <a:r>
              <a:rPr lang="th-TH" sz="1500" i="1" dirty="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rPr>
              <a:t> </a:t>
            </a:r>
            <a:r>
              <a:rPr lang="th-TH" sz="1500" i="1" dirty="0" err="1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rPr>
              <a:t>Rice</a:t>
            </a:r>
            <a:r>
              <a:rPr lang="th-TH" sz="1500" i="1" dirty="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rPr>
              <a:t> </a:t>
            </a:r>
            <a:r>
              <a:rPr lang="th-TH" sz="1500" i="1" dirty="0" err="1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rPr>
              <a:t>Packers</a:t>
            </a:r>
            <a:r>
              <a:rPr lang="th-TH" sz="1500" i="1" dirty="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rPr>
              <a:t> Association, DBD, OAE, MOC, USDA, </a:t>
            </a:r>
            <a:r>
              <a:rPr lang="th-TH" sz="1500" i="1" dirty="0" err="1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rPr>
              <a:t>compiled</a:t>
            </a:r>
            <a:r>
              <a:rPr lang="th-TH" sz="1500" i="1" dirty="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rPr>
              <a:t> </a:t>
            </a:r>
            <a:r>
              <a:rPr lang="th-TH" sz="1500" i="1" dirty="0" err="1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rPr>
              <a:t>by</a:t>
            </a:r>
            <a:r>
              <a:rPr lang="th-TH" sz="1500" i="1" dirty="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rPr>
              <a:t> </a:t>
            </a:r>
            <a:r>
              <a:rPr lang="th-TH" sz="1500" i="1" dirty="0" err="1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rPr>
              <a:t>Krungsri</a:t>
            </a:r>
            <a:r>
              <a:rPr lang="th-TH" sz="1500" i="1" dirty="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rPr>
              <a:t> </a:t>
            </a:r>
            <a:r>
              <a:rPr lang="th-TH" sz="1500" i="1" dirty="0" err="1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rPr>
              <a:t>Research</a:t>
            </a:r>
            <a:endParaRPr lang="th-TH" sz="1500" i="1" dirty="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607978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C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900331" cy="1778661"/>
          </a:xfrm>
          <a:custGeom>
            <a:avLst/>
            <a:gdLst/>
            <a:ahLst/>
            <a:cxnLst/>
            <a:rect l="l" t="t" r="r" b="b"/>
            <a:pathLst>
              <a:path w="4900331" h="1778661">
                <a:moveTo>
                  <a:pt x="0" y="0"/>
                </a:moveTo>
                <a:lnTo>
                  <a:pt x="4900331" y="0"/>
                </a:lnTo>
                <a:lnTo>
                  <a:pt x="4900331" y="1778661"/>
                </a:lnTo>
                <a:lnTo>
                  <a:pt x="0" y="17786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462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900331" y="0"/>
            <a:ext cx="4327027" cy="1778661"/>
          </a:xfrm>
          <a:custGeom>
            <a:avLst/>
            <a:gdLst/>
            <a:ahLst/>
            <a:cxnLst/>
            <a:rect l="l" t="t" r="r" b="b"/>
            <a:pathLst>
              <a:path w="4327027" h="1778661">
                <a:moveTo>
                  <a:pt x="0" y="0"/>
                </a:moveTo>
                <a:lnTo>
                  <a:pt x="4327027" y="0"/>
                </a:lnTo>
                <a:lnTo>
                  <a:pt x="4327027" y="1778661"/>
                </a:lnTo>
                <a:lnTo>
                  <a:pt x="0" y="17786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4053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227358" y="0"/>
            <a:ext cx="4305082" cy="1778661"/>
          </a:xfrm>
          <a:custGeom>
            <a:avLst/>
            <a:gdLst/>
            <a:ahLst/>
            <a:cxnLst/>
            <a:rect l="l" t="t" r="r" b="b"/>
            <a:pathLst>
              <a:path w="4305082" h="1778661">
                <a:moveTo>
                  <a:pt x="0" y="0"/>
                </a:moveTo>
                <a:lnTo>
                  <a:pt x="4305083" y="0"/>
                </a:lnTo>
                <a:lnTo>
                  <a:pt x="4305083" y="1778661"/>
                </a:lnTo>
                <a:lnTo>
                  <a:pt x="0" y="17786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4185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3532441" y="0"/>
            <a:ext cx="4755559" cy="1778661"/>
          </a:xfrm>
          <a:custGeom>
            <a:avLst/>
            <a:gdLst/>
            <a:ahLst/>
            <a:cxnLst/>
            <a:rect l="l" t="t" r="r" b="b"/>
            <a:pathLst>
              <a:path w="4755559" h="1778661">
                <a:moveTo>
                  <a:pt x="0" y="0"/>
                </a:moveTo>
                <a:lnTo>
                  <a:pt x="4755559" y="0"/>
                </a:lnTo>
                <a:lnTo>
                  <a:pt x="4755559" y="1778661"/>
                </a:lnTo>
                <a:lnTo>
                  <a:pt x="0" y="17786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841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05979" y="6369783"/>
            <a:ext cx="8411173" cy="4019909"/>
          </a:xfrm>
          <a:custGeom>
            <a:avLst/>
            <a:gdLst/>
            <a:ahLst/>
            <a:cxnLst/>
            <a:rect l="l" t="t" r="r" b="b"/>
            <a:pathLst>
              <a:path w="8411173" h="4019909">
                <a:moveTo>
                  <a:pt x="0" y="0"/>
                </a:moveTo>
                <a:lnTo>
                  <a:pt x="8411172" y="0"/>
                </a:lnTo>
                <a:lnTo>
                  <a:pt x="8411172" y="4019909"/>
                </a:lnTo>
                <a:lnTo>
                  <a:pt x="0" y="40199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5964" r="-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305193" y="6369783"/>
            <a:ext cx="10330475" cy="3917217"/>
          </a:xfrm>
          <a:custGeom>
            <a:avLst/>
            <a:gdLst/>
            <a:ahLst/>
            <a:cxnLst/>
            <a:rect l="l" t="t" r="r" b="b"/>
            <a:pathLst>
              <a:path w="10330475" h="3917217">
                <a:moveTo>
                  <a:pt x="0" y="0"/>
                </a:moveTo>
                <a:lnTo>
                  <a:pt x="10330475" y="0"/>
                </a:lnTo>
                <a:lnTo>
                  <a:pt x="10330475" y="3917217"/>
                </a:lnTo>
                <a:lnTo>
                  <a:pt x="0" y="39172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2016" t="-10751" b="-704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6708755" y="1778661"/>
            <a:ext cx="11579245" cy="4591122"/>
          </a:xfrm>
          <a:custGeom>
            <a:avLst/>
            <a:gdLst/>
            <a:ahLst/>
            <a:cxnLst/>
            <a:rect l="l" t="t" r="r" b="b"/>
            <a:pathLst>
              <a:path w="11579245" h="4591122">
                <a:moveTo>
                  <a:pt x="0" y="0"/>
                </a:moveTo>
                <a:lnTo>
                  <a:pt x="11579245" y="0"/>
                </a:lnTo>
                <a:lnTo>
                  <a:pt x="11579245" y="4591122"/>
                </a:lnTo>
                <a:lnTo>
                  <a:pt x="0" y="45911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580" r="-1277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04800" y="2149484"/>
            <a:ext cx="6271797" cy="370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Thai Bold"/>
                <a:ea typeface="Noto Sans Thai Bold"/>
                <a:cs typeface="Noto Sans Thai Bold"/>
                <a:sym typeface="Noto Sans Thai Bold"/>
              </a:rPr>
              <a:t>Molecular Rice Breeding Program for the Mekong Region</a:t>
            </a:r>
            <a:r>
              <a:rPr kumimoji="0" lang="en-US" sz="2182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Thai"/>
                <a:ea typeface="Noto Sans Thai"/>
                <a:cs typeface="Noto Sans Thai"/>
                <a:sym typeface="Noto Sans Thai"/>
              </a:rPr>
              <a:t> — Thailand, Myanmar, Laos, and Cambodia — through the organization of hands-on training workshops and research sites, with the aim of developing human resources and fostering collaborative research. 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82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 Thai"/>
              <a:ea typeface="Noto Sans Thai"/>
              <a:cs typeface="Noto Sans Thai"/>
              <a:sym typeface="Noto Sans Thai"/>
            </a:endParaRP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82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Thai"/>
                <a:ea typeface="Noto Sans Thai"/>
                <a:cs typeface="Noto Sans Thai"/>
                <a:sym typeface="Noto Sans Thai"/>
              </a:rPr>
              <a:t>The project support from the Rockefeller Foundation, Kasetsart University, and BIOTEC, National Science and Technology Development Agency (NSTDA).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563935" y="6388833"/>
            <a:ext cx="19199603" cy="0"/>
          </a:xfrm>
          <a:prstGeom prst="line">
            <a:avLst/>
          </a:prstGeom>
          <a:ln w="38100" cap="flat">
            <a:solidFill>
              <a:srgbClr val="B7DDE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-1550855" y="1797711"/>
            <a:ext cx="19838855" cy="0"/>
          </a:xfrm>
          <a:prstGeom prst="line">
            <a:avLst/>
          </a:prstGeom>
          <a:ln w="38100" cap="flat">
            <a:solidFill>
              <a:srgbClr val="B7DDE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2" name="AutoShape 12"/>
          <p:cNvSpPr/>
          <p:nvPr/>
        </p:nvSpPr>
        <p:spPr>
          <a:xfrm>
            <a:off x="8286143" y="5837523"/>
            <a:ext cx="0" cy="4552168"/>
          </a:xfrm>
          <a:prstGeom prst="line">
            <a:avLst/>
          </a:prstGeom>
          <a:ln w="38100" cap="flat">
            <a:solidFill>
              <a:srgbClr val="B7DDE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6727805" y="1778661"/>
            <a:ext cx="0" cy="4552168"/>
          </a:xfrm>
          <a:prstGeom prst="line">
            <a:avLst/>
          </a:prstGeom>
          <a:ln w="38100" cap="flat">
            <a:solidFill>
              <a:srgbClr val="B7DDE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pscaled image"/>
          <p:cNvSpPr/>
          <p:nvPr/>
        </p:nvSpPr>
        <p:spPr>
          <a:xfrm>
            <a:off x="39407" y="-171051"/>
            <a:ext cx="18248593" cy="10257230"/>
          </a:xfrm>
          <a:custGeom>
            <a:avLst/>
            <a:gdLst/>
            <a:ahLst/>
            <a:cxnLst/>
            <a:rect l="l" t="t" r="r" b="b"/>
            <a:pathLst>
              <a:path w="18248593" h="10257230">
                <a:moveTo>
                  <a:pt x="0" y="0"/>
                </a:moveTo>
                <a:lnTo>
                  <a:pt x="18248593" y="0"/>
                </a:lnTo>
                <a:lnTo>
                  <a:pt x="18248593" y="10257230"/>
                </a:lnTo>
                <a:lnTo>
                  <a:pt x="0" y="102572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-110547"/>
            <a:ext cx="18222375" cy="10248084"/>
          </a:xfrm>
          <a:custGeom>
            <a:avLst/>
            <a:gdLst/>
            <a:ahLst/>
            <a:cxnLst/>
            <a:rect l="l" t="t" r="r" b="b"/>
            <a:pathLst>
              <a:path w="18222375" h="10248084">
                <a:moveTo>
                  <a:pt x="0" y="0"/>
                </a:moveTo>
                <a:lnTo>
                  <a:pt x="18222375" y="0"/>
                </a:lnTo>
                <a:lnTo>
                  <a:pt x="18222375" y="10248084"/>
                </a:lnTo>
                <a:lnTo>
                  <a:pt x="0" y="102480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362200" y="3583740"/>
            <a:ext cx="3443616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55" b="0" i="0" u="none" strike="noStrike" kern="1200" cap="none" spc="84" normalizeH="0" baseline="0" noProof="0">
                <a:ln>
                  <a:noFill/>
                </a:ln>
                <a:solidFill>
                  <a:srgbClr val="D1D5D2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Myanmar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447957" y="5464099"/>
            <a:ext cx="2335434" cy="1101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48" b="0" i="0" u="none" strike="noStrike" kern="1200" cap="none" spc="166" normalizeH="0" baseline="0" noProof="0">
                <a:ln>
                  <a:noFill/>
                </a:ln>
                <a:solidFill>
                  <a:srgbClr val="F6F4DB"/>
                </a:solidFill>
                <a:effectLst/>
                <a:uLnTx/>
                <a:uFillTx/>
                <a:latin typeface="Lovelo"/>
                <a:ea typeface="Lovelo"/>
                <a:cs typeface="Lovelo"/>
                <a:sym typeface="Lovelo"/>
              </a:rPr>
              <a:t>RSC-KU</a:t>
            </a:r>
          </a:p>
          <a:p>
            <a:pPr marL="0" marR="0" lvl="0" indent="0" algn="ctr" defTabSz="914400" rtl="0" eaLnBrk="1" fontAlgn="auto" latinLnBrk="0" hangingPunct="1">
              <a:lnSpc>
                <a:spcPts val="44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48" b="0" i="0" u="none" strike="noStrike" kern="1200" cap="none" spc="166" normalizeH="0" baseline="0" noProof="0">
              <a:ln>
                <a:noFill/>
              </a:ln>
              <a:solidFill>
                <a:srgbClr val="F6F4DB"/>
              </a:solidFill>
              <a:effectLst/>
              <a:uLnTx/>
              <a:uFillTx/>
              <a:latin typeface="Lovelo"/>
              <a:ea typeface="Lovelo"/>
              <a:cs typeface="Lovelo"/>
              <a:sym typeface="Lovelo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781800" y="8739781"/>
            <a:ext cx="1676400" cy="3272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6" b="0" i="0" u="none" strike="noStrike" kern="1200" cap="none" spc="242" normalizeH="0" baseline="0" noProof="0" dirty="0">
                <a:ln>
                  <a:noFill/>
                </a:ln>
                <a:solidFill>
                  <a:srgbClr val="D1D5D2"/>
                </a:solidFill>
                <a:effectLst/>
                <a:uLnTx/>
                <a:uFillTx/>
                <a:latin typeface="Chau Philomene"/>
                <a:ea typeface="Chau Philomene"/>
                <a:cs typeface="Chau Philomene"/>
                <a:sym typeface="Chau Philomene"/>
              </a:rPr>
              <a:t>Indonesia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827827" y="3242509"/>
            <a:ext cx="3545472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88" b="0" i="0" u="none" strike="noStrike" kern="1200" cap="none" spc="-4" normalizeH="0" baseline="0" noProof="0">
                <a:ln>
                  <a:noFill/>
                </a:ln>
                <a:solidFill>
                  <a:srgbClr val="D1D5D2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Laos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179949" y="6158341"/>
            <a:ext cx="2841228" cy="333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17" b="0" i="0" u="none" strike="noStrike" kern="1200" cap="none" spc="34" normalizeH="0" baseline="0" noProof="0">
                <a:ln>
                  <a:noFill/>
                </a:ln>
                <a:solidFill>
                  <a:srgbClr val="D1D5D2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Cambodia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419558" y="4639515"/>
            <a:ext cx="205316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1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0" i="0" u="none" strike="noStrike" kern="1200" cap="none" spc="140" normalizeH="0" baseline="0" noProof="0">
                <a:ln>
                  <a:noFill/>
                </a:ln>
                <a:solidFill>
                  <a:srgbClr val="D1D5D2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Philippines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28087" y="784558"/>
            <a:ext cx="15544638" cy="345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2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8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Thai Bold"/>
                <a:ea typeface="Noto Sans Thai Bold"/>
                <a:cs typeface="Noto Sans Thai Bold"/>
                <a:sym typeface="Noto Sans Thai Bold"/>
              </a:rPr>
              <a:t> 20 Years of Molecular Breeding Partnerships and an Alumni Network Spanning the Mekong"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31802" y="1375216"/>
            <a:ext cx="15749049" cy="969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0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8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Thai"/>
                <a:ea typeface="Noto Sans Thai"/>
                <a:cs typeface="Noto Sans Thai"/>
                <a:sym typeface="Noto Sans Thai"/>
              </a:rPr>
              <a:t>The Rice Science Center operates at an international level, running a Molecular Rice Breeding Program for the Mekong Region since 2004. Through this long-standing regional initiative, the Center has cultivated a multinational alumni network of researchers and scientists spanning member countries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pscale Image"/>
          <p:cNvSpPr/>
          <p:nvPr/>
        </p:nvSpPr>
        <p:spPr>
          <a:xfrm>
            <a:off x="-152687" y="-78203"/>
            <a:ext cx="18440687" cy="10365203"/>
          </a:xfrm>
          <a:custGeom>
            <a:avLst/>
            <a:gdLst/>
            <a:ahLst/>
            <a:cxnLst/>
            <a:rect l="l" t="t" r="r" b="b"/>
            <a:pathLst>
              <a:path w="18440687" h="10365203">
                <a:moveTo>
                  <a:pt x="0" y="0"/>
                </a:moveTo>
                <a:lnTo>
                  <a:pt x="18440687" y="0"/>
                </a:lnTo>
                <a:lnTo>
                  <a:pt x="18440687" y="10365203"/>
                </a:lnTo>
                <a:lnTo>
                  <a:pt x="0" y="103652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2191" y="6880921"/>
            <a:ext cx="2779012" cy="277901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183952" y="752887"/>
            <a:ext cx="2363836" cy="2252866"/>
            <a:chOff x="0" y="0"/>
            <a:chExt cx="3151781" cy="3003821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151781" cy="3003821"/>
              <a:chOff x="0" y="0"/>
              <a:chExt cx="622574" cy="59334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22574" cy="593347"/>
              </a:xfrm>
              <a:custGeom>
                <a:avLst/>
                <a:gdLst/>
                <a:ahLst/>
                <a:cxnLst/>
                <a:rect l="l" t="t" r="r" b="b"/>
                <a:pathLst>
                  <a:path w="622574" h="593347">
                    <a:moveTo>
                      <a:pt x="0" y="0"/>
                    </a:moveTo>
                    <a:lnTo>
                      <a:pt x="622574" y="0"/>
                    </a:lnTo>
                    <a:lnTo>
                      <a:pt x="622574" y="593347"/>
                    </a:lnTo>
                    <a:lnTo>
                      <a:pt x="0" y="59334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19050"/>
                <a:ext cx="622574" cy="57429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73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0" y="261137"/>
              <a:ext cx="3151781" cy="2405860"/>
            </a:xfrm>
            <a:custGeom>
              <a:avLst/>
              <a:gdLst/>
              <a:ahLst/>
              <a:cxnLst/>
              <a:rect l="l" t="t" r="r" b="b"/>
              <a:pathLst>
                <a:path w="3151781" h="2405860">
                  <a:moveTo>
                    <a:pt x="0" y="0"/>
                  </a:moveTo>
                  <a:lnTo>
                    <a:pt x="3151781" y="0"/>
                  </a:lnTo>
                  <a:lnTo>
                    <a:pt x="3151781" y="2405859"/>
                  </a:lnTo>
                  <a:lnTo>
                    <a:pt x="0" y="2405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13982" y="5554612"/>
            <a:ext cx="11222569" cy="4334143"/>
            <a:chOff x="0" y="0"/>
            <a:chExt cx="12736509" cy="4918825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2736509" cy="4918825"/>
              <a:chOff x="0" y="0"/>
              <a:chExt cx="2398207" cy="92618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398207" cy="926185"/>
              </a:xfrm>
              <a:custGeom>
                <a:avLst/>
                <a:gdLst/>
                <a:ahLst/>
                <a:cxnLst/>
                <a:rect l="l" t="t" r="r" b="b"/>
                <a:pathLst>
                  <a:path w="2398207" h="926185">
                    <a:moveTo>
                      <a:pt x="0" y="0"/>
                    </a:moveTo>
                    <a:lnTo>
                      <a:pt x="2398207" y="0"/>
                    </a:lnTo>
                    <a:lnTo>
                      <a:pt x="2398207" y="926185"/>
                    </a:lnTo>
                    <a:lnTo>
                      <a:pt x="0" y="92618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19050"/>
                <a:ext cx="2398207" cy="907135"/>
              </a:xfrm>
              <a:prstGeom prst="rect">
                <a:avLst/>
              </a:prstGeom>
            </p:spPr>
            <p:txBody>
              <a:bodyPr lIns="54495" tIns="54495" rIns="54495" bIns="54495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73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391837" y="182198"/>
              <a:ext cx="11872899" cy="1127925"/>
            </a:xfrm>
            <a:custGeom>
              <a:avLst/>
              <a:gdLst/>
              <a:ahLst/>
              <a:cxnLst/>
              <a:rect l="l" t="t" r="r" b="b"/>
              <a:pathLst>
                <a:path w="11872899" h="1127925">
                  <a:moveTo>
                    <a:pt x="0" y="0"/>
                  </a:moveTo>
                  <a:lnTo>
                    <a:pt x="11872899" y="0"/>
                  </a:lnTo>
                  <a:lnTo>
                    <a:pt x="11872899" y="1127926"/>
                  </a:lnTo>
                  <a:lnTo>
                    <a:pt x="0" y="1127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441431" y="1297704"/>
              <a:ext cx="11823305" cy="1320773"/>
            </a:xfrm>
            <a:custGeom>
              <a:avLst/>
              <a:gdLst/>
              <a:ahLst/>
              <a:cxnLst/>
              <a:rect l="l" t="t" r="r" b="b"/>
              <a:pathLst>
                <a:path w="11823305" h="1320773">
                  <a:moveTo>
                    <a:pt x="0" y="0"/>
                  </a:moveTo>
                  <a:lnTo>
                    <a:pt x="11823305" y="0"/>
                  </a:lnTo>
                  <a:lnTo>
                    <a:pt x="11823305" y="1320773"/>
                  </a:lnTo>
                  <a:lnTo>
                    <a:pt x="0" y="1320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441431" y="2618477"/>
              <a:ext cx="11260872" cy="2149021"/>
            </a:xfrm>
            <a:custGeom>
              <a:avLst/>
              <a:gdLst/>
              <a:ahLst/>
              <a:cxnLst/>
              <a:rect l="l" t="t" r="r" b="b"/>
              <a:pathLst>
                <a:path w="11260872" h="2149021">
                  <a:moveTo>
                    <a:pt x="0" y="0"/>
                  </a:moveTo>
                  <a:lnTo>
                    <a:pt x="11260872" y="0"/>
                  </a:lnTo>
                  <a:lnTo>
                    <a:pt x="11260872" y="2149021"/>
                  </a:lnTo>
                  <a:lnTo>
                    <a:pt x="0" y="2149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882" t="-1764" r="-88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16" name="TextBox 16"/>
          <p:cNvSpPr txBox="1"/>
          <p:nvPr/>
        </p:nvSpPr>
        <p:spPr>
          <a:xfrm rot="72000">
            <a:off x="13989319" y="9670244"/>
            <a:ext cx="6540959" cy="389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21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9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lear Sans Bold"/>
                <a:ea typeface="Clear Sans Bold"/>
                <a:cs typeface="Clear Sans Bold"/>
                <a:sym typeface="Clear Sans Bold"/>
              </a:rPr>
              <a:t>https://thailandricehub.org</a:t>
            </a:r>
          </a:p>
        </p:txBody>
      </p:sp>
      <p:sp>
        <p:nvSpPr>
          <p:cNvPr id="17" name="TextBox 17"/>
          <p:cNvSpPr txBox="1"/>
          <p:nvPr/>
        </p:nvSpPr>
        <p:spPr>
          <a:xfrm rot="-720000">
            <a:off x="1102194" y="1010579"/>
            <a:ext cx="6238551" cy="1353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2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2" b="0" i="1" u="none" strike="noStrike" kern="1200" cap="none" spc="0" normalizeH="0" baseline="0" noProof="0">
                <a:ln>
                  <a:noFill/>
                </a:ln>
                <a:solidFill>
                  <a:srgbClr val="435141"/>
                </a:solidFill>
                <a:effectLst/>
                <a:uLnTx/>
                <a:uFillTx/>
                <a:latin typeface="Barlow Bold Italics"/>
                <a:ea typeface="Barlow Bold Italics"/>
                <a:cs typeface="Barlow Bold Italics"/>
                <a:sym typeface="Barlow Bold Italics"/>
              </a:rPr>
              <a:t>The Thailand Rice Science Research Hub of Knowledge</a:t>
            </a:r>
          </a:p>
          <a:p>
            <a:pPr marL="0" marR="0" lvl="0" indent="0" algn="l" defTabSz="914400" rtl="0" eaLnBrk="1" fontAlgn="auto" latinLnBrk="0" hangingPunct="1">
              <a:lnSpc>
                <a:spcPts val="18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5" b="0" i="1" u="none" strike="noStrike" kern="1200" cap="none" spc="3" normalizeH="0" baseline="0" noProof="0">
                <a:ln>
                  <a:noFill/>
                </a:ln>
                <a:solidFill>
                  <a:srgbClr val="435141"/>
                </a:solidFill>
                <a:effectLst/>
                <a:uLnTx/>
                <a:uFillTx/>
                <a:latin typeface="Barlow Bold Italics"/>
                <a:ea typeface="Barlow Bold Italics"/>
                <a:cs typeface="Barlow Bold Italics"/>
                <a:sym typeface="Barlow Bold Italics"/>
              </a:rPr>
              <a:t>“Bring together experts to share information on Rice”</a:t>
            </a:r>
          </a:p>
        </p:txBody>
      </p:sp>
      <p:sp>
        <p:nvSpPr>
          <p:cNvPr id="18" name="TextBox 18"/>
          <p:cNvSpPr txBox="1"/>
          <p:nvPr/>
        </p:nvSpPr>
        <p:spPr>
          <a:xfrm rot="-840000">
            <a:off x="1592141" y="3888916"/>
            <a:ext cx="2362200" cy="737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1" u="none" strike="noStrike" kern="1200" cap="none" spc="0" normalizeH="0" baseline="0" noProof="0">
                <a:ln>
                  <a:noFill/>
                </a:ln>
                <a:solidFill>
                  <a:srgbClr val="435141"/>
                </a:solidFill>
                <a:effectLst/>
                <a:uLnTx/>
                <a:uFillTx/>
                <a:latin typeface="Barlow Bold Italics"/>
                <a:ea typeface="Barlow Bold Italics"/>
                <a:cs typeface="Barlow Bold Italics"/>
                <a:sym typeface="Barlow Bold Italics"/>
              </a:rPr>
              <a:t>Collaborating</a:t>
            </a:r>
          </a:p>
          <a:p>
            <a:pPr marL="0" marR="0" lvl="0" indent="0" algn="l" defTabSz="914400" rtl="0" eaLnBrk="1" fontAlgn="auto" latinLnBrk="0" hangingPunct="1">
              <a:lnSpc>
                <a:spcPts val="33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45" b="0" i="1" u="none" strike="noStrike" kern="1200" cap="none" spc="-37" normalizeH="0" baseline="0" noProof="0">
                <a:ln>
                  <a:noFill/>
                </a:ln>
                <a:solidFill>
                  <a:srgbClr val="435141"/>
                </a:solidFill>
                <a:effectLst/>
                <a:uLnTx/>
                <a:uFillTx/>
                <a:latin typeface="Barlow Bold Italics"/>
                <a:ea typeface="Barlow Bold Italics"/>
                <a:cs typeface="Barlow Bold Italics"/>
                <a:sym typeface="Barlow Bold Italics"/>
              </a:rPr>
              <a:t>60 Agencies</a:t>
            </a:r>
          </a:p>
        </p:txBody>
      </p:sp>
      <p:sp>
        <p:nvSpPr>
          <p:cNvPr id="19" name="TextBox 19"/>
          <p:cNvSpPr txBox="1"/>
          <p:nvPr/>
        </p:nvSpPr>
        <p:spPr>
          <a:xfrm rot="-838688">
            <a:off x="4972462" y="3052889"/>
            <a:ext cx="1184923" cy="9496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2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99" b="0" i="1" u="none" strike="noStrike" kern="1200" cap="none" spc="235" normalizeH="0" baseline="0" noProof="0">
                <a:ln>
                  <a:noFill/>
                </a:ln>
                <a:solidFill>
                  <a:srgbClr val="525E50"/>
                </a:solidFill>
                <a:effectLst/>
                <a:uLnTx/>
                <a:uFillTx/>
                <a:latin typeface="Barlow Bold Italics"/>
                <a:ea typeface="Barlow Bold Italics"/>
                <a:cs typeface="Barlow Bold Italics"/>
                <a:sym typeface="Barlow Bold Italics"/>
              </a:rPr>
              <a:t>50</a:t>
            </a:r>
          </a:p>
        </p:txBody>
      </p:sp>
      <p:sp>
        <p:nvSpPr>
          <p:cNvPr id="20" name="TextBox 20"/>
          <p:cNvSpPr txBox="1"/>
          <p:nvPr/>
        </p:nvSpPr>
        <p:spPr>
          <a:xfrm rot="-840000">
            <a:off x="6023925" y="2949728"/>
            <a:ext cx="2178293" cy="624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49" b="0" i="1" u="none" strike="noStrike" kern="1200" cap="none" spc="0" normalizeH="0" baseline="0" noProof="0">
                <a:ln>
                  <a:noFill/>
                </a:ln>
                <a:solidFill>
                  <a:srgbClr val="566854"/>
                </a:solidFill>
                <a:effectLst/>
                <a:uLnTx/>
                <a:uFillTx/>
                <a:latin typeface="Barlow Bold Italics"/>
                <a:ea typeface="Barlow Bold Italics"/>
                <a:cs typeface="Barlow Bold Italics"/>
                <a:sym typeface="Barlow Bold Italics"/>
              </a:rPr>
              <a:t>Partner</a:t>
            </a:r>
          </a:p>
          <a:p>
            <a:pPr marL="0" marR="0" lvl="0" indent="0" algn="l" defTabSz="914400" rtl="0" eaLnBrk="1" fontAlgn="auto" latinLnBrk="0" hangingPunct="1">
              <a:lnSpc>
                <a:spcPts val="23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49" b="0" i="1" u="none" strike="noStrike" kern="1200" cap="none" spc="0" normalizeH="0" baseline="0" noProof="0">
                <a:ln>
                  <a:noFill/>
                </a:ln>
                <a:solidFill>
                  <a:srgbClr val="566854"/>
                </a:solidFill>
                <a:effectLst/>
                <a:uLnTx/>
                <a:uFillTx/>
                <a:latin typeface="Barlow Bold Italics"/>
                <a:ea typeface="Barlow Bold Italics"/>
                <a:cs typeface="Barlow Bold Italics"/>
                <a:sym typeface="Barlow Bold Italics"/>
              </a:rPr>
              <a:t>Institutions</a:t>
            </a:r>
          </a:p>
        </p:txBody>
      </p:sp>
      <p:sp>
        <p:nvSpPr>
          <p:cNvPr id="21" name="TextBox 21"/>
          <p:cNvSpPr txBox="1"/>
          <p:nvPr/>
        </p:nvSpPr>
        <p:spPr>
          <a:xfrm rot="-840000">
            <a:off x="8257062" y="2143473"/>
            <a:ext cx="3107121" cy="630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1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53" b="0" i="1" u="none" strike="noStrike" kern="1200" cap="none" spc="-36" normalizeH="0" baseline="0" noProof="0">
                <a:ln>
                  <a:noFill/>
                </a:ln>
                <a:solidFill>
                  <a:srgbClr val="6E7E6C"/>
                </a:solidFill>
                <a:effectLst/>
                <a:uLnTx/>
                <a:uFillTx/>
                <a:latin typeface="Barlow Bold Italics"/>
                <a:ea typeface="Barlow Bold Italics"/>
                <a:cs typeface="Barlow Bold Italics"/>
                <a:sym typeface="Barlow Bold Italics"/>
              </a:rPr>
              <a:t>21 Countries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009"/>
            <a:ext cx="18288000" cy="10284991"/>
          </a:xfrm>
          <a:custGeom>
            <a:avLst/>
            <a:gdLst/>
            <a:ahLst/>
            <a:cxnLst/>
            <a:rect l="l" t="t" r="r" b="b"/>
            <a:pathLst>
              <a:path w="18288000" h="10284991">
                <a:moveTo>
                  <a:pt x="0" y="0"/>
                </a:moveTo>
                <a:lnTo>
                  <a:pt x="18288000" y="0"/>
                </a:lnTo>
                <a:lnTo>
                  <a:pt x="18288000" y="10284991"/>
                </a:lnTo>
                <a:lnTo>
                  <a:pt x="0" y="102849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464379" y="454047"/>
            <a:ext cx="2363836" cy="1804395"/>
          </a:xfrm>
          <a:custGeom>
            <a:avLst/>
            <a:gdLst/>
            <a:ahLst/>
            <a:cxnLst/>
            <a:rect l="l" t="t" r="r" b="b"/>
            <a:pathLst>
              <a:path w="2363836" h="1804395">
                <a:moveTo>
                  <a:pt x="0" y="0"/>
                </a:moveTo>
                <a:lnTo>
                  <a:pt x="2363836" y="0"/>
                </a:lnTo>
                <a:lnTo>
                  <a:pt x="2363836" y="1804395"/>
                </a:lnTo>
                <a:lnTo>
                  <a:pt x="0" y="18043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905013" y="9366810"/>
            <a:ext cx="6540959" cy="497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9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lear Sans Bold"/>
                <a:ea typeface="Clear Sans Bold"/>
                <a:cs typeface="Clear Sans Bold"/>
                <a:sym typeface="Clear Sans Bold"/>
              </a:rPr>
              <a:t>https://thailandricehub.org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29478" y="3201187"/>
            <a:ext cx="1590675" cy="729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3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 Bold"/>
                <a:ea typeface="Barlow Bold"/>
                <a:cs typeface="Barlow Bold"/>
                <a:sym typeface="Barlow Bold"/>
              </a:rPr>
              <a:t>Frontier</a:t>
            </a:r>
          </a:p>
          <a:p>
            <a:pPr marL="0" marR="0" lvl="0" indent="0" algn="ctr" defTabSz="914400" rtl="0" eaLnBrk="1" fontAlgn="auto" latinLnBrk="0" hangingPunct="1">
              <a:lnSpc>
                <a:spcPts val="34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38" b="0" i="0" u="none" strike="noStrike" kern="1200" cap="none" spc="2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 Pro"/>
                <a:ea typeface="Arial MT Pro"/>
                <a:cs typeface="Arial MT Pro"/>
                <a:sym typeface="Arial MT Pro"/>
              </a:rPr>
              <a:t>Research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02379" y="8256331"/>
            <a:ext cx="1524000" cy="830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6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 Pro"/>
                <a:ea typeface="Arial MT Pro"/>
                <a:cs typeface="Arial MT Pro"/>
                <a:sym typeface="Arial MT Pro"/>
              </a:rPr>
              <a:t>Capacity</a:t>
            </a:r>
          </a:p>
          <a:p>
            <a:pPr marL="0" marR="0" lvl="0" indent="0" algn="ctr" defTabSz="914400" rtl="0" eaLnBrk="1" fontAlgn="auto" latinLnBrk="0" hangingPunct="1">
              <a:lnSpc>
                <a:spcPts val="26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62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Heavy"/>
                <a:ea typeface="Lato Heavy"/>
                <a:cs typeface="Lato Heavy"/>
                <a:sym typeface="Lato Heavy"/>
              </a:rPr>
              <a:t>Building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629400" y="4639654"/>
            <a:ext cx="4838700" cy="2590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3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F3632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rlow Bold"/>
                <a:ea typeface="Barlow Bold"/>
                <a:cs typeface="Barlow Bold"/>
                <a:sym typeface="Barlow Bold"/>
              </a:rPr>
              <a:t>Global capacity building</a:t>
            </a:r>
          </a:p>
          <a:p>
            <a:pPr marL="0" marR="0" lvl="0" indent="0" algn="ctr" defTabSz="914400" rtl="0" eaLnBrk="1" fontAlgn="auto" latinLnBrk="0" hangingPunct="1">
              <a:lnSpc>
                <a:spcPts val="22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F3632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rlow Bold"/>
                <a:ea typeface="Barlow Bold"/>
                <a:cs typeface="Barlow Bold"/>
                <a:sym typeface="Barlow Bold"/>
              </a:rPr>
              <a:t>and field deployment generate</a:t>
            </a:r>
          </a:p>
          <a:p>
            <a:pPr marL="0" marR="0" lvl="0" indent="0" algn="ctr" defTabSz="914400" rtl="0" eaLnBrk="1" fontAlgn="auto" latinLnBrk="0" hangingPunct="1">
              <a:lnSpc>
                <a:spcPts val="19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F3632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rlow Bold"/>
                <a:ea typeface="Barlow Bold"/>
                <a:cs typeface="Barlow Bold"/>
                <a:sym typeface="Barlow Bold"/>
              </a:rPr>
              <a:t>real-world data and train</a:t>
            </a:r>
          </a:p>
          <a:p>
            <a:pPr marL="0" marR="0" lvl="0" indent="0" algn="ctr" defTabSz="914400" rtl="0" eaLnBrk="1" fontAlgn="auto" latinLnBrk="0" hangingPunct="1">
              <a:lnSpc>
                <a:spcPts val="21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F3632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rlow Bold"/>
                <a:ea typeface="Barlow Bold"/>
                <a:cs typeface="Barlow Bold"/>
                <a:sym typeface="Barlow Bold"/>
              </a:rPr>
              <a:t>next-generation scientists,</a:t>
            </a:r>
          </a:p>
          <a:p>
            <a:pPr marL="0" marR="0" lvl="0" indent="0" algn="ctr" defTabSz="914400" rtl="0" eaLnBrk="1" fontAlgn="auto" latinLnBrk="0" hangingPunct="1">
              <a:lnSpc>
                <a:spcPts val="23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F3632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rlow Bold"/>
                <a:ea typeface="Barlow Bold"/>
                <a:cs typeface="Barlow Bold"/>
                <a:sym typeface="Barlow Bold"/>
              </a:rPr>
              <a:t>directly feeding back into and</a:t>
            </a:r>
          </a:p>
          <a:p>
            <a:pPr marL="0" marR="0" lvl="0" indent="0" algn="ctr" defTabSz="914400" rtl="0" eaLnBrk="1" fontAlgn="auto" latinLnBrk="0" hangingPunct="1">
              <a:lnSpc>
                <a:spcPts val="23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F3632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rlow Bold"/>
                <a:ea typeface="Barlow Bold"/>
                <a:cs typeface="Barlow Bold"/>
                <a:sym typeface="Barlow Bold"/>
              </a:rPr>
              <a:t>accelerating our frontier research.</a:t>
            </a:r>
          </a:p>
          <a:p>
            <a:pPr marL="0" marR="0" lvl="0" indent="0" algn="ctr" defTabSz="914400" rtl="0" eaLnBrk="1" fontAlgn="auto" latinLnBrk="0" hangingPunct="1">
              <a:lnSpc>
                <a:spcPts val="19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F3632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rlow Bold"/>
                <a:ea typeface="Barlow Bold"/>
                <a:cs typeface="Barlow Bold"/>
                <a:sym typeface="Barlow Bold"/>
              </a:rPr>
              <a:t>The Thailand Hub of Rice is a</a:t>
            </a:r>
          </a:p>
          <a:p>
            <a:pPr marL="0" marR="0" lvl="0" indent="0" algn="ctr" defTabSz="914400" rtl="0" eaLnBrk="1" fontAlgn="auto" latinLnBrk="0" hangingPunct="1">
              <a:lnSpc>
                <a:spcPts val="21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F3632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rlow Bold"/>
                <a:ea typeface="Barlow Bold"/>
                <a:cs typeface="Barlow Bold"/>
                <a:sym typeface="Barlow Bold"/>
              </a:rPr>
              <a:t>perpetual motion machine</a:t>
            </a:r>
          </a:p>
          <a:p>
            <a:pPr marL="0" marR="0" lvl="0" indent="0" algn="ctr" defTabSz="914400" rtl="0" eaLnBrk="1" fontAlgn="auto" latinLnBrk="0" hangingPunct="1">
              <a:lnSpc>
                <a:spcPts val="252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F3632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rlow Bold"/>
                <a:ea typeface="Barlow Bold"/>
                <a:cs typeface="Barlow Bold"/>
                <a:sym typeface="Barlow Bold"/>
              </a:rPr>
              <a:t>for global food security.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890471" y="3202375"/>
            <a:ext cx="1524000" cy="712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3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 Bold"/>
                <a:ea typeface="Barlow Bold"/>
                <a:cs typeface="Barlow Bold"/>
                <a:sym typeface="Barlow Bold"/>
              </a:rPr>
              <a:t>Rice</a:t>
            </a:r>
          </a:p>
          <a:p>
            <a:pPr marL="0" marR="0" lvl="0" indent="0" algn="ctr" defTabSz="914400" rtl="0" eaLnBrk="1" fontAlgn="auto" latinLnBrk="0" hangingPunct="1">
              <a:lnSpc>
                <a:spcPts val="33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13" b="0" i="0" u="none" strike="noStrike" kern="1200" cap="none" spc="16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 Pro"/>
                <a:ea typeface="Arial MT Pro"/>
                <a:cs typeface="Arial MT Pro"/>
                <a:sym typeface="Arial MT Pro"/>
              </a:rPr>
              <a:t>Breeding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679699" y="8359753"/>
            <a:ext cx="2266950" cy="728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3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 Bold"/>
                <a:ea typeface="Barlow Bold"/>
                <a:cs typeface="Barlow Bold"/>
                <a:sym typeface="Barlow Bold"/>
              </a:rPr>
              <a:t>Product</a:t>
            </a:r>
          </a:p>
          <a:p>
            <a:pPr marL="0" marR="0" lvl="0" indent="0" algn="ctr" defTabSz="914400" rtl="0" eaLnBrk="1" fontAlgn="auto" latinLnBrk="0" hangingPunct="1">
              <a:lnSpc>
                <a:spcPts val="33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78" b="0" i="0" u="none" strike="noStrike" kern="1200" cap="none" spc="11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 Pro"/>
                <a:ea typeface="Arial MT Pro"/>
                <a:cs typeface="Arial MT Pro"/>
                <a:sym typeface="Arial MT Pro"/>
              </a:rPr>
              <a:t>Development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5250916" y="798940"/>
            <a:ext cx="10110307" cy="1650961"/>
            <a:chOff x="0" y="0"/>
            <a:chExt cx="13480409" cy="220128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539278"/>
              <a:ext cx="13480409" cy="16620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618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773" b="0" i="0" u="none" strike="noStrike" kern="1200" cap="none" spc="0" normalizeH="0" baseline="0" noProof="0">
                  <a:ln>
                    <a:noFill/>
                  </a:ln>
                  <a:solidFill>
                    <a:srgbClr val="006C68"/>
                  </a:solidFill>
                  <a:effectLst/>
                  <a:uLnTx/>
                  <a:uFillTx/>
                  <a:latin typeface="Aileron Heavy"/>
                  <a:ea typeface="Aileron Heavy"/>
                  <a:cs typeface="Aileron Heavy"/>
                  <a:sym typeface="Aileron Heavy"/>
                </a:rPr>
                <a:t>The Continuous Innovation Engine</a:t>
              </a:r>
            </a:p>
            <a:p>
              <a:pPr marL="0" marR="0" lvl="0" indent="0" algn="l" defTabSz="914400" rtl="0" eaLnBrk="1" fontAlgn="auto" latinLnBrk="0" hangingPunct="1">
                <a:lnSpc>
                  <a:spcPts val="37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773" b="0" i="0" u="none" strike="noStrike" kern="1200" cap="none" spc="0" normalizeH="0" baseline="0" noProof="0">
                <a:ln>
                  <a:noFill/>
                </a:ln>
                <a:solidFill>
                  <a:srgbClr val="006C68"/>
                </a:solidFill>
                <a:effectLst/>
                <a:uLnTx/>
                <a:uFillTx/>
                <a:latin typeface="Aileron Heavy"/>
                <a:ea typeface="Aileron Heavy"/>
                <a:cs typeface="Aileron Heavy"/>
                <a:sym typeface="Aileron Heavy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3315896" cy="6924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23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64" b="0" i="0" u="none" strike="noStrike" kern="1200" cap="none" spc="0" normalizeH="0" baseline="0" noProof="0">
                  <a:ln>
                    <a:noFill/>
                  </a:ln>
                  <a:solidFill>
                    <a:srgbClr val="006C68"/>
                  </a:solidFill>
                  <a:effectLst/>
                  <a:uLnTx/>
                  <a:uFillTx/>
                  <a:latin typeface="Inter"/>
                  <a:ea typeface="Inter"/>
                  <a:cs typeface="Inter"/>
                  <a:sym typeface="Inter"/>
                </a:rPr>
                <a:t>Thailand Rice Science Research Hub of Knowledge</a:t>
              </a:r>
            </a:p>
          </p:txBody>
        </p:sp>
      </p:grpSp>
      <p:sp>
        <p:nvSpPr>
          <p:cNvPr id="14" name="TextBox 5">
            <a:extLst>
              <a:ext uri="{FF2B5EF4-FFF2-40B4-BE49-F238E27FC236}">
                <a16:creationId xmlns:a16="http://schemas.microsoft.com/office/drawing/2014/main" id="{42A80DEC-A57F-067D-79D3-51A97973CF3D}"/>
              </a:ext>
            </a:extLst>
          </p:cNvPr>
          <p:cNvSpPr txBox="1"/>
          <p:nvPr/>
        </p:nvSpPr>
        <p:spPr>
          <a:xfrm>
            <a:off x="1269466" y="4349948"/>
            <a:ext cx="4753661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6C68"/>
                </a:highlight>
                <a:uLnTx/>
                <a:uFillTx/>
                <a:latin typeface="Barlow Bold"/>
                <a:ea typeface="Barlow Bold"/>
                <a:cs typeface="Barlow Bold"/>
                <a:sym typeface="Barlow Bold"/>
              </a:rPr>
              <a:t>Advancing in-depth rice science (biochemistry, physiology, bioinformatics) and developing comprehensive germplasm databases to accelerate precision breeding.</a:t>
            </a:r>
            <a:endParaRPr kumimoji="0" lang="en-US" sz="2400" b="1" i="0" u="none" strike="noStrike" kern="1200" cap="none" spc="22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006C68"/>
              </a:highlight>
              <a:uLnTx/>
              <a:uFillTx/>
              <a:latin typeface="Arial MT Pro"/>
              <a:ea typeface="Arial MT Pro"/>
              <a:cs typeface="Arial MT Pro"/>
              <a:sym typeface="Arial MT Pro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9A9D9595-6B4F-8C4E-C77B-EF214B9BE2F4}"/>
              </a:ext>
            </a:extLst>
          </p:cNvPr>
          <p:cNvSpPr txBox="1"/>
          <p:nvPr/>
        </p:nvSpPr>
        <p:spPr>
          <a:xfrm>
            <a:off x="1270431" y="9386272"/>
            <a:ext cx="475366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6C68"/>
                </a:highlight>
                <a:uLnTx/>
                <a:uFillTx/>
                <a:latin typeface="Barlow Bold"/>
                <a:ea typeface="Barlow Bold"/>
                <a:cs typeface="Barlow Bold"/>
                <a:sym typeface="Barlow Bold"/>
              </a:rPr>
              <a:t>Innovating health-focused, nutrient-dense products and expanding industrial applications to maximize the added value of Thai rice.</a:t>
            </a:r>
            <a:endParaRPr kumimoji="0" lang="en-US" sz="2400" b="1" i="0" u="none" strike="noStrike" kern="1200" cap="none" spc="22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006C68"/>
              </a:highlight>
              <a:uLnTx/>
              <a:uFillTx/>
              <a:latin typeface="Arial MT Pro"/>
              <a:ea typeface="Arial MT Pro"/>
              <a:cs typeface="Arial MT Pro"/>
              <a:sym typeface="Arial MT Pro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F8A7780A-C782-C526-B64B-7F37B656A414}"/>
              </a:ext>
            </a:extLst>
          </p:cNvPr>
          <p:cNvSpPr txBox="1"/>
          <p:nvPr/>
        </p:nvSpPr>
        <p:spPr>
          <a:xfrm>
            <a:off x="13582458" y="4417320"/>
            <a:ext cx="4461431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6C68"/>
                </a:highlight>
                <a:uLnTx/>
                <a:uFillTx/>
                <a:latin typeface="Barlow Bold"/>
                <a:ea typeface="Barlow Bold"/>
                <a:cs typeface="Barlow Bold"/>
                <a:sym typeface="Barlow Bold"/>
              </a:rPr>
              <a:t>"Breeding-by-Design" to create climate-resilient, high-yield varieties, alongside specialized rice for medical diets (e.g., diabetes, kidney disease) and industrial use.</a:t>
            </a:r>
            <a:endParaRPr kumimoji="0" lang="en-US" sz="2400" b="1" i="0" u="none" strike="noStrike" kern="1200" cap="none" spc="22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006C68"/>
              </a:highlight>
              <a:uLnTx/>
              <a:uFillTx/>
              <a:latin typeface="Arial MT Pro"/>
              <a:ea typeface="Arial MT Pro"/>
              <a:cs typeface="Arial MT Pro"/>
              <a:sym typeface="Arial MT Pro"/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11D1BEDD-E5EF-06CD-2E96-2343A2FBB05B}"/>
              </a:ext>
            </a:extLst>
          </p:cNvPr>
          <p:cNvSpPr txBox="1"/>
          <p:nvPr/>
        </p:nvSpPr>
        <p:spPr>
          <a:xfrm>
            <a:off x="13116645" y="9449203"/>
            <a:ext cx="561181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6C68"/>
                </a:highlight>
                <a:uLnTx/>
                <a:uFillTx/>
                <a:latin typeface="Barlow Bold"/>
                <a:ea typeface="Barlow Bold"/>
                <a:cs typeface="Barlow Bold"/>
                <a:sym typeface="Barlow Bold"/>
              </a:rPr>
              <a:t>Fostering robust national and global expert networks, organizing impactful research conferences, and driving comprehensive knowledge-transfer training.</a:t>
            </a:r>
            <a:endParaRPr kumimoji="0" lang="en-US" sz="2400" b="1" i="0" u="none" strike="noStrike" kern="1200" cap="none" spc="22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006C68"/>
              </a:highlight>
              <a:uLnTx/>
              <a:uFillTx/>
              <a:latin typeface="Arial MT Pro"/>
              <a:ea typeface="Arial MT Pro"/>
              <a:cs typeface="Arial MT Pro"/>
              <a:sym typeface="Arial MT Pr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4282546B-BB44-EC4C-9F32-7278F8035F80}"/>
              </a:ext>
            </a:extLst>
          </p:cNvPr>
          <p:cNvGrpSpPr/>
          <p:nvPr/>
        </p:nvGrpSpPr>
        <p:grpSpPr>
          <a:xfrm>
            <a:off x="0" y="-279472"/>
            <a:ext cx="19040894" cy="10708412"/>
            <a:chOff x="0" y="-279472"/>
            <a:chExt cx="19040894" cy="10708412"/>
          </a:xfrm>
        </p:grpSpPr>
        <p:sp>
          <p:nvSpPr>
            <p:cNvPr id="2" name="Freeform 2"/>
            <p:cNvSpPr/>
            <p:nvPr/>
          </p:nvSpPr>
          <p:spPr>
            <a:xfrm>
              <a:off x="0" y="-279472"/>
              <a:ext cx="19040894" cy="10708412"/>
            </a:xfrm>
            <a:custGeom>
              <a:avLst/>
              <a:gdLst/>
              <a:ahLst/>
              <a:cxnLst/>
              <a:rect l="l" t="t" r="r" b="b"/>
              <a:pathLst>
                <a:path w="19040894" h="10708412">
                  <a:moveTo>
                    <a:pt x="0" y="0"/>
                  </a:moveTo>
                  <a:lnTo>
                    <a:pt x="19040894" y="0"/>
                  </a:lnTo>
                  <a:lnTo>
                    <a:pt x="19040894" y="10708412"/>
                  </a:lnTo>
                  <a:lnTo>
                    <a:pt x="0" y="10708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" name="วงรี 12">
              <a:extLst>
                <a:ext uri="{FF2B5EF4-FFF2-40B4-BE49-F238E27FC236}">
                  <a16:creationId xmlns:a16="http://schemas.microsoft.com/office/drawing/2014/main" id="{68103EDC-42CA-666B-BA30-42847301D0C6}"/>
                </a:ext>
              </a:extLst>
            </p:cNvPr>
            <p:cNvSpPr/>
            <p:nvPr/>
          </p:nvSpPr>
          <p:spPr>
            <a:xfrm>
              <a:off x="17449800" y="10096500"/>
              <a:ext cx="533400" cy="190500"/>
            </a:xfrm>
            <a:prstGeom prst="ellipse">
              <a:avLst/>
            </a:prstGeom>
            <a:solidFill>
              <a:srgbClr val="ACC3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3" name="TextBox 3"/>
          <p:cNvSpPr txBox="1"/>
          <p:nvPr/>
        </p:nvSpPr>
        <p:spPr>
          <a:xfrm rot="77999">
            <a:off x="3212568" y="3660901"/>
            <a:ext cx="8213808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2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35" b="1" i="1" u="none" strike="noStrike" kern="1200" cap="none" spc="-66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Clear Sans Bold Italics"/>
                <a:cs typeface="Clear Sans Bold Italics"/>
                <a:sym typeface="Clear Sans Bold Italics"/>
              </a:rPr>
              <a:t>4</a:t>
            </a:r>
            <a:r>
              <a:rPr kumimoji="0" lang="en-US" sz="4135" b="1" i="1" u="none" strike="noStrike" kern="1200" cap="none" spc="-66" normalizeH="0" baseline="3000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Clear Sans Bold Italics"/>
                <a:cs typeface="Clear Sans Bold Italics"/>
                <a:sym typeface="Clear Sans Bold Italics"/>
              </a:rPr>
              <a:t>th</a:t>
            </a:r>
            <a:r>
              <a:rPr kumimoji="0" lang="en-US" sz="4135" b="1" i="1" u="none" strike="noStrike" kern="1200" cap="none" spc="-66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Clear Sans Bold Italics"/>
                <a:cs typeface="Clear Sans Bold Italics"/>
                <a:sym typeface="Clear Sans Bold Italics"/>
              </a:rPr>
              <a:t> International Conference on Rice for The Future</a:t>
            </a:r>
          </a:p>
          <a:p>
            <a:pPr marL="0" marR="0" lvl="0" indent="0" algn="l" defTabSz="914400" rtl="0" eaLnBrk="1" fontAlgn="auto" latinLnBrk="0" hangingPunct="1">
              <a:lnSpc>
                <a:spcPts val="45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135" b="0" i="1" u="none" strike="noStrike" kern="1200" cap="none" spc="-66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lear Sans Bold Italics"/>
              <a:ea typeface="Clear Sans Bold Italics"/>
              <a:cs typeface="Clear Sans Bold Italics"/>
              <a:sym typeface="Clear Sans Bold Italics"/>
            </a:endParaRPr>
          </a:p>
        </p:txBody>
      </p:sp>
      <p:sp>
        <p:nvSpPr>
          <p:cNvPr id="4" name="TextBox 4"/>
          <p:cNvSpPr txBox="1"/>
          <p:nvPr/>
        </p:nvSpPr>
        <p:spPr>
          <a:xfrm rot="75089">
            <a:off x="3159159" y="5163643"/>
            <a:ext cx="7088436" cy="1082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3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36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lear Sans Bold Italics"/>
                <a:ea typeface="Clear Sans Bold Italics"/>
                <a:cs typeface="Clear Sans Bold Italics"/>
                <a:sym typeface="Clear Sans Bold Italics"/>
              </a:rPr>
              <a:t>Location: Bangkok, Thailand</a:t>
            </a:r>
          </a:p>
          <a:p>
            <a:pPr marL="0" marR="0" lvl="0" indent="0" algn="l" defTabSz="914400" rtl="0" eaLnBrk="1" fontAlgn="auto" latinLnBrk="0" hangingPunct="1">
              <a:lnSpc>
                <a:spcPts val="43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36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lear Sans Bold Italics"/>
                <a:ea typeface="Clear Sans Bold Italics"/>
                <a:cs typeface="Clear Sans Bold Italics"/>
                <a:sym typeface="Clear Sans Bold Italics"/>
              </a:rPr>
              <a:t>Date: November 23-24, 2026</a:t>
            </a:r>
          </a:p>
        </p:txBody>
      </p:sp>
      <p:sp>
        <p:nvSpPr>
          <p:cNvPr id="5" name="TextBox 5"/>
          <p:cNvSpPr txBox="1"/>
          <p:nvPr/>
        </p:nvSpPr>
        <p:spPr>
          <a:xfrm rot="72000">
            <a:off x="3058041" y="6887843"/>
            <a:ext cx="8368693" cy="844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5" b="0" i="1" u="none" strike="noStrike" kern="1200" cap="none" spc="-13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lear Sans Bold Italics"/>
                <a:ea typeface="Clear Sans Bold Italics"/>
                <a:cs typeface="Clear Sans Bold Italics"/>
                <a:sym typeface="Clear Sans Bold Italics"/>
              </a:rPr>
              <a:t>We warmly invite you to join us at this international conference, where leading experts and researchers converge to shape the future of global food security.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4770" y="5347164"/>
            <a:ext cx="3707472" cy="370747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72000">
            <a:off x="3058986" y="7992745"/>
            <a:ext cx="6540959" cy="497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93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lear Sans Bold Italics"/>
                <a:ea typeface="Clear Sans Bold Italics"/>
                <a:cs typeface="Clear Sans Bold Italics"/>
                <a:sym typeface="Clear Sans Bold Italics"/>
              </a:rPr>
              <a:t>https://thailandricehub.org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0EF678A5-703C-77F9-D892-B1971FE48EAE}"/>
              </a:ext>
            </a:extLst>
          </p:cNvPr>
          <p:cNvGrpSpPr/>
          <p:nvPr/>
        </p:nvGrpSpPr>
        <p:grpSpPr>
          <a:xfrm>
            <a:off x="3128210" y="578712"/>
            <a:ext cx="2363836" cy="2252866"/>
            <a:chOff x="0" y="0"/>
            <a:chExt cx="3151781" cy="3003821"/>
          </a:xfrm>
        </p:grpSpPr>
        <p:grpSp>
          <p:nvGrpSpPr>
            <p:cNvPr id="9" name="Group 5">
              <a:extLst>
                <a:ext uri="{FF2B5EF4-FFF2-40B4-BE49-F238E27FC236}">
                  <a16:creationId xmlns:a16="http://schemas.microsoft.com/office/drawing/2014/main" id="{11C7DAFB-2E6A-5C9E-307F-788861A84481}"/>
                </a:ext>
              </a:extLst>
            </p:cNvPr>
            <p:cNvGrpSpPr/>
            <p:nvPr/>
          </p:nvGrpSpPr>
          <p:grpSpPr>
            <a:xfrm>
              <a:off x="0" y="0"/>
              <a:ext cx="3151781" cy="3003821"/>
              <a:chOff x="0" y="0"/>
              <a:chExt cx="622574" cy="593347"/>
            </a:xfrm>
          </p:grpSpPr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EDDB4117-192B-0872-D4DB-1F0DE9DF37A3}"/>
                  </a:ext>
                </a:extLst>
              </p:cNvPr>
              <p:cNvSpPr/>
              <p:nvPr/>
            </p:nvSpPr>
            <p:spPr>
              <a:xfrm>
                <a:off x="0" y="0"/>
                <a:ext cx="622574" cy="593347"/>
              </a:xfrm>
              <a:custGeom>
                <a:avLst/>
                <a:gdLst/>
                <a:ahLst/>
                <a:cxnLst/>
                <a:rect l="l" t="t" r="r" b="b"/>
                <a:pathLst>
                  <a:path w="622574" h="593347">
                    <a:moveTo>
                      <a:pt x="0" y="0"/>
                    </a:moveTo>
                    <a:lnTo>
                      <a:pt x="622574" y="0"/>
                    </a:lnTo>
                    <a:lnTo>
                      <a:pt x="622574" y="593347"/>
                    </a:lnTo>
                    <a:lnTo>
                      <a:pt x="0" y="59334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" name="TextBox 7">
                <a:extLst>
                  <a:ext uri="{FF2B5EF4-FFF2-40B4-BE49-F238E27FC236}">
                    <a16:creationId xmlns:a16="http://schemas.microsoft.com/office/drawing/2014/main" id="{5FC53A19-937C-F68E-56A6-0F6F876435DC}"/>
                  </a:ext>
                </a:extLst>
              </p:cNvPr>
              <p:cNvSpPr txBox="1"/>
              <p:nvPr/>
            </p:nvSpPr>
            <p:spPr>
              <a:xfrm>
                <a:off x="0" y="19050"/>
                <a:ext cx="622574" cy="57429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73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BBFF8026-B0CD-26F4-B4E4-ED6E3A9D6D00}"/>
                </a:ext>
              </a:extLst>
            </p:cNvPr>
            <p:cNvSpPr/>
            <p:nvPr/>
          </p:nvSpPr>
          <p:spPr>
            <a:xfrm>
              <a:off x="0" y="261137"/>
              <a:ext cx="3151781" cy="2405860"/>
            </a:xfrm>
            <a:custGeom>
              <a:avLst/>
              <a:gdLst/>
              <a:ahLst/>
              <a:cxnLst/>
              <a:rect l="l" t="t" r="r" b="b"/>
              <a:pathLst>
                <a:path w="3151781" h="2405860">
                  <a:moveTo>
                    <a:pt x="0" y="0"/>
                  </a:moveTo>
                  <a:lnTo>
                    <a:pt x="3151781" y="0"/>
                  </a:lnTo>
                  <a:lnTo>
                    <a:pt x="3151781" y="2405859"/>
                  </a:lnTo>
                  <a:lnTo>
                    <a:pt x="0" y="2405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030" name="Picture 6" descr="งานลอยกระทง">
            <a:extLst>
              <a:ext uri="{FF2B5EF4-FFF2-40B4-BE49-F238E27FC236}">
                <a16:creationId xmlns:a16="http://schemas.microsoft.com/office/drawing/2014/main" id="{2C692CFB-84DE-D418-5E68-939B1833E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7877" y="51381"/>
            <a:ext cx="7391400" cy="492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6F209232-6B28-BEF1-7F75-63CFB40BB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783749" y="2956849"/>
            <a:ext cx="8175307" cy="24784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562"/>
              </a:lnSpc>
            </a:pPr>
            <a:r>
              <a:rPr lang="en-US" sz="5703" spc="136">
                <a:solidFill>
                  <a:schemeClr val="accent6">
                    <a:lumMod val="50000"/>
                  </a:schemeClr>
                </a:solidFill>
                <a:highlight>
                  <a:srgbClr val="E6E8ED"/>
                </a:highlight>
                <a:latin typeface="Georgia Pro"/>
                <a:ea typeface="Georgia Pro"/>
                <a:cs typeface="Georgia Pro"/>
                <a:sym typeface="Georgia Pro"/>
              </a:rPr>
              <a:t> </a:t>
            </a:r>
          </a:p>
          <a:p>
            <a:pPr algn="l">
              <a:lnSpc>
                <a:spcPts val="3978"/>
              </a:lnSpc>
            </a:pPr>
            <a:r>
              <a:rPr lang="en-US" sz="3000" spc="72">
                <a:solidFill>
                  <a:schemeClr val="accent6">
                    <a:lumMod val="50000"/>
                  </a:schemeClr>
                </a:solidFill>
                <a:highlight>
                  <a:srgbClr val="E6E8ED"/>
                </a:highlight>
                <a:latin typeface="Georgia Pro"/>
                <a:ea typeface="Georgia Pro"/>
                <a:cs typeface="Georgia Pro"/>
                <a:sym typeface="Georgia Pro"/>
              </a:rPr>
              <a:t>Cultivating the Future of Global Food Security</a:t>
            </a:r>
          </a:p>
          <a:p>
            <a:pPr algn="l">
              <a:lnSpc>
                <a:spcPts val="3861"/>
              </a:lnSpc>
            </a:pPr>
            <a:endParaRPr lang="en-US" sz="3000" spc="72">
              <a:solidFill>
                <a:schemeClr val="accent6">
                  <a:lumMod val="50000"/>
                </a:schemeClr>
              </a:solidFill>
              <a:highlight>
                <a:srgbClr val="E6E8ED"/>
              </a:highlight>
              <a:latin typeface="Georgia Pro"/>
              <a:ea typeface="Georgia Pro"/>
              <a:cs typeface="Georgia Pro"/>
              <a:sym typeface="Georgia Pro"/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9E4FF141-F3C2-E620-A848-0CA1DA143656}"/>
              </a:ext>
            </a:extLst>
          </p:cNvPr>
          <p:cNvSpPr txBox="1"/>
          <p:nvPr/>
        </p:nvSpPr>
        <p:spPr>
          <a:xfrm>
            <a:off x="13106400" y="4127837"/>
            <a:ext cx="9225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spc="136">
                <a:solidFill>
                  <a:schemeClr val="accent6">
                    <a:lumMod val="50000"/>
                  </a:schemeClr>
                </a:solidFill>
                <a:highlight>
                  <a:srgbClr val="E6E8ED"/>
                </a:highlight>
                <a:latin typeface="Georgia Pro"/>
                <a:ea typeface="Georgia Pro"/>
                <a:cs typeface="Georgia Pro"/>
                <a:sym typeface="Georgia Pro"/>
              </a:rPr>
              <a:t>Thank you</a:t>
            </a:r>
            <a:endParaRPr lang="th-TH" sz="6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pscale Image"/>
          <p:cNvSpPr/>
          <p:nvPr/>
        </p:nvSpPr>
        <p:spPr>
          <a:xfrm>
            <a:off x="0" y="-39047"/>
            <a:ext cx="18371025" cy="10326047"/>
          </a:xfrm>
          <a:custGeom>
            <a:avLst/>
            <a:gdLst/>
            <a:ahLst/>
            <a:cxnLst/>
            <a:rect l="l" t="t" r="r" b="b"/>
            <a:pathLst>
              <a:path w="18371025" h="10326047">
                <a:moveTo>
                  <a:pt x="0" y="0"/>
                </a:moveTo>
                <a:lnTo>
                  <a:pt x="18371025" y="0"/>
                </a:lnTo>
                <a:lnTo>
                  <a:pt x="18371025" y="10326047"/>
                </a:lnTo>
                <a:lnTo>
                  <a:pt x="0" y="103260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TextBox 3"/>
          <p:cNvSpPr txBox="1"/>
          <p:nvPr/>
        </p:nvSpPr>
        <p:spPr>
          <a:xfrm>
            <a:off x="1036800" y="1615465"/>
            <a:ext cx="9473368" cy="1530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19"/>
              </a:lnSpc>
            </a:pPr>
            <a:r>
              <a:rPr lang="en-US" sz="4869">
                <a:solidFill>
                  <a:srgbClr val="080809"/>
                </a:solidFill>
                <a:latin typeface="Barlow Bold"/>
                <a:ea typeface="Barlow Bold"/>
                <a:cs typeface="Barlow Bold"/>
                <a:sym typeface="Barlow Bold"/>
              </a:rPr>
              <a:t>Thailand's Agricultural Footprint: The Lowland Rainfed Ecosystem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564763" y="4131857"/>
            <a:ext cx="6228000" cy="609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26"/>
              </a:lnSpc>
            </a:pPr>
            <a:r>
              <a:rPr lang="en-US" sz="2000">
                <a:solidFill>
                  <a:srgbClr val="292D30"/>
                </a:solidFill>
                <a:latin typeface="Barlow Medium"/>
                <a:ea typeface="Barlow Medium"/>
                <a:cs typeface="Barlow Medium"/>
                <a:sym typeface="Barlow Medium"/>
              </a:rPr>
              <a:t>• Global Scale: Thailand hosts one of the world's</a:t>
            </a:r>
          </a:p>
          <a:p>
            <a:pPr algn="just">
              <a:lnSpc>
                <a:spcPts val="2326"/>
              </a:lnSpc>
            </a:pPr>
            <a:r>
              <a:rPr lang="en-US" sz="2000">
                <a:solidFill>
                  <a:srgbClr val="292D30"/>
                </a:solidFill>
                <a:latin typeface="Barlow Medium"/>
                <a:ea typeface="Barlow Medium"/>
                <a:cs typeface="Barlow Medium"/>
                <a:sym typeface="Barlow Medium"/>
              </a:rPr>
              <a:t>largest lowland rainfed rice ecosystems.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525111" y="5588840"/>
            <a:ext cx="6300000" cy="591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16"/>
              </a:lnSpc>
            </a:pPr>
            <a:r>
              <a:rPr lang="en-US" sz="2000">
                <a:solidFill>
                  <a:srgbClr val="292D30"/>
                </a:solidFill>
                <a:latin typeface="Barlow Medium"/>
                <a:ea typeface="Barlow Medium"/>
                <a:cs typeface="Barlow Medium"/>
                <a:sym typeface="Barlow Medium"/>
              </a:rPr>
              <a:t>• Drought &amp; Salinity: Predominant in the vast</a:t>
            </a:r>
          </a:p>
          <a:p>
            <a:pPr algn="just">
              <a:lnSpc>
                <a:spcPts val="2316"/>
              </a:lnSpc>
            </a:pPr>
            <a:r>
              <a:rPr lang="en-US" sz="2000">
                <a:solidFill>
                  <a:srgbClr val="292D30"/>
                </a:solidFill>
                <a:latin typeface="Barlow Medium"/>
                <a:ea typeface="Barlow Medium"/>
                <a:cs typeface="Barlow Medium"/>
                <a:sym typeface="Barlow Medium"/>
              </a:rPr>
              <a:t>Northeastern regions, severely limiting baseline yield.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84619" y="7075888"/>
            <a:ext cx="6300000" cy="571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178"/>
              </a:lnSpc>
            </a:pPr>
            <a:r>
              <a:rPr lang="en-US" sz="2000">
                <a:solidFill>
                  <a:srgbClr val="292D30"/>
                </a:solidFill>
                <a:latin typeface="Barlow Medium"/>
                <a:ea typeface="Barlow Medium"/>
                <a:cs typeface="Barlow Medium"/>
                <a:sym typeface="Barlow Medium"/>
              </a:rPr>
              <a:t>• Flood-Prone Zones: Significant coastal and low-lying</a:t>
            </a:r>
          </a:p>
          <a:p>
            <a:pPr algn="just">
              <a:lnSpc>
                <a:spcPts val="2178"/>
              </a:lnSpc>
            </a:pPr>
            <a:r>
              <a:rPr lang="en-US" sz="2000">
                <a:solidFill>
                  <a:srgbClr val="292D30"/>
                </a:solidFill>
                <a:latin typeface="Barlow Medium"/>
                <a:ea typeface="Barlow Medium"/>
                <a:cs typeface="Barlow Medium"/>
                <a:sym typeface="Barlow Medium"/>
              </a:rPr>
              <a:t>inland areas face regular, devastating inundation.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87975" y="8534878"/>
            <a:ext cx="6300000" cy="56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192"/>
              </a:lnSpc>
            </a:pPr>
            <a:r>
              <a:rPr lang="en-US" sz="2000">
                <a:solidFill>
                  <a:srgbClr val="292D30"/>
                </a:solidFill>
                <a:latin typeface="Barlow Medium"/>
                <a:ea typeface="Barlow Medium"/>
                <a:cs typeface="Barlow Medium"/>
                <a:sym typeface="Barlow Medium"/>
              </a:rPr>
              <a:t>• Adaptation Mandate: Extreme geographic variability</a:t>
            </a:r>
          </a:p>
          <a:p>
            <a:pPr algn="just">
              <a:lnSpc>
                <a:spcPts val="2192"/>
              </a:lnSpc>
            </a:pPr>
            <a:r>
              <a:rPr lang="en-US" sz="2000">
                <a:solidFill>
                  <a:srgbClr val="292D30"/>
                </a:solidFill>
                <a:latin typeface="Barlow Medium"/>
                <a:ea typeface="Barlow Medium"/>
                <a:cs typeface="Barlow Medium"/>
                <a:sym typeface="Barlow Medium"/>
              </a:rPr>
              <a:t>demands highly resilient, specialized rice cultivars.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pscale Image"/>
          <p:cNvSpPr/>
          <p:nvPr/>
        </p:nvSpPr>
        <p:spPr>
          <a:xfrm>
            <a:off x="0" y="-33476"/>
            <a:ext cx="18351096" cy="10314845"/>
          </a:xfrm>
          <a:custGeom>
            <a:avLst/>
            <a:gdLst/>
            <a:ahLst/>
            <a:cxnLst/>
            <a:rect l="l" t="t" r="r" b="b"/>
            <a:pathLst>
              <a:path w="18351096" h="10314845">
                <a:moveTo>
                  <a:pt x="0" y="0"/>
                </a:moveTo>
                <a:lnTo>
                  <a:pt x="18351096" y="0"/>
                </a:lnTo>
                <a:lnTo>
                  <a:pt x="18351096" y="10314845"/>
                </a:lnTo>
                <a:lnTo>
                  <a:pt x="0" y="103148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TextBox 3"/>
          <p:cNvSpPr txBox="1"/>
          <p:nvPr/>
        </p:nvSpPr>
        <p:spPr>
          <a:xfrm>
            <a:off x="7773244" y="1084358"/>
            <a:ext cx="3275755" cy="1093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04"/>
              </a:lnSpc>
            </a:pPr>
            <a:r>
              <a:rPr lang="en-US" sz="2300">
                <a:solidFill>
                  <a:srgbClr val="232422"/>
                </a:solidFill>
                <a:latin typeface="Barlow Bold"/>
                <a:ea typeface="Barlow Bold"/>
                <a:cs typeface="Barlow Bold"/>
                <a:sym typeface="Barlow Bold"/>
              </a:rPr>
              <a:t>Lowland Rainfed</a:t>
            </a:r>
          </a:p>
          <a:p>
            <a:pPr algn="l">
              <a:lnSpc>
                <a:spcPts val="2904"/>
              </a:lnSpc>
            </a:pPr>
            <a:r>
              <a:rPr lang="en-US" sz="2300">
                <a:solidFill>
                  <a:srgbClr val="232422"/>
                </a:solidFill>
                <a:latin typeface="Barlow Bold"/>
                <a:ea typeface="Barlow Bold"/>
                <a:cs typeface="Barlow Bold"/>
                <a:sym typeface="Barlow Bold"/>
              </a:rPr>
              <a:t>Dominance:</a:t>
            </a:r>
            <a:br>
              <a:rPr lang="en-US" sz="2300">
                <a:solidFill>
                  <a:srgbClr val="232422"/>
                </a:solidFill>
                <a:latin typeface="Barlow Bold"/>
                <a:ea typeface="Barlow Bold"/>
                <a:cs typeface="Barlow Bold"/>
                <a:sym typeface="Barlow Bold"/>
              </a:rPr>
            </a:br>
            <a:r>
              <a:rPr lang="en-US" sz="2300">
                <a:solidFill>
                  <a:srgbClr val="232422"/>
                </a:solidFill>
                <a:latin typeface="Barlow Bold"/>
                <a:ea typeface="Barlow Bold"/>
                <a:cs typeface="Barlow Bold"/>
                <a:sym typeface="Barlow Bold"/>
              </a:rPr>
              <a:t> </a:t>
            </a:r>
            <a:r>
              <a:rPr lang="en-US" sz="2300">
                <a:solidFill>
                  <a:srgbClr val="23242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Barlow Bold"/>
              </a:rPr>
              <a:t>KDML 105 </a:t>
            </a:r>
            <a:r>
              <a:rPr lang="en-US" sz="2300" spc="52">
                <a:solidFill>
                  <a:srgbClr val="232422"/>
                </a:solidFill>
                <a:latin typeface="Roboto"/>
                <a:ea typeface="Roboto"/>
                <a:cs typeface="Roboto"/>
                <a:sym typeface="Roboto"/>
              </a:rPr>
              <a:t>&amp; RD6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817748" y="856643"/>
            <a:ext cx="4267656" cy="504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49"/>
              </a:lnSpc>
            </a:pPr>
            <a:r>
              <a:rPr lang="en-US" sz="3178">
                <a:solidFill>
                  <a:srgbClr val="0E0E0E"/>
                </a:solidFill>
                <a:latin typeface="Barlow Bold"/>
                <a:ea typeface="Barlow Bold"/>
                <a:cs typeface="Barlow Bold"/>
                <a:sym typeface="Barlow Bold"/>
              </a:rPr>
              <a:t>The Threat Matrix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148860" y="3172814"/>
            <a:ext cx="3128740" cy="13739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41"/>
              </a:lnSpc>
            </a:pPr>
            <a:r>
              <a:rPr lang="en-US" sz="2300">
                <a:solidFill>
                  <a:srgbClr val="232422"/>
                </a:solidFill>
                <a:latin typeface="Barlow Bold"/>
                <a:ea typeface="Barlow Bold"/>
                <a:cs typeface="Barlow Bold"/>
                <a:sym typeface="Barlow Bold"/>
              </a:rPr>
              <a:t>Global Position: One</a:t>
            </a:r>
          </a:p>
          <a:p>
            <a:pPr algn="l">
              <a:lnSpc>
                <a:spcPts val="2741"/>
              </a:lnSpc>
            </a:pPr>
            <a:r>
              <a:rPr lang="en-US" sz="2300" spc="18">
                <a:solidFill>
                  <a:srgbClr val="232422"/>
                </a:solidFill>
                <a:latin typeface="Roboto"/>
                <a:ea typeface="Roboto"/>
                <a:cs typeface="Roboto"/>
                <a:sym typeface="Roboto"/>
              </a:rPr>
              <a:t>of the world's largest</a:t>
            </a:r>
          </a:p>
          <a:p>
            <a:pPr algn="l">
              <a:lnSpc>
                <a:spcPts val="2741"/>
              </a:lnSpc>
            </a:pPr>
            <a:r>
              <a:rPr lang="en-US" sz="2300" spc="96">
                <a:solidFill>
                  <a:srgbClr val="232422"/>
                </a:solidFill>
                <a:latin typeface="Roboto"/>
                <a:ea typeface="Roboto"/>
                <a:cs typeface="Roboto"/>
                <a:sym typeface="Roboto"/>
              </a:rPr>
              <a:t>lowland rainfed</a:t>
            </a:r>
          </a:p>
          <a:p>
            <a:pPr algn="l">
              <a:lnSpc>
                <a:spcPts val="2741"/>
              </a:lnSpc>
            </a:pPr>
            <a:r>
              <a:rPr lang="en-US" sz="2300" spc="9">
                <a:solidFill>
                  <a:srgbClr val="232422"/>
                </a:solidFill>
                <a:latin typeface="Roboto"/>
                <a:ea typeface="Roboto"/>
                <a:cs typeface="Roboto"/>
                <a:sym typeface="Roboto"/>
              </a:rPr>
              <a:t>producers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298089" y="2102475"/>
            <a:ext cx="2856311" cy="4007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232422"/>
                </a:solidFill>
                <a:latin typeface="Barlow Bold"/>
                <a:ea typeface="Barlow Bold"/>
                <a:cs typeface="Barlow Bold"/>
                <a:sym typeface="Barlow Bold"/>
              </a:rPr>
              <a:t>Socio-Economic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418213" y="2814461"/>
            <a:ext cx="5107787" cy="7359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60"/>
              </a:lnSpc>
            </a:pPr>
            <a:r>
              <a:rPr lang="en-US" sz="2400" spc="50">
                <a:solidFill>
                  <a:schemeClr val="accent2">
                    <a:lumMod val="7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Aging farmers, rising labor costs,</a:t>
            </a:r>
          </a:p>
          <a:p>
            <a:pPr algn="l">
              <a:lnSpc>
                <a:spcPts val="2860"/>
              </a:lnSpc>
            </a:pPr>
            <a:r>
              <a:rPr lang="en-US" sz="2400" spc="12">
                <a:solidFill>
                  <a:schemeClr val="accent2">
                    <a:lumMod val="7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extreme </a:t>
            </a:r>
            <a:r>
              <a:rPr lang="en-US" sz="2400" spc="12">
                <a:solidFill>
                  <a:srgbClr val="232422"/>
                </a:solidFill>
                <a:latin typeface="Roboto"/>
                <a:ea typeface="Roboto"/>
                <a:cs typeface="Roboto"/>
                <a:sym typeface="Roboto"/>
              </a:rPr>
              <a:t>land fragmentation.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953967" y="5917875"/>
            <a:ext cx="2957201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95"/>
              </a:lnSpc>
            </a:pPr>
            <a:r>
              <a:rPr lang="en-US" sz="2300">
                <a:solidFill>
                  <a:srgbClr val="232422"/>
                </a:solidFill>
                <a:latin typeface="Barlow Bold"/>
                <a:ea typeface="Barlow Bold"/>
                <a:cs typeface="Barlow Bold"/>
                <a:sym typeface="Barlow Bold"/>
              </a:rPr>
              <a:t>Vulnerability Zones:</a:t>
            </a:r>
          </a:p>
          <a:p>
            <a:pPr algn="l">
              <a:lnSpc>
                <a:spcPts val="2495"/>
              </a:lnSpc>
            </a:pPr>
            <a:r>
              <a:rPr lang="en-US" sz="2300" spc="-18">
                <a:solidFill>
                  <a:srgbClr val="232422"/>
                </a:solidFill>
                <a:latin typeface="Roboto"/>
                <a:ea typeface="Roboto"/>
                <a:cs typeface="Roboto"/>
                <a:sym typeface="Roboto"/>
              </a:rPr>
              <a:t>Drought &amp; Salt </a:t>
            </a:r>
          </a:p>
          <a:p>
            <a:pPr algn="l">
              <a:lnSpc>
                <a:spcPts val="2495"/>
              </a:lnSpc>
            </a:pPr>
            <a:r>
              <a:rPr lang="en-US" sz="2300" spc="-18">
                <a:solidFill>
                  <a:srgbClr val="232422"/>
                </a:solidFill>
                <a:latin typeface="Roboto"/>
                <a:ea typeface="Roboto"/>
                <a:cs typeface="Roboto"/>
                <a:sym typeface="Roboto"/>
              </a:rPr>
              <a:t>Prone Areas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293748" y="4451459"/>
            <a:ext cx="3013052" cy="4007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232422"/>
                </a:solidFill>
                <a:latin typeface="Barlow Bold"/>
                <a:ea typeface="Barlow Bold"/>
                <a:cs typeface="Barlow Bold"/>
                <a:sym typeface="Barlow Bold"/>
              </a:rPr>
              <a:t>Climate Extremes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428999" y="5114719"/>
            <a:ext cx="4773949" cy="11515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36"/>
              </a:lnSpc>
            </a:pPr>
            <a:r>
              <a:rPr lang="en-US" sz="2400" spc="52">
                <a:solidFill>
                  <a:srgbClr val="232422"/>
                </a:solidFill>
                <a:latin typeface="Roboto"/>
                <a:ea typeface="Roboto"/>
                <a:cs typeface="Roboto"/>
                <a:sym typeface="Roboto"/>
              </a:rPr>
              <a:t>Severe vulnerability to </a:t>
            </a:r>
            <a:r>
              <a:rPr lang="en-US" sz="2400" spc="52">
                <a:solidFill>
                  <a:schemeClr val="accent2">
                    <a:lumMod val="7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drought,</a:t>
            </a:r>
          </a:p>
          <a:p>
            <a:pPr algn="l">
              <a:lnSpc>
                <a:spcPts val="3036"/>
              </a:lnSpc>
            </a:pPr>
            <a:r>
              <a:rPr lang="en-US" sz="2400" spc="57">
                <a:solidFill>
                  <a:schemeClr val="accent2">
                    <a:lumMod val="7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flooding, and </a:t>
            </a:r>
            <a:r>
              <a:rPr lang="en-US" sz="2400" spc="57">
                <a:solidFill>
                  <a:srgbClr val="232422"/>
                </a:solidFill>
                <a:latin typeface="Roboto"/>
                <a:ea typeface="Roboto"/>
                <a:cs typeface="Roboto"/>
                <a:sym typeface="Roboto"/>
              </a:rPr>
              <a:t>salinity; escalating</a:t>
            </a:r>
          </a:p>
          <a:p>
            <a:pPr algn="l">
              <a:lnSpc>
                <a:spcPts val="3036"/>
              </a:lnSpc>
            </a:pPr>
            <a:r>
              <a:rPr lang="en-US" sz="2400" spc="165">
                <a:solidFill>
                  <a:srgbClr val="232422"/>
                </a:solidFill>
                <a:latin typeface="Roboto"/>
                <a:ea typeface="Roboto"/>
                <a:cs typeface="Roboto"/>
                <a:sym typeface="Roboto"/>
              </a:rPr>
              <a:t>heatwaves.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275884" y="7176709"/>
            <a:ext cx="2878516" cy="4007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232422"/>
                </a:solidFill>
                <a:latin typeface="Barlow Bold"/>
                <a:ea typeface="Barlow Bold"/>
                <a:cs typeface="Barlow Bold"/>
                <a:sym typeface="Barlow Bold"/>
              </a:rPr>
              <a:t>Environmental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447082" y="7863006"/>
            <a:ext cx="5307518" cy="11701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74"/>
              </a:lnSpc>
            </a:pPr>
            <a:r>
              <a:rPr lang="en-US" sz="2400" spc="7">
                <a:solidFill>
                  <a:schemeClr val="accent2">
                    <a:lumMod val="7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High burden of greenhouse gas</a:t>
            </a:r>
          </a:p>
          <a:p>
            <a:pPr algn="l">
              <a:lnSpc>
                <a:spcPts val="3074"/>
              </a:lnSpc>
            </a:pPr>
            <a:r>
              <a:rPr lang="en-US" sz="2400" spc="81">
                <a:solidFill>
                  <a:schemeClr val="accent2">
                    <a:lumMod val="7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emissions </a:t>
            </a:r>
            <a:r>
              <a:rPr lang="en-US" sz="2400" spc="81">
                <a:solidFill>
                  <a:srgbClr val="232422"/>
                </a:solidFill>
                <a:latin typeface="Roboto"/>
                <a:ea typeface="Roboto"/>
                <a:cs typeface="Roboto"/>
                <a:sym typeface="Roboto"/>
              </a:rPr>
              <a:t>(methane) from</a:t>
            </a:r>
          </a:p>
          <a:p>
            <a:pPr algn="l">
              <a:lnSpc>
                <a:spcPts val="3074"/>
              </a:lnSpc>
            </a:pPr>
            <a:r>
              <a:rPr lang="en-US" sz="2400" spc="93">
                <a:solidFill>
                  <a:srgbClr val="232422"/>
                </a:solidFill>
                <a:latin typeface="Roboto"/>
                <a:ea typeface="Roboto"/>
                <a:cs typeface="Roboto"/>
                <a:sym typeface="Roboto"/>
              </a:rPr>
              <a:t>traditional flooded paddy fields.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pscale Image"/>
          <p:cNvSpPr/>
          <p:nvPr/>
        </p:nvSpPr>
        <p:spPr>
          <a:xfrm>
            <a:off x="-349046" y="-110468"/>
            <a:ext cx="18865606" cy="10604043"/>
          </a:xfrm>
          <a:custGeom>
            <a:avLst/>
            <a:gdLst/>
            <a:ahLst/>
            <a:cxnLst/>
            <a:rect l="l" t="t" r="r" b="b"/>
            <a:pathLst>
              <a:path w="18865606" h="10604043">
                <a:moveTo>
                  <a:pt x="0" y="0"/>
                </a:moveTo>
                <a:lnTo>
                  <a:pt x="18865606" y="0"/>
                </a:lnTo>
                <a:lnTo>
                  <a:pt x="18865606" y="10604043"/>
                </a:lnTo>
                <a:lnTo>
                  <a:pt x="0" y="106040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>
            <a:off x="642938" y="2143125"/>
            <a:ext cx="8508206" cy="5572125"/>
          </a:xfrm>
          <a:custGeom>
            <a:avLst/>
            <a:gdLst/>
            <a:ahLst/>
            <a:cxnLst/>
            <a:rect l="l" t="t" r="r" b="b"/>
            <a:pathLst>
              <a:path w="8508206" h="5572125">
                <a:moveTo>
                  <a:pt x="0" y="0"/>
                </a:moveTo>
                <a:lnTo>
                  <a:pt x="8508206" y="0"/>
                </a:lnTo>
                <a:lnTo>
                  <a:pt x="8508206" y="5572125"/>
                </a:lnTo>
                <a:lnTo>
                  <a:pt x="0" y="55721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1" b="-961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>
            <a:off x="9405944" y="2143125"/>
            <a:ext cx="8164444" cy="5536342"/>
          </a:xfrm>
          <a:custGeom>
            <a:avLst/>
            <a:gdLst/>
            <a:ahLst/>
            <a:cxnLst/>
            <a:rect l="l" t="t" r="r" b="b"/>
            <a:pathLst>
              <a:path w="8164444" h="5536342">
                <a:moveTo>
                  <a:pt x="0" y="0"/>
                </a:moveTo>
                <a:lnTo>
                  <a:pt x="8164444" y="0"/>
                </a:lnTo>
                <a:lnTo>
                  <a:pt x="8164444" y="5536342"/>
                </a:lnTo>
                <a:lnTo>
                  <a:pt x="0" y="55363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252" t="-902" r="-25180" b="-25285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>
            <a:off x="867966" y="4929188"/>
            <a:ext cx="3493294" cy="2571750"/>
          </a:xfrm>
          <a:custGeom>
            <a:avLst/>
            <a:gdLst/>
            <a:ahLst/>
            <a:cxnLst/>
            <a:rect l="l" t="t" r="r" b="b"/>
            <a:pathLst>
              <a:path w="3493294" h="2571750">
                <a:moveTo>
                  <a:pt x="0" y="0"/>
                </a:moveTo>
                <a:lnTo>
                  <a:pt x="3493293" y="0"/>
                </a:lnTo>
                <a:lnTo>
                  <a:pt x="3493293" y="2571750"/>
                </a:lnTo>
                <a:lnTo>
                  <a:pt x="0" y="25717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>
            <a:off x="13716000" y="5143500"/>
            <a:ext cx="3707606" cy="2357437"/>
          </a:xfrm>
          <a:custGeom>
            <a:avLst/>
            <a:gdLst/>
            <a:ahLst/>
            <a:cxnLst/>
            <a:rect l="l" t="t" r="r" b="b"/>
            <a:pathLst>
              <a:path w="3707606" h="2357437">
                <a:moveTo>
                  <a:pt x="0" y="0"/>
                </a:moveTo>
                <a:lnTo>
                  <a:pt x="3707606" y="0"/>
                </a:lnTo>
                <a:lnTo>
                  <a:pt x="3707606" y="2357438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Freeform 7"/>
          <p:cNvSpPr/>
          <p:nvPr/>
        </p:nvSpPr>
        <p:spPr>
          <a:xfrm>
            <a:off x="642938" y="8143875"/>
            <a:ext cx="17005697" cy="1714500"/>
          </a:xfrm>
          <a:custGeom>
            <a:avLst/>
            <a:gdLst/>
            <a:ahLst/>
            <a:cxnLst/>
            <a:rect l="l" t="t" r="r" b="b"/>
            <a:pathLst>
              <a:path w="17005697" h="1714500">
                <a:moveTo>
                  <a:pt x="0" y="0"/>
                </a:moveTo>
                <a:lnTo>
                  <a:pt x="17005696" y="0"/>
                </a:lnTo>
                <a:lnTo>
                  <a:pt x="17005696" y="1714500"/>
                </a:lnTo>
                <a:lnTo>
                  <a:pt x="0" y="17145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TextBox 8"/>
          <p:cNvSpPr txBox="1"/>
          <p:nvPr/>
        </p:nvSpPr>
        <p:spPr>
          <a:xfrm>
            <a:off x="1142999" y="523641"/>
            <a:ext cx="16427387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49"/>
              </a:lnSpc>
            </a:pPr>
            <a:r>
              <a:rPr lang="en-US" sz="4841">
                <a:solidFill>
                  <a:srgbClr val="0A0A0B"/>
                </a:solidFill>
                <a:latin typeface="Barlow" panose="020F0502020204030204" pitchFamily="2" charset="0"/>
                <a:ea typeface="Barlow Bold"/>
                <a:cs typeface="Barlow Bold"/>
                <a:sym typeface="Barlow Bold"/>
              </a:rPr>
              <a:t>The Economic Backbone: </a:t>
            </a:r>
            <a:br>
              <a:rPr lang="en-US" sz="4841">
                <a:solidFill>
                  <a:srgbClr val="0A0A0B"/>
                </a:solidFill>
                <a:latin typeface="Barlow" panose="020F0502020204030204" pitchFamily="2" charset="0"/>
                <a:ea typeface="Barlow Bold"/>
                <a:cs typeface="Barlow Bold"/>
                <a:sym typeface="Barlow Bold"/>
              </a:rPr>
            </a:br>
            <a:r>
              <a:rPr lang="en-US" sz="4841">
                <a:solidFill>
                  <a:srgbClr val="0A0A0B"/>
                </a:solidFill>
                <a:latin typeface="Barlow Bold"/>
                <a:ea typeface="Barlow Bold"/>
                <a:cs typeface="Barlow Bold"/>
                <a:sym typeface="Barlow Bold"/>
              </a:rPr>
              <a:t>Major Rice Varieties and Their Vulnerabilities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92802" y="5087186"/>
            <a:ext cx="2813578" cy="7381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87"/>
              </a:lnSpc>
            </a:pPr>
            <a:r>
              <a:rPr lang="en-US" sz="2499">
                <a:solidFill>
                  <a:srgbClr val="1A1A1A"/>
                </a:solidFill>
                <a:latin typeface="Barlow Bold"/>
                <a:ea typeface="Barlow Bold"/>
                <a:cs typeface="Barlow Bold"/>
                <a:sym typeface="Barlow Bold"/>
              </a:rPr>
              <a:t>Thai Hom Mali</a:t>
            </a:r>
          </a:p>
          <a:p>
            <a:pPr algn="l">
              <a:lnSpc>
                <a:spcPts val="2887"/>
              </a:lnSpc>
            </a:pPr>
            <a:r>
              <a:rPr lang="en-US" sz="2499">
                <a:solidFill>
                  <a:srgbClr val="1A1A1A"/>
                </a:solidFill>
                <a:latin typeface="Barlow Bold"/>
                <a:ea typeface="Barlow Bold"/>
                <a:cs typeface="Barlow Bold"/>
                <a:sym typeface="Barlow Bold"/>
              </a:rPr>
              <a:t>(KDML105)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192750" y="5784205"/>
            <a:ext cx="3377637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376"/>
              </a:lnSpc>
            </a:pPr>
            <a:r>
              <a:rPr lang="en-US" sz="2160" u="none" strike="noStrike">
                <a:solidFill>
                  <a:srgbClr val="363636"/>
                </a:solidFill>
                <a:latin typeface="Barlow Medium"/>
                <a:ea typeface="Barlow Medium"/>
                <a:cs typeface="Barlow Medium"/>
                <a:sym typeface="Barlow Medium"/>
              </a:rPr>
              <a:t>• The dominant glutinous</a:t>
            </a:r>
          </a:p>
          <a:p>
            <a:pPr marL="0" lvl="0" indent="0" algn="l">
              <a:lnSpc>
                <a:spcPts val="2376"/>
              </a:lnSpc>
            </a:pPr>
            <a:r>
              <a:rPr lang="en-US" sz="2160" u="none" strike="noStrike">
                <a:solidFill>
                  <a:srgbClr val="363636"/>
                </a:solidFill>
                <a:latin typeface="Barlow Medium"/>
                <a:ea typeface="Barlow Medium"/>
                <a:cs typeface="Barlow Medium"/>
                <a:sym typeface="Barlow Medium"/>
              </a:rPr>
              <a:t>rice cultivar, serving as a</a:t>
            </a:r>
          </a:p>
          <a:p>
            <a:pPr marL="0" lvl="0" indent="0" algn="l">
              <a:lnSpc>
                <a:spcPts val="2376"/>
              </a:lnSpc>
            </a:pPr>
            <a:r>
              <a:rPr lang="en-US" sz="2160" u="none" strike="noStrike">
                <a:solidFill>
                  <a:srgbClr val="363636"/>
                </a:solidFill>
                <a:latin typeface="Barlow Medium"/>
                <a:ea typeface="Barlow Medium"/>
                <a:cs typeface="Barlow Medium"/>
                <a:sym typeface="Barlow Medium"/>
              </a:rPr>
              <a:t>vital staple for domestic</a:t>
            </a:r>
          </a:p>
          <a:p>
            <a:pPr marL="0" lvl="0" indent="0" algn="l">
              <a:lnSpc>
                <a:spcPts val="2376"/>
              </a:lnSpc>
            </a:pPr>
            <a:r>
              <a:rPr lang="en-US" sz="2160" u="none" strike="noStrike">
                <a:solidFill>
                  <a:srgbClr val="363636"/>
                </a:solidFill>
                <a:latin typeface="Barlow Medium"/>
                <a:ea typeface="Barlow Medium"/>
                <a:cs typeface="Barlow Medium"/>
                <a:sym typeface="Barlow Medium"/>
              </a:rPr>
              <a:t>consumption.</a:t>
            </a:r>
          </a:p>
          <a:p>
            <a:pPr marL="0" lvl="0" indent="0" algn="l">
              <a:lnSpc>
                <a:spcPts val="2376"/>
              </a:lnSpc>
            </a:pPr>
            <a:endParaRPr lang="en-US" sz="2160" u="none" strike="noStrike">
              <a:solidFill>
                <a:srgbClr val="363636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433983" y="7962900"/>
            <a:ext cx="17434322" cy="1928812"/>
          </a:xfrm>
          <a:custGeom>
            <a:avLst/>
            <a:gdLst/>
            <a:ahLst/>
            <a:cxnLst/>
            <a:rect l="l" t="t" r="r" b="b"/>
            <a:pathLst>
              <a:path w="17434322" h="1928812">
                <a:moveTo>
                  <a:pt x="0" y="0"/>
                </a:moveTo>
                <a:lnTo>
                  <a:pt x="17434322" y="0"/>
                </a:lnTo>
                <a:lnTo>
                  <a:pt x="17434322" y="1928812"/>
                </a:lnTo>
                <a:lnTo>
                  <a:pt x="0" y="19288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2" name="TextBox 12"/>
          <p:cNvSpPr txBox="1"/>
          <p:nvPr/>
        </p:nvSpPr>
        <p:spPr>
          <a:xfrm>
            <a:off x="0" y="8760094"/>
            <a:ext cx="17952292" cy="687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40"/>
              </a:lnSpc>
            </a:pPr>
            <a:r>
              <a:rPr lang="en-US" sz="2400">
                <a:solidFill>
                  <a:srgbClr val="30231E"/>
                </a:solidFill>
                <a:latin typeface="Barlow Medium"/>
                <a:ea typeface="Barlow Medium"/>
                <a:cs typeface="Barlow Medium"/>
                <a:sym typeface="Barlow Medium"/>
              </a:rPr>
              <a:t>Photoperiod Sensitivity: Both elite varieties rely heavily on specific seasonal daylight changes to flower.</a:t>
            </a:r>
          </a:p>
          <a:p>
            <a:pPr algn="ctr">
              <a:lnSpc>
                <a:spcPts val="2640"/>
              </a:lnSpc>
            </a:pPr>
            <a:r>
              <a:rPr lang="en-US" sz="2400">
                <a:solidFill>
                  <a:srgbClr val="31231F"/>
                </a:solidFill>
                <a:latin typeface="Barlow Medium"/>
                <a:ea typeface="Barlow Medium"/>
                <a:cs typeface="Barlow Medium"/>
                <a:sym typeface="Barlow Medium"/>
              </a:rPr>
              <a:t>Climate Vulnerability: High economic reliance on a few traditional varieties amplifies the risk of catastrophic crop failure.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70476" y="6030980"/>
            <a:ext cx="2813578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308"/>
              </a:lnSpc>
            </a:pPr>
            <a:r>
              <a:rPr lang="en-US" sz="2098">
                <a:solidFill>
                  <a:srgbClr val="363636"/>
                </a:solidFill>
                <a:latin typeface="Barlow Medium"/>
                <a:ea typeface="Barlow Medium"/>
                <a:cs typeface="Barlow Medium"/>
                <a:sym typeface="Barlow Medium"/>
              </a:rPr>
              <a:t>•The world-renowned</a:t>
            </a:r>
          </a:p>
          <a:p>
            <a:pPr algn="l">
              <a:lnSpc>
                <a:spcPts val="2308"/>
              </a:lnSpc>
            </a:pPr>
            <a:r>
              <a:rPr lang="en-US" sz="2098">
                <a:solidFill>
                  <a:srgbClr val="363636"/>
                </a:solidFill>
                <a:latin typeface="Barlow Medium"/>
                <a:ea typeface="Barlow Medium"/>
                <a:cs typeface="Barlow Medium"/>
                <a:sym typeface="Barlow Medium"/>
              </a:rPr>
              <a:t>premium aromatic rice</a:t>
            </a:r>
          </a:p>
          <a:p>
            <a:pPr algn="l">
              <a:lnSpc>
                <a:spcPts val="2308"/>
              </a:lnSpc>
            </a:pPr>
            <a:r>
              <a:rPr lang="en-US" sz="2098">
                <a:solidFill>
                  <a:srgbClr val="363636"/>
                </a:solidFill>
                <a:latin typeface="Barlow Medium"/>
                <a:ea typeface="Barlow Medium"/>
                <a:cs typeface="Barlow Medium"/>
                <a:sym typeface="Barlow Medium"/>
              </a:rPr>
              <a:t>driving Thailand's export revenues.</a:t>
            </a:r>
          </a:p>
          <a:p>
            <a:pPr algn="l">
              <a:lnSpc>
                <a:spcPts val="2376"/>
              </a:lnSpc>
            </a:pPr>
            <a:endParaRPr lang="en-US" sz="2098">
              <a:solidFill>
                <a:srgbClr val="363636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4144625" y="5276127"/>
            <a:ext cx="2962804" cy="3762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87"/>
              </a:lnSpc>
            </a:pPr>
            <a:r>
              <a:rPr lang="en-US" sz="2499">
                <a:solidFill>
                  <a:srgbClr val="1A1A1A"/>
                </a:solidFill>
                <a:latin typeface="Barlow Bold"/>
                <a:ea typeface="Barlow Bold"/>
                <a:cs typeface="Barlow Bold"/>
                <a:sym typeface="Barlow Bold"/>
              </a:rPr>
              <a:t>RD6 Variety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239000" y="8310765"/>
            <a:ext cx="3505200" cy="3762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87"/>
              </a:lnSpc>
              <a:spcBef>
                <a:spcPct val="0"/>
              </a:spcBef>
            </a:pPr>
            <a:r>
              <a:rPr lang="en-US" sz="2499" b="1" u="none" strike="noStrike">
                <a:solidFill>
                  <a:srgbClr val="1A1A1A"/>
                </a:solidFill>
                <a:latin typeface="Barlow Bold"/>
                <a:ea typeface="Barlow Bold"/>
                <a:cs typeface="Barlow Bold"/>
                <a:sym typeface="Barlow Bold"/>
              </a:rPr>
              <a:t>Critical Vulnerabilities</a:t>
            </a:r>
          </a:p>
        </p:txBody>
      </p:sp>
      <p:pic>
        <p:nvPicPr>
          <p:cNvPr id="1026" name="Picture 2" descr="Home Page - THAI HOM MALI RICE CERTIFICATE">
            <a:extLst>
              <a:ext uri="{FF2B5EF4-FFF2-40B4-BE49-F238E27FC236}">
                <a16:creationId xmlns:a16="http://schemas.microsoft.com/office/drawing/2014/main" id="{28E2ABDD-3144-B119-EA2C-2D5ECEC2B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0" y="1416177"/>
            <a:ext cx="2911148" cy="291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pscale Image"/>
          <p:cNvSpPr/>
          <p:nvPr/>
        </p:nvSpPr>
        <p:spPr>
          <a:xfrm>
            <a:off x="0" y="-45030"/>
            <a:ext cx="18381669" cy="10332030"/>
          </a:xfrm>
          <a:custGeom>
            <a:avLst/>
            <a:gdLst/>
            <a:ahLst/>
            <a:cxnLst/>
            <a:rect l="l" t="t" r="r" b="b"/>
            <a:pathLst>
              <a:path w="18381669" h="10332030">
                <a:moveTo>
                  <a:pt x="0" y="0"/>
                </a:moveTo>
                <a:lnTo>
                  <a:pt x="18381669" y="0"/>
                </a:lnTo>
                <a:lnTo>
                  <a:pt x="18381669" y="10332030"/>
                </a:lnTo>
                <a:lnTo>
                  <a:pt x="0" y="103320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DDC43D83-0458-A6B4-4ED6-846B08101F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67"/>
          <a:stretch>
            <a:fillRect/>
          </a:stretch>
        </p:blipFill>
        <p:spPr>
          <a:xfrm>
            <a:off x="10515600" y="-198412"/>
            <a:ext cx="7538738" cy="223687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200400" y="184286"/>
            <a:ext cx="10463585" cy="13835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94"/>
              </a:lnSpc>
            </a:pPr>
            <a:r>
              <a:rPr lang="en-US" sz="4400">
                <a:solidFill>
                  <a:srgbClr val="0F1011"/>
                </a:solidFill>
                <a:latin typeface="Barlow Medium"/>
                <a:ea typeface="Barlow Medium"/>
                <a:cs typeface="Barlow Medium"/>
                <a:sym typeface="Barlow Medium"/>
              </a:rPr>
              <a:t>The Paradigm Shift:</a:t>
            </a:r>
            <a:br>
              <a:rPr lang="en-US" sz="4067">
                <a:solidFill>
                  <a:srgbClr val="0F1011"/>
                </a:solidFill>
                <a:latin typeface="Barlow Bold"/>
                <a:ea typeface="Barlow Bold"/>
                <a:cs typeface="Barlow Bold"/>
                <a:sym typeface="Barlow Bold"/>
              </a:rPr>
            </a:br>
            <a:r>
              <a:rPr lang="en-US" sz="4067">
                <a:solidFill>
                  <a:srgbClr val="0F1011"/>
                </a:solidFill>
                <a:latin typeface="Barlow Bold"/>
                <a:ea typeface="Barlow Bold"/>
                <a:cs typeface="Barlow Bold"/>
                <a:sym typeface="Barlow Bold"/>
              </a:rPr>
              <a:t>Conventional    vs  Modern Breeding (MAS)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28800" y="2285864"/>
            <a:ext cx="5338567" cy="434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96"/>
              </a:lnSpc>
            </a:pPr>
            <a:r>
              <a:rPr lang="en-US" sz="2711">
                <a:solidFill>
                  <a:srgbClr val="0F1011"/>
                </a:solidFill>
                <a:latin typeface="Barlow Bold"/>
                <a:ea typeface="Barlow Bold"/>
                <a:cs typeface="Barlow Bold"/>
                <a:sym typeface="Barlow Bold"/>
              </a:rPr>
              <a:t>Conventional Breeding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820400" y="2285864"/>
            <a:ext cx="5943600" cy="434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796"/>
              </a:lnSpc>
              <a:spcBef>
                <a:spcPct val="0"/>
              </a:spcBef>
            </a:pPr>
            <a:r>
              <a:rPr lang="en-US" sz="2711" b="1" u="none" strike="noStrike">
                <a:solidFill>
                  <a:srgbClr val="0F1011"/>
                </a:solidFill>
                <a:latin typeface="Barlow Bold"/>
                <a:ea typeface="Barlow Bold"/>
                <a:cs typeface="Barlow Bold"/>
                <a:sym typeface="Barlow Bold"/>
              </a:rPr>
              <a:t>Marker-assisted selection</a:t>
            </a:r>
          </a:p>
        </p:txBody>
      </p:sp>
      <p:sp>
        <p:nvSpPr>
          <p:cNvPr id="7" name="TextBox 7"/>
          <p:cNvSpPr txBox="1"/>
          <p:nvPr/>
        </p:nvSpPr>
        <p:spPr>
          <a:xfrm rot="380411">
            <a:off x="12035503" y="3594890"/>
            <a:ext cx="209550" cy="132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4"/>
              </a:lnSpc>
            </a:pPr>
            <a:r>
              <a:rPr lang="en-US" sz="767">
                <a:solidFill>
                  <a:srgbClr val="A8C9D2"/>
                </a:solidFill>
                <a:latin typeface="Barlow Bold"/>
                <a:ea typeface="Barlow Bold"/>
                <a:cs typeface="Barlow Bold"/>
                <a:sym typeface="Barlow Bold"/>
              </a:rPr>
              <a:t>DNA</a:t>
            </a:r>
          </a:p>
        </p:txBody>
      </p:sp>
      <p:sp>
        <p:nvSpPr>
          <p:cNvPr id="8" name="TextBox 8"/>
          <p:cNvSpPr txBox="1"/>
          <p:nvPr/>
        </p:nvSpPr>
        <p:spPr>
          <a:xfrm rot="-479359">
            <a:off x="14724818" y="3530926"/>
            <a:ext cx="1114425" cy="166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6"/>
              </a:lnSpc>
            </a:pPr>
            <a:r>
              <a:rPr lang="en-US" sz="947">
                <a:solidFill>
                  <a:srgbClr val="A2D2D8"/>
                </a:solidFill>
                <a:latin typeface="Barlow Bold"/>
                <a:ea typeface="Barlow Bold"/>
                <a:cs typeface="Barlow Bold"/>
                <a:sym typeface="Barlow Bold"/>
              </a:rPr>
              <a:t>OMICS TECHNDLOGY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25142" y="6627739"/>
            <a:ext cx="6359319" cy="57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00"/>
              </a:lnSpc>
            </a:pPr>
            <a:r>
              <a:rPr lang="en-US" sz="2000">
                <a:solidFill>
                  <a:srgbClr val="282A2D"/>
                </a:solidFill>
                <a:latin typeface="Barlow Bold"/>
                <a:ea typeface="Barlow Bold"/>
                <a:cs typeface="Barlow Bold"/>
                <a:sym typeface="Barlow Bold"/>
              </a:rPr>
              <a:t>• Conventional Timeline: Traditional cross-breeding</a:t>
            </a:r>
          </a:p>
          <a:p>
            <a:pPr algn="just">
              <a:lnSpc>
                <a:spcPts val="2200"/>
              </a:lnSpc>
            </a:pPr>
            <a:r>
              <a:rPr lang="en-US" sz="2000">
                <a:solidFill>
                  <a:srgbClr val="282A2D"/>
                </a:solidFill>
                <a:latin typeface="Barlow Medium"/>
                <a:ea typeface="Barlow Medium"/>
                <a:cs typeface="Barlow Medium"/>
                <a:sym typeface="Barlow Medium"/>
              </a:rPr>
              <a:t>requires 10-15 years of field observation.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25142" y="7693230"/>
            <a:ext cx="5976494" cy="57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00"/>
              </a:lnSpc>
            </a:pPr>
            <a:r>
              <a:rPr lang="en-US" sz="2000">
                <a:solidFill>
                  <a:srgbClr val="282A2D"/>
                </a:solidFill>
                <a:latin typeface="Barlow Bold"/>
                <a:ea typeface="Barlow Bold"/>
                <a:cs typeface="Barlow Bold"/>
                <a:sym typeface="Barlow Bold"/>
              </a:rPr>
              <a:t>• Phenotypic Guesswork: Relies heavily on visual</a:t>
            </a:r>
          </a:p>
          <a:p>
            <a:pPr algn="just">
              <a:lnSpc>
                <a:spcPts val="2200"/>
              </a:lnSpc>
            </a:pPr>
            <a:r>
              <a:rPr lang="en-US" sz="2000">
                <a:solidFill>
                  <a:srgbClr val="282A2D"/>
                </a:solidFill>
                <a:latin typeface="Barlow Medium"/>
                <a:ea typeface="Barlow Medium"/>
                <a:cs typeface="Barlow Medium"/>
                <a:sym typeface="Barlow Medium"/>
              </a:rPr>
              <a:t>selection across multiple vulnerable seasons.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635564" y="6700468"/>
            <a:ext cx="6402838" cy="57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00"/>
              </a:lnSpc>
            </a:pPr>
            <a:r>
              <a:rPr lang="en-US" sz="2000">
                <a:solidFill>
                  <a:srgbClr val="282A2D"/>
                </a:solidFill>
                <a:latin typeface="Barlow Bold"/>
                <a:ea typeface="Barlow Bold"/>
                <a:cs typeface="Barlow Bold"/>
                <a:sym typeface="Barlow Bold"/>
              </a:rPr>
              <a:t>• Modern Shift (MAS): Direct genotypic screening</a:t>
            </a:r>
          </a:p>
          <a:p>
            <a:pPr algn="just">
              <a:lnSpc>
                <a:spcPts val="2200"/>
              </a:lnSpc>
            </a:pPr>
            <a:r>
              <a:rPr lang="en-US" sz="2000">
                <a:solidFill>
                  <a:srgbClr val="282A2D"/>
                </a:solidFill>
                <a:latin typeface="Barlow Medium"/>
                <a:ea typeface="Barlow Medium"/>
                <a:cs typeface="Barlow Medium"/>
                <a:sym typeface="Barlow Medium"/>
              </a:rPr>
              <a:t>at the seedling stage.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660389" y="7722909"/>
            <a:ext cx="6378013" cy="57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00"/>
              </a:lnSpc>
            </a:pPr>
            <a:r>
              <a:rPr lang="en-US" sz="2000">
                <a:solidFill>
                  <a:srgbClr val="282A2D"/>
                </a:solidFill>
                <a:latin typeface="Barlow Bold"/>
                <a:ea typeface="Barlow Bold"/>
                <a:cs typeface="Barlow Bold"/>
                <a:sym typeface="Barlow Bold"/>
              </a:rPr>
              <a:t>• Precision &amp; Speed: Drastically reduces breeding</a:t>
            </a:r>
          </a:p>
          <a:p>
            <a:pPr algn="just">
              <a:lnSpc>
                <a:spcPts val="2200"/>
              </a:lnSpc>
            </a:pPr>
            <a:r>
              <a:rPr lang="en-US" sz="2000">
                <a:solidFill>
                  <a:srgbClr val="282A2D"/>
                </a:solidFill>
                <a:latin typeface="Barlow Medium"/>
                <a:ea typeface="Barlow Medium"/>
                <a:cs typeface="Barlow Medium"/>
                <a:sym typeface="Barlow Medium"/>
              </a:rPr>
              <a:t>cycles while pinpointing 100+ specific markers.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635564" y="8694145"/>
            <a:ext cx="6402838" cy="57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00"/>
              </a:lnSpc>
            </a:pPr>
            <a:r>
              <a:rPr lang="en-US" sz="2000">
                <a:solidFill>
                  <a:srgbClr val="282A2D"/>
                </a:solidFill>
                <a:latin typeface="Barlow Bold"/>
                <a:ea typeface="Barlow Bold"/>
                <a:cs typeface="Barlow Bold"/>
                <a:sym typeface="Barlow Bold"/>
              </a:rPr>
              <a:t>• Holistic Integration: Leveraging OMICS technology</a:t>
            </a:r>
          </a:p>
          <a:p>
            <a:pPr algn="just">
              <a:lnSpc>
                <a:spcPts val="2200"/>
              </a:lnSpc>
            </a:pPr>
            <a:r>
              <a:rPr lang="en-US" sz="2000">
                <a:solidFill>
                  <a:srgbClr val="282A2D"/>
                </a:solidFill>
                <a:latin typeface="Barlow Medium"/>
                <a:ea typeface="Barlow Medium"/>
                <a:cs typeface="Barlow Medium"/>
                <a:sym typeface="Barlow Medium"/>
              </a:rPr>
              <a:t>to build multi-trait varieties systematically.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pscale Image"/>
          <p:cNvSpPr/>
          <p:nvPr/>
        </p:nvSpPr>
        <p:spPr>
          <a:xfrm>
            <a:off x="-34396" y="-87923"/>
            <a:ext cx="18445922" cy="10368146"/>
          </a:xfrm>
          <a:custGeom>
            <a:avLst/>
            <a:gdLst/>
            <a:ahLst/>
            <a:cxnLst/>
            <a:rect l="l" t="t" r="r" b="b"/>
            <a:pathLst>
              <a:path w="18445922" h="10368146">
                <a:moveTo>
                  <a:pt x="0" y="0"/>
                </a:moveTo>
                <a:lnTo>
                  <a:pt x="18445922" y="0"/>
                </a:lnTo>
                <a:lnTo>
                  <a:pt x="18445922" y="10368146"/>
                </a:lnTo>
                <a:lnTo>
                  <a:pt x="0" y="103681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TextBox 3"/>
          <p:cNvSpPr txBox="1"/>
          <p:nvPr/>
        </p:nvSpPr>
        <p:spPr>
          <a:xfrm>
            <a:off x="815764" y="875881"/>
            <a:ext cx="8404435" cy="12092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31"/>
              </a:lnSpc>
            </a:pPr>
            <a:r>
              <a:rPr lang="en-US" sz="4064">
                <a:solidFill>
                  <a:srgbClr val="2A2F33"/>
                </a:solidFill>
                <a:latin typeface="Barlow Medium"/>
                <a:ea typeface="Barlow Medium"/>
                <a:cs typeface="Barlow Medium"/>
                <a:sym typeface="Barlow Medium"/>
              </a:rPr>
              <a:t>Engineered Resilience:</a:t>
            </a:r>
          </a:p>
          <a:p>
            <a:pPr algn="l">
              <a:lnSpc>
                <a:spcPts val="4731"/>
              </a:lnSpc>
            </a:pPr>
            <a:r>
              <a:rPr lang="en-US" sz="4064">
                <a:solidFill>
                  <a:srgbClr val="2A2F33"/>
                </a:solidFill>
                <a:latin typeface="Barlow Bold"/>
                <a:ea typeface="Barlow Bold"/>
                <a:cs typeface="Barlow Bold"/>
                <a:sym typeface="Barlow Bold"/>
              </a:rPr>
              <a:t>Breeding for Multiple Resistances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64368" y="2732759"/>
            <a:ext cx="5906769" cy="584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96"/>
              </a:lnSpc>
            </a:pPr>
            <a:r>
              <a:rPr lang="en-US" sz="2000" b="1">
                <a:solidFill>
                  <a:srgbClr val="2A2F33"/>
                </a:solidFill>
                <a:latin typeface="Barlow Medium"/>
                <a:ea typeface="Barlow Medium"/>
                <a:cs typeface="Barlow Medium"/>
                <a:sym typeface="Barlow Medium"/>
              </a:rPr>
              <a:t>•  Abiotic Stressors:</a:t>
            </a:r>
            <a:r>
              <a:rPr lang="en-US" sz="2000">
                <a:solidFill>
                  <a:srgbClr val="2A2F33"/>
                </a:solidFill>
                <a:latin typeface="Barlow Medium"/>
                <a:ea typeface="Barlow Medium"/>
                <a:cs typeface="Barlow Medium"/>
                <a:sym typeface="Barlow Medium"/>
              </a:rPr>
              <a:t> Targeted tolerance to severe</a:t>
            </a:r>
          </a:p>
          <a:p>
            <a:pPr algn="just">
              <a:lnSpc>
                <a:spcPts val="2296"/>
              </a:lnSpc>
            </a:pPr>
            <a:r>
              <a:rPr lang="en-US" sz="2000">
                <a:solidFill>
                  <a:srgbClr val="2A2F33"/>
                </a:solidFill>
                <a:latin typeface="Barlow Medium"/>
                <a:ea typeface="Barlow Medium"/>
                <a:cs typeface="Barlow Medium"/>
                <a:sym typeface="Barlow Medium"/>
              </a:rPr>
              <a:t>flooding, prolonged drought, and soil salinity.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98859" y="4067471"/>
            <a:ext cx="6231651" cy="622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46"/>
              </a:lnSpc>
            </a:pPr>
            <a:r>
              <a:rPr lang="en-US" sz="2000" b="1">
                <a:solidFill>
                  <a:srgbClr val="2A2F33"/>
                </a:solidFill>
                <a:latin typeface="Barlow Medium"/>
                <a:ea typeface="Barlow Medium"/>
                <a:cs typeface="Barlow Medium"/>
                <a:sym typeface="Barlow Medium"/>
              </a:rPr>
              <a:t>•  Bacterial Defenses:</a:t>
            </a:r>
            <a:r>
              <a:rPr lang="en-US" sz="2000">
                <a:solidFill>
                  <a:srgbClr val="2A2F33"/>
                </a:solidFill>
                <a:latin typeface="Barlow Medium"/>
                <a:ea typeface="Barlow Medium"/>
                <a:cs typeface="Barlow Medium"/>
                <a:sym typeface="Barlow Medium"/>
              </a:rPr>
              <a:t> Engineered inherent immunity</a:t>
            </a:r>
          </a:p>
          <a:p>
            <a:pPr algn="just">
              <a:lnSpc>
                <a:spcPts val="2446"/>
              </a:lnSpc>
            </a:pPr>
            <a:r>
              <a:rPr lang="en-US" sz="2000">
                <a:solidFill>
                  <a:srgbClr val="2A2F33"/>
                </a:solidFill>
                <a:latin typeface="Barlow Medium"/>
                <a:ea typeface="Barlow Medium"/>
                <a:cs typeface="Barlow Medium"/>
                <a:sym typeface="Barlow Medium"/>
              </a:rPr>
              <a:t>against Bacterial Leaf Blight and Leaf Streak.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68806" y="5488598"/>
            <a:ext cx="6211784" cy="589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60"/>
              </a:lnSpc>
            </a:pPr>
            <a:r>
              <a:rPr lang="en-US" sz="2000" b="1">
                <a:solidFill>
                  <a:srgbClr val="2A2F33"/>
                </a:solidFill>
                <a:latin typeface="Barlow Medium"/>
                <a:ea typeface="Barlow Medium"/>
                <a:cs typeface="Barlow Medium"/>
                <a:sym typeface="Barlow Medium"/>
              </a:rPr>
              <a:t>• Fungal Resistance: </a:t>
            </a:r>
            <a:r>
              <a:rPr lang="en-US" sz="2000">
                <a:solidFill>
                  <a:srgbClr val="2A2F33"/>
                </a:solidFill>
                <a:latin typeface="Barlow Medium"/>
                <a:ea typeface="Barlow Medium"/>
                <a:cs typeface="Barlow Medium"/>
                <a:sym typeface="Barlow Medium"/>
              </a:rPr>
              <a:t>Incorporating broad-spectrum,</a:t>
            </a:r>
          </a:p>
          <a:p>
            <a:pPr algn="just">
              <a:lnSpc>
                <a:spcPts val="2260"/>
              </a:lnSpc>
            </a:pPr>
            <a:r>
              <a:rPr lang="en-US" sz="2000">
                <a:solidFill>
                  <a:srgbClr val="2A2F33"/>
                </a:solidFill>
                <a:latin typeface="Barlow Medium"/>
                <a:ea typeface="Barlow Medium"/>
                <a:cs typeface="Barlow Medium"/>
                <a:sym typeface="Barlow Medium"/>
              </a:rPr>
              <a:t>durable resistance to devastating Rice Blast.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80721" y="6813764"/>
            <a:ext cx="6294112" cy="609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26"/>
              </a:lnSpc>
            </a:pPr>
            <a:r>
              <a:rPr lang="en-US" sz="2000" b="1">
                <a:solidFill>
                  <a:srgbClr val="2A2F33"/>
                </a:solidFill>
                <a:latin typeface="Barlow Medium"/>
                <a:ea typeface="Barlow Medium"/>
                <a:cs typeface="Barlow Medium"/>
                <a:sym typeface="Barlow Medium"/>
              </a:rPr>
              <a:t>• Insect Shielding: </a:t>
            </a:r>
            <a:r>
              <a:rPr lang="en-US" sz="2000">
                <a:solidFill>
                  <a:srgbClr val="2A2F33"/>
                </a:solidFill>
                <a:latin typeface="Barlow Medium"/>
                <a:ea typeface="Barlow Medium"/>
                <a:cs typeface="Barlow Medium"/>
                <a:sym typeface="Barlow Medium"/>
              </a:rPr>
              <a:t>Utilizing specific resistance genes</a:t>
            </a:r>
          </a:p>
          <a:p>
            <a:pPr algn="just">
              <a:lnSpc>
                <a:spcPts val="2326"/>
              </a:lnSpc>
            </a:pPr>
            <a:r>
              <a:rPr lang="en-US" sz="2000">
                <a:solidFill>
                  <a:srgbClr val="2A2F33"/>
                </a:solidFill>
                <a:latin typeface="Barlow Medium"/>
                <a:ea typeface="Barlow Medium"/>
                <a:cs typeface="Barlow Medium"/>
                <a:sym typeface="Barlow Medium"/>
              </a:rPr>
              <a:t>(e.g., Bph3, Bph32) to repel Planthoppers.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80721" y="8213298"/>
            <a:ext cx="6261953" cy="593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04"/>
              </a:lnSpc>
            </a:pPr>
            <a:r>
              <a:rPr lang="en-US" sz="2000" b="1">
                <a:solidFill>
                  <a:srgbClr val="2A2F33"/>
                </a:solidFill>
                <a:latin typeface="Barlow Medium"/>
                <a:ea typeface="Barlow Medium"/>
                <a:cs typeface="Barlow Medium"/>
                <a:sym typeface="Barlow Medium"/>
              </a:rPr>
              <a:t>• Ecosystem Balance:</a:t>
            </a:r>
            <a:r>
              <a:rPr lang="en-US" sz="2000">
                <a:solidFill>
                  <a:srgbClr val="2A2F33"/>
                </a:solidFill>
                <a:latin typeface="Barlow Medium"/>
                <a:ea typeface="Barlow Medium"/>
                <a:cs typeface="Barlow Medium"/>
                <a:sym typeface="Barlow Medium"/>
              </a:rPr>
              <a:t> Genetic defenses significantly</a:t>
            </a:r>
          </a:p>
          <a:p>
            <a:pPr algn="just">
              <a:lnSpc>
                <a:spcPts val="2304"/>
              </a:lnSpc>
            </a:pPr>
            <a:r>
              <a:rPr lang="en-US" sz="2000">
                <a:solidFill>
                  <a:srgbClr val="2A2F33"/>
                </a:solidFill>
                <a:latin typeface="Barlow Medium"/>
                <a:ea typeface="Barlow Medium"/>
                <a:cs typeface="Barlow Medium"/>
                <a:sym typeface="Barlow Medium"/>
              </a:rPr>
              <a:t>reduce reliance on chemical pesticide interventions.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pscale Image"/>
          <p:cNvSpPr/>
          <p:nvPr/>
        </p:nvSpPr>
        <p:spPr>
          <a:xfrm>
            <a:off x="0" y="0"/>
            <a:ext cx="18420031" cy="10353592"/>
          </a:xfrm>
          <a:custGeom>
            <a:avLst/>
            <a:gdLst/>
            <a:ahLst/>
            <a:cxnLst/>
            <a:rect l="l" t="t" r="r" b="b"/>
            <a:pathLst>
              <a:path w="18420031" h="10353592">
                <a:moveTo>
                  <a:pt x="0" y="0"/>
                </a:moveTo>
                <a:lnTo>
                  <a:pt x="18420031" y="0"/>
                </a:lnTo>
                <a:lnTo>
                  <a:pt x="18420031" y="10353592"/>
                </a:lnTo>
                <a:lnTo>
                  <a:pt x="0" y="103535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TextBox 3"/>
          <p:cNvSpPr txBox="1"/>
          <p:nvPr/>
        </p:nvSpPr>
        <p:spPr>
          <a:xfrm>
            <a:off x="636571" y="687184"/>
            <a:ext cx="674462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8"/>
              </a:lnSpc>
            </a:pPr>
            <a:r>
              <a:rPr lang="en-US" sz="3600" spc="103">
                <a:solidFill>
                  <a:srgbClr val="E8EAEB"/>
                </a:solidFill>
                <a:latin typeface="Barlow Bold"/>
                <a:ea typeface="Barlow Bold"/>
                <a:cs typeface="Barlow Bold"/>
                <a:sym typeface="Barlow Bold"/>
              </a:rPr>
              <a:t>Severe Ecological Disruption Threatens Traditional Rainfed Ecosystems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78601" y="2129095"/>
            <a:ext cx="5544000" cy="1000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200">
                <a:solidFill>
                  <a:srgbClr val="ADCED6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1. Temperature Extremes: Projected global</a:t>
            </a:r>
          </a:p>
          <a:p>
            <a:pPr algn="l">
              <a:lnSpc>
                <a:spcPts val="2640"/>
              </a:lnSpc>
            </a:pPr>
            <a:r>
              <a:rPr lang="en-US" sz="2200">
                <a:solidFill>
                  <a:srgbClr val="CFD3D6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warming of 1-4°C fundamentally threatens the</a:t>
            </a:r>
          </a:p>
          <a:p>
            <a:pPr algn="l">
              <a:lnSpc>
                <a:spcPts val="2640"/>
              </a:lnSpc>
            </a:pPr>
            <a:r>
              <a:rPr lang="en-US" sz="2200">
                <a:solidFill>
                  <a:srgbClr val="CFD3D6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viability of lowland rainfed rice ecosystems.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78601" y="3769309"/>
            <a:ext cx="5544000" cy="1000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200">
                <a:solidFill>
                  <a:srgbClr val="ADCED6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2. Abiotic Stresses: Farmers face exponentially</a:t>
            </a:r>
          </a:p>
          <a:p>
            <a:pPr algn="l">
              <a:lnSpc>
                <a:spcPts val="2640"/>
              </a:lnSpc>
            </a:pPr>
            <a:r>
              <a:rPr lang="en-US" sz="2200">
                <a:solidFill>
                  <a:srgbClr val="ADCED6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 increasing frequencies of severe droughts,</a:t>
            </a:r>
          </a:p>
          <a:p>
            <a:pPr algn="l">
              <a:lnSpc>
                <a:spcPts val="2640"/>
              </a:lnSpc>
            </a:pPr>
            <a:r>
              <a:rPr lang="en-US" sz="2200">
                <a:solidFill>
                  <a:srgbClr val="CFD3D6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unpredictable flash flooding, and soil salinity.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78600" y="5350173"/>
            <a:ext cx="5544000" cy="1333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200" dirty="0">
                <a:solidFill>
                  <a:srgbClr val="ADCED6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3. Biotic Threats: Rising baseline temperatures</a:t>
            </a:r>
          </a:p>
          <a:p>
            <a:pPr algn="l">
              <a:lnSpc>
                <a:spcPts val="2640"/>
              </a:lnSpc>
            </a:pPr>
            <a:r>
              <a:rPr lang="en-US" sz="2200" dirty="0">
                <a:solidFill>
                  <a:srgbClr val="ADCED6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dramatically accelerate the spread of destructive</a:t>
            </a:r>
          </a:p>
          <a:p>
            <a:pPr algn="l">
              <a:lnSpc>
                <a:spcPts val="2640"/>
              </a:lnSpc>
            </a:pPr>
            <a:r>
              <a:rPr lang="en-US" sz="2200" dirty="0">
                <a:solidFill>
                  <a:srgbClr val="CFD3D6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pests (Brown Planthopper) and diseases (Leaf</a:t>
            </a:r>
          </a:p>
          <a:p>
            <a:pPr algn="l">
              <a:lnSpc>
                <a:spcPts val="2640"/>
              </a:lnSpc>
            </a:pPr>
            <a:r>
              <a:rPr lang="en-US" sz="2200" dirty="0">
                <a:solidFill>
                  <a:srgbClr val="CFD3D6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Blight).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78600" y="7141459"/>
            <a:ext cx="5544000" cy="1000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200">
                <a:solidFill>
                  <a:srgbClr val="ADCED6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4. Yield Vulnerability: Extreme weather</a:t>
            </a:r>
          </a:p>
          <a:p>
            <a:pPr algn="l">
              <a:lnSpc>
                <a:spcPts val="2640"/>
              </a:lnSpc>
            </a:pPr>
            <a:r>
              <a:rPr lang="en-US" sz="2200">
                <a:solidFill>
                  <a:srgbClr val="CFD3D6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anomalies routinely disrupt pollination phases,</a:t>
            </a:r>
          </a:p>
          <a:p>
            <a:pPr algn="l">
              <a:lnSpc>
                <a:spcPts val="2640"/>
              </a:lnSpc>
            </a:pPr>
            <a:r>
              <a:rPr lang="en-US" sz="2200">
                <a:solidFill>
                  <a:srgbClr val="CFD3D6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resulting in drastic reductions in crop outputs.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78600" y="8691682"/>
            <a:ext cx="5544000" cy="1000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200">
                <a:solidFill>
                  <a:srgbClr val="ADCED6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5. Geographical Shifts: Traditional growing</a:t>
            </a:r>
          </a:p>
          <a:p>
            <a:pPr algn="l">
              <a:lnSpc>
                <a:spcPts val="2640"/>
              </a:lnSpc>
            </a:pPr>
            <a:r>
              <a:rPr lang="en-US" sz="2200">
                <a:solidFill>
                  <a:srgbClr val="ADCED6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zones for premium cultivars like Thai Hom Mali</a:t>
            </a:r>
          </a:p>
          <a:p>
            <a:pPr algn="l">
              <a:lnSpc>
                <a:spcPts val="2640"/>
              </a:lnSpc>
            </a:pPr>
            <a:r>
              <a:rPr lang="en-US" sz="2200">
                <a:solidFill>
                  <a:srgbClr val="CFD3D6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face severe, long-term ecological destabilization.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2904</TotalTime>
  <Words>2993</Words>
  <Application>Microsoft Macintosh PowerPoint</Application>
  <PresentationFormat>Custom</PresentationFormat>
  <Paragraphs>618</Paragraphs>
  <Slides>35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70" baseType="lpstr">
      <vt:lpstr>Tahoma</vt:lpstr>
      <vt:lpstr>Prompt</vt:lpstr>
      <vt:lpstr>Lovelo</vt:lpstr>
      <vt:lpstr>Barlow Bold Bold</vt:lpstr>
      <vt:lpstr>Georgia Pro</vt:lpstr>
      <vt:lpstr>Clear Sans Bold Italics</vt:lpstr>
      <vt:lpstr>Open Sans</vt:lpstr>
      <vt:lpstr>Aileron Heavy</vt:lpstr>
      <vt:lpstr>Barlow</vt:lpstr>
      <vt:lpstr>Aptos</vt:lpstr>
      <vt:lpstr>Inter</vt:lpstr>
      <vt:lpstr>Roboto Condensed</vt:lpstr>
      <vt:lpstr>Barlow Medium</vt:lpstr>
      <vt:lpstr>Arial MT Pro Bold</vt:lpstr>
      <vt:lpstr>Barlow Condensed Bold</vt:lpstr>
      <vt:lpstr>Clear Sans Bold</vt:lpstr>
      <vt:lpstr>Montserrat</vt:lpstr>
      <vt:lpstr>Open Sauce SemiBold Bold</vt:lpstr>
      <vt:lpstr>Calibri</vt:lpstr>
      <vt:lpstr>Lato Heavy</vt:lpstr>
      <vt:lpstr>Barlow Bold</vt:lpstr>
      <vt:lpstr>KG Primary Penmanship</vt:lpstr>
      <vt:lpstr>Noto Sans Thai Bold</vt:lpstr>
      <vt:lpstr>Georgia</vt:lpstr>
      <vt:lpstr>Arial MT Pro</vt:lpstr>
      <vt:lpstr>Chau Philomene</vt:lpstr>
      <vt:lpstr>Barlow </vt:lpstr>
      <vt:lpstr>Roboto</vt:lpstr>
      <vt:lpstr>Barlow Bold Italics</vt:lpstr>
      <vt:lpstr>Arial</vt:lpstr>
      <vt:lpstr>Barlow Medium Bold</vt:lpstr>
      <vt:lpstr>Krungsri-Condensed-Bold</vt:lpstr>
      <vt:lpstr>Roboto Condensed Bold</vt:lpstr>
      <vt:lpstr>Noto Sans Thai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• Bridging the critical gap between food security, climate resilience, and human nutrition. • Transitioning Thailand's agricultural footprint from traditional methods to advanced genomic pipelines. • Pioneering the future of sustainable, nutraceutical,</dc:title>
  <dc:creator>admunit</dc:creator>
  <cp:lastModifiedBy>Siwaret ARIKIT</cp:lastModifiedBy>
  <cp:revision>21</cp:revision>
  <dcterms:created xsi:type="dcterms:W3CDTF">2006-08-16T00:00:00Z</dcterms:created>
  <dcterms:modified xsi:type="dcterms:W3CDTF">2026-04-14T01:20:11Z</dcterms:modified>
  <dc:identifier>DAHGQC4tQS8</dc:identifier>
</cp:coreProperties>
</file>