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handoutMasterIdLst>
    <p:handoutMasterId r:id="rId42"/>
  </p:handoutMasterIdLst>
  <p:sldIdLst>
    <p:sldId id="274" r:id="rId5"/>
    <p:sldId id="264" r:id="rId6"/>
    <p:sldId id="277" r:id="rId7"/>
    <p:sldId id="329" r:id="rId8"/>
    <p:sldId id="330" r:id="rId9"/>
    <p:sldId id="326" r:id="rId10"/>
    <p:sldId id="311" r:id="rId11"/>
    <p:sldId id="321" r:id="rId12"/>
    <p:sldId id="331" r:id="rId13"/>
    <p:sldId id="290" r:id="rId14"/>
    <p:sldId id="286" r:id="rId15"/>
    <p:sldId id="316" r:id="rId16"/>
    <p:sldId id="333" r:id="rId17"/>
    <p:sldId id="328" r:id="rId18"/>
    <p:sldId id="319" r:id="rId19"/>
    <p:sldId id="318" r:id="rId20"/>
    <p:sldId id="317" r:id="rId21"/>
    <p:sldId id="324" r:id="rId22"/>
    <p:sldId id="292" r:id="rId23"/>
    <p:sldId id="314" r:id="rId24"/>
    <p:sldId id="293" r:id="rId25"/>
    <p:sldId id="306" r:id="rId26"/>
    <p:sldId id="334" r:id="rId27"/>
    <p:sldId id="294" r:id="rId28"/>
    <p:sldId id="296" r:id="rId29"/>
    <p:sldId id="297" r:id="rId30"/>
    <p:sldId id="300" r:id="rId31"/>
    <p:sldId id="303" r:id="rId32"/>
    <p:sldId id="304" r:id="rId33"/>
    <p:sldId id="327" r:id="rId34"/>
    <p:sldId id="335" r:id="rId35"/>
    <p:sldId id="310" r:id="rId36"/>
    <p:sldId id="308" r:id="rId37"/>
    <p:sldId id="322" r:id="rId38"/>
    <p:sldId id="336" r:id="rId39"/>
    <p:sldId id="26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EFB731-A5FD-0785-EA7C-54B1A4D04347}" name="Du, Mary Jean (IRRI)" initials="" userId="S::m.du@cgiar.org::771bcb3e-c5c9-4991-84d6-042721e10b17" providerId="AD"/>
  <p188:author id="{12D2B77B-A4DC-1986-EEC5-FDBDF9D66C6C}" name="Schepler-Luu, Van (IRRI)" initials="SV" userId="S::v.scheplerluu@cgiar.org::988b3825-c1cb-44e0-b378-edd93c9d40a9" providerId="AD"/>
  <p188:author id="{8AA64ACA-F5AD-F592-0DF3-2A54257D273D}" name="Dixit, Shalabh (IRRI)" initials="DS(" userId="S::s.dixit@cgiar.org::7ae1d842-cc14-4432-b05b-e83a0f689b04" providerId="AD"/>
  <p188:author id="{697780CA-D035-8A63-0EDE-D49F9A83BAD9}" name="QUINN, Michael (IRRI)" initials="" userId="S::M.QUINN@cgiar.org::d569651f-1036-4327-ac94-9677fe1b4139" providerId="AD"/>
  <p188:author id="{A97B85FF-3148-3E93-E715-2A3A1B17505F}" name="Valenzuela, Myrtel Anne (IRRI)" initials="MV" userId="S::m.valenzuela@cgiar.org::445f2d4a-b705-4207-8f52-57de5dfc7c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73D085-165B-47FB-882E-73D2DAFE96F9}" v="1" dt="2026-04-13T02:49:35.8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88" autoAdjust="0"/>
    <p:restoredTop sz="94660"/>
  </p:normalViewPr>
  <p:slideViewPr>
    <p:cSldViewPr snapToGrid="0">
      <p:cViewPr varScale="1">
        <p:scale>
          <a:sx n="69" d="100"/>
          <a:sy n="69" d="100"/>
        </p:scale>
        <p:origin x="6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73C935-5104-415A-AC68-1B4C82B7D3EF}"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EE252B92-2315-45A2-9B9C-198C41296752}">
      <dgm:prSet/>
      <dgm:spPr/>
      <dgm:t>
        <a:bodyPr/>
        <a:lstStyle/>
        <a:p>
          <a:r>
            <a:rPr lang="en-PH" dirty="0"/>
            <a:t>Climate Resilience</a:t>
          </a:r>
          <a:endParaRPr lang="en-US" dirty="0"/>
        </a:p>
      </dgm:t>
    </dgm:pt>
    <dgm:pt modelId="{CD90B810-72A5-4ACC-A285-9CFB186520A2}" type="parTrans" cxnId="{8D277DED-1018-4D1B-92E4-D2FA8DAD9E97}">
      <dgm:prSet/>
      <dgm:spPr/>
      <dgm:t>
        <a:bodyPr/>
        <a:lstStyle/>
        <a:p>
          <a:endParaRPr lang="en-US"/>
        </a:p>
      </dgm:t>
    </dgm:pt>
    <dgm:pt modelId="{7DCEE992-7CAC-480D-BC97-CE8F10F2342D}" type="sibTrans" cxnId="{8D277DED-1018-4D1B-92E4-D2FA8DAD9E97}">
      <dgm:prSet/>
      <dgm:spPr/>
      <dgm:t>
        <a:bodyPr/>
        <a:lstStyle/>
        <a:p>
          <a:endParaRPr lang="en-US"/>
        </a:p>
      </dgm:t>
    </dgm:pt>
    <dgm:pt modelId="{F0C3C69A-76F7-41BF-9C8F-E4AE4EAD07F2}">
      <dgm:prSet/>
      <dgm:spPr/>
      <dgm:t>
        <a:bodyPr/>
        <a:lstStyle/>
        <a:p>
          <a:r>
            <a:rPr lang="en-PH" dirty="0"/>
            <a:t>Productivity (yield, stability, disease resistance)</a:t>
          </a:r>
          <a:endParaRPr lang="en-US" dirty="0"/>
        </a:p>
      </dgm:t>
    </dgm:pt>
    <dgm:pt modelId="{DEE7EE98-D651-4429-9524-72B726F5B531}" type="parTrans" cxnId="{87DEC1D9-12F4-4FF5-9737-02CA731FF601}">
      <dgm:prSet/>
      <dgm:spPr/>
      <dgm:t>
        <a:bodyPr/>
        <a:lstStyle/>
        <a:p>
          <a:endParaRPr lang="en-US"/>
        </a:p>
      </dgm:t>
    </dgm:pt>
    <dgm:pt modelId="{002206F2-A71F-42C9-9B73-5DB6B4B6680C}" type="sibTrans" cxnId="{87DEC1D9-12F4-4FF5-9737-02CA731FF601}">
      <dgm:prSet/>
      <dgm:spPr/>
      <dgm:t>
        <a:bodyPr/>
        <a:lstStyle/>
        <a:p>
          <a:endParaRPr lang="en-US"/>
        </a:p>
      </dgm:t>
    </dgm:pt>
    <dgm:pt modelId="{8C7DAF5D-ADE4-4922-965D-39767457CF5B}">
      <dgm:prSet/>
      <dgm:spPr/>
      <dgm:t>
        <a:bodyPr/>
        <a:lstStyle/>
        <a:p>
          <a:r>
            <a:rPr lang="en-PH" dirty="0"/>
            <a:t>Quality, nutrition and markets</a:t>
          </a:r>
          <a:endParaRPr lang="en-US" dirty="0"/>
        </a:p>
      </dgm:t>
    </dgm:pt>
    <dgm:pt modelId="{7DE4BE21-C8B8-4358-9CA3-DD0B76627BDE}" type="parTrans" cxnId="{E43540D2-EFDC-489F-B0E6-DBF2DCDB78DF}">
      <dgm:prSet/>
      <dgm:spPr/>
      <dgm:t>
        <a:bodyPr/>
        <a:lstStyle/>
        <a:p>
          <a:endParaRPr lang="en-US"/>
        </a:p>
      </dgm:t>
    </dgm:pt>
    <dgm:pt modelId="{A1DA88A1-367F-4078-B5C8-0AE17F0BE087}" type="sibTrans" cxnId="{E43540D2-EFDC-489F-B0E6-DBF2DCDB78DF}">
      <dgm:prSet/>
      <dgm:spPr/>
      <dgm:t>
        <a:bodyPr/>
        <a:lstStyle/>
        <a:p>
          <a:endParaRPr lang="en-US"/>
        </a:p>
      </dgm:t>
    </dgm:pt>
    <dgm:pt modelId="{FBA3D976-2E7E-4DFE-BB1D-3491AF54E4D8}">
      <dgm:prSet/>
      <dgm:spPr/>
      <dgm:t>
        <a:bodyPr/>
        <a:lstStyle/>
        <a:p>
          <a:r>
            <a:rPr lang="en-PH">
              <a:sym typeface="Wingdings" panose="05000000000000000000" pitchFamily="2" charset="2"/>
            </a:rPr>
            <a:t></a:t>
          </a:r>
          <a:r>
            <a:rPr lang="en-PH"/>
            <a:t> Must be delivered </a:t>
          </a:r>
          <a:r>
            <a:rPr lang="en-PH" b="1"/>
            <a:t>together</a:t>
          </a:r>
          <a:r>
            <a:rPr lang="en-PH"/>
            <a:t> – Not sequentially</a:t>
          </a:r>
          <a:endParaRPr lang="en-US"/>
        </a:p>
      </dgm:t>
    </dgm:pt>
    <dgm:pt modelId="{EFF630EA-2F34-4B51-BF93-CC06C0907B25}" type="parTrans" cxnId="{457995A0-C7BA-45F6-8A93-C88917832897}">
      <dgm:prSet/>
      <dgm:spPr/>
      <dgm:t>
        <a:bodyPr/>
        <a:lstStyle/>
        <a:p>
          <a:endParaRPr lang="en-US"/>
        </a:p>
      </dgm:t>
    </dgm:pt>
    <dgm:pt modelId="{F4AB8785-FDC3-4990-87F0-68C04FCBC442}" type="sibTrans" cxnId="{457995A0-C7BA-45F6-8A93-C88917832897}">
      <dgm:prSet/>
      <dgm:spPr/>
      <dgm:t>
        <a:bodyPr/>
        <a:lstStyle/>
        <a:p>
          <a:endParaRPr lang="en-US"/>
        </a:p>
      </dgm:t>
    </dgm:pt>
    <dgm:pt modelId="{B3D7446C-B9B2-4EC6-9E17-4E1DC375FC15}" type="pres">
      <dgm:prSet presAssocID="{F073C935-5104-415A-AC68-1B4C82B7D3EF}" presName="hierChild1" presStyleCnt="0">
        <dgm:presLayoutVars>
          <dgm:chPref val="1"/>
          <dgm:dir/>
          <dgm:animOne val="branch"/>
          <dgm:animLvl val="lvl"/>
          <dgm:resizeHandles/>
        </dgm:presLayoutVars>
      </dgm:prSet>
      <dgm:spPr/>
    </dgm:pt>
    <dgm:pt modelId="{24FA13EA-2841-4DAB-94C4-373976F18E3A}" type="pres">
      <dgm:prSet presAssocID="{EE252B92-2315-45A2-9B9C-198C41296752}" presName="hierRoot1" presStyleCnt="0"/>
      <dgm:spPr/>
    </dgm:pt>
    <dgm:pt modelId="{5FD521E5-18C0-41F4-A8B2-F892F8777C34}" type="pres">
      <dgm:prSet presAssocID="{EE252B92-2315-45A2-9B9C-198C41296752}" presName="composite" presStyleCnt="0"/>
      <dgm:spPr/>
    </dgm:pt>
    <dgm:pt modelId="{7BAF4D56-689D-4D2F-86A1-D3441DD534DF}" type="pres">
      <dgm:prSet presAssocID="{EE252B92-2315-45A2-9B9C-198C41296752}" presName="background" presStyleLbl="node0" presStyleIdx="0" presStyleCnt="4"/>
      <dgm:spPr/>
    </dgm:pt>
    <dgm:pt modelId="{16895D3A-A59E-4DB5-AB37-12E256C5623D}" type="pres">
      <dgm:prSet presAssocID="{EE252B92-2315-45A2-9B9C-198C41296752}" presName="text" presStyleLbl="fgAcc0" presStyleIdx="0" presStyleCnt="4">
        <dgm:presLayoutVars>
          <dgm:chPref val="3"/>
        </dgm:presLayoutVars>
      </dgm:prSet>
      <dgm:spPr/>
    </dgm:pt>
    <dgm:pt modelId="{B90BF1A1-F3C1-4E0A-B5D5-0DECAC70F5B9}" type="pres">
      <dgm:prSet presAssocID="{EE252B92-2315-45A2-9B9C-198C41296752}" presName="hierChild2" presStyleCnt="0"/>
      <dgm:spPr/>
    </dgm:pt>
    <dgm:pt modelId="{AB14A86E-305F-42BD-8D78-4EC9A2DE6FCC}" type="pres">
      <dgm:prSet presAssocID="{F0C3C69A-76F7-41BF-9C8F-E4AE4EAD07F2}" presName="hierRoot1" presStyleCnt="0"/>
      <dgm:spPr/>
    </dgm:pt>
    <dgm:pt modelId="{A6E9C313-CEC9-4F5C-9CED-86D8878672D0}" type="pres">
      <dgm:prSet presAssocID="{F0C3C69A-76F7-41BF-9C8F-E4AE4EAD07F2}" presName="composite" presStyleCnt="0"/>
      <dgm:spPr/>
    </dgm:pt>
    <dgm:pt modelId="{EA58DB64-BFFC-4DED-9438-97DB4C1EB6C4}" type="pres">
      <dgm:prSet presAssocID="{F0C3C69A-76F7-41BF-9C8F-E4AE4EAD07F2}" presName="background" presStyleLbl="node0" presStyleIdx="1" presStyleCnt="4"/>
      <dgm:spPr/>
    </dgm:pt>
    <dgm:pt modelId="{ED6F7660-BA5A-49E4-8DB8-74479D0B4EB7}" type="pres">
      <dgm:prSet presAssocID="{F0C3C69A-76F7-41BF-9C8F-E4AE4EAD07F2}" presName="text" presStyleLbl="fgAcc0" presStyleIdx="1" presStyleCnt="4">
        <dgm:presLayoutVars>
          <dgm:chPref val="3"/>
        </dgm:presLayoutVars>
      </dgm:prSet>
      <dgm:spPr/>
    </dgm:pt>
    <dgm:pt modelId="{FB026B44-8075-4957-A27C-5925239F1772}" type="pres">
      <dgm:prSet presAssocID="{F0C3C69A-76F7-41BF-9C8F-E4AE4EAD07F2}" presName="hierChild2" presStyleCnt="0"/>
      <dgm:spPr/>
    </dgm:pt>
    <dgm:pt modelId="{DC5DB9AD-AAF8-44E3-BE95-C7A3DA9E5027}" type="pres">
      <dgm:prSet presAssocID="{8C7DAF5D-ADE4-4922-965D-39767457CF5B}" presName="hierRoot1" presStyleCnt="0"/>
      <dgm:spPr/>
    </dgm:pt>
    <dgm:pt modelId="{1A34E14E-34C3-43BB-9872-0AEF8A1220BF}" type="pres">
      <dgm:prSet presAssocID="{8C7DAF5D-ADE4-4922-965D-39767457CF5B}" presName="composite" presStyleCnt="0"/>
      <dgm:spPr/>
    </dgm:pt>
    <dgm:pt modelId="{F2217B2B-EE97-405A-B29C-9A370FAED1B4}" type="pres">
      <dgm:prSet presAssocID="{8C7DAF5D-ADE4-4922-965D-39767457CF5B}" presName="background" presStyleLbl="node0" presStyleIdx="2" presStyleCnt="4"/>
      <dgm:spPr/>
    </dgm:pt>
    <dgm:pt modelId="{04C9071E-5A70-447D-A464-AA708445E9B1}" type="pres">
      <dgm:prSet presAssocID="{8C7DAF5D-ADE4-4922-965D-39767457CF5B}" presName="text" presStyleLbl="fgAcc0" presStyleIdx="2" presStyleCnt="4">
        <dgm:presLayoutVars>
          <dgm:chPref val="3"/>
        </dgm:presLayoutVars>
      </dgm:prSet>
      <dgm:spPr/>
    </dgm:pt>
    <dgm:pt modelId="{A33FBF2E-33E8-46E4-9B45-DE0F214FFEDF}" type="pres">
      <dgm:prSet presAssocID="{8C7DAF5D-ADE4-4922-965D-39767457CF5B}" presName="hierChild2" presStyleCnt="0"/>
      <dgm:spPr/>
    </dgm:pt>
    <dgm:pt modelId="{A3BE8AD6-259B-49E0-83D3-6BDC2E0EA45A}" type="pres">
      <dgm:prSet presAssocID="{FBA3D976-2E7E-4DFE-BB1D-3491AF54E4D8}" presName="hierRoot1" presStyleCnt="0"/>
      <dgm:spPr/>
    </dgm:pt>
    <dgm:pt modelId="{8F2384FB-C30E-4F41-9C25-25D6330D2C74}" type="pres">
      <dgm:prSet presAssocID="{FBA3D976-2E7E-4DFE-BB1D-3491AF54E4D8}" presName="composite" presStyleCnt="0"/>
      <dgm:spPr/>
    </dgm:pt>
    <dgm:pt modelId="{B5A2F195-D1FC-4B74-A08B-2B06320C9B54}" type="pres">
      <dgm:prSet presAssocID="{FBA3D976-2E7E-4DFE-BB1D-3491AF54E4D8}" presName="background" presStyleLbl="node0" presStyleIdx="3" presStyleCnt="4"/>
      <dgm:spPr/>
    </dgm:pt>
    <dgm:pt modelId="{497CA91C-B8F0-4AFE-A881-ABE45B306749}" type="pres">
      <dgm:prSet presAssocID="{FBA3D976-2E7E-4DFE-BB1D-3491AF54E4D8}" presName="text" presStyleLbl="fgAcc0" presStyleIdx="3" presStyleCnt="4">
        <dgm:presLayoutVars>
          <dgm:chPref val="3"/>
        </dgm:presLayoutVars>
      </dgm:prSet>
      <dgm:spPr/>
    </dgm:pt>
    <dgm:pt modelId="{0436FA74-53C5-4DCC-95C2-77B3CFF449C1}" type="pres">
      <dgm:prSet presAssocID="{FBA3D976-2E7E-4DFE-BB1D-3491AF54E4D8}" presName="hierChild2" presStyleCnt="0"/>
      <dgm:spPr/>
    </dgm:pt>
  </dgm:ptLst>
  <dgm:cxnLst>
    <dgm:cxn modelId="{2211BA1A-456D-4FE6-9E46-6E008B2D9B7D}" type="presOf" srcId="{F073C935-5104-415A-AC68-1B4C82B7D3EF}" destId="{B3D7446C-B9B2-4EC6-9E17-4E1DC375FC15}" srcOrd="0" destOrd="0" presId="urn:microsoft.com/office/officeart/2005/8/layout/hierarchy1"/>
    <dgm:cxn modelId="{B5C21F30-B5F7-49BB-93C8-77BAB47F906A}" type="presOf" srcId="{F0C3C69A-76F7-41BF-9C8F-E4AE4EAD07F2}" destId="{ED6F7660-BA5A-49E4-8DB8-74479D0B4EB7}" srcOrd="0" destOrd="0" presId="urn:microsoft.com/office/officeart/2005/8/layout/hierarchy1"/>
    <dgm:cxn modelId="{5BFF7E41-E444-424B-A8F8-F82EFEBF17A8}" type="presOf" srcId="{FBA3D976-2E7E-4DFE-BB1D-3491AF54E4D8}" destId="{497CA91C-B8F0-4AFE-A881-ABE45B306749}" srcOrd="0" destOrd="0" presId="urn:microsoft.com/office/officeart/2005/8/layout/hierarchy1"/>
    <dgm:cxn modelId="{457995A0-C7BA-45F6-8A93-C88917832897}" srcId="{F073C935-5104-415A-AC68-1B4C82B7D3EF}" destId="{FBA3D976-2E7E-4DFE-BB1D-3491AF54E4D8}" srcOrd="3" destOrd="0" parTransId="{EFF630EA-2F34-4B51-BF93-CC06C0907B25}" sibTransId="{F4AB8785-FDC3-4990-87F0-68C04FCBC442}"/>
    <dgm:cxn modelId="{D36388C0-E692-4220-9559-B1C7FA0BB08E}" type="presOf" srcId="{EE252B92-2315-45A2-9B9C-198C41296752}" destId="{16895D3A-A59E-4DB5-AB37-12E256C5623D}" srcOrd="0" destOrd="0" presId="urn:microsoft.com/office/officeart/2005/8/layout/hierarchy1"/>
    <dgm:cxn modelId="{E43540D2-EFDC-489F-B0E6-DBF2DCDB78DF}" srcId="{F073C935-5104-415A-AC68-1B4C82B7D3EF}" destId="{8C7DAF5D-ADE4-4922-965D-39767457CF5B}" srcOrd="2" destOrd="0" parTransId="{7DE4BE21-C8B8-4358-9CA3-DD0B76627BDE}" sibTransId="{A1DA88A1-367F-4078-B5C8-0AE17F0BE087}"/>
    <dgm:cxn modelId="{87DEC1D9-12F4-4FF5-9737-02CA731FF601}" srcId="{F073C935-5104-415A-AC68-1B4C82B7D3EF}" destId="{F0C3C69A-76F7-41BF-9C8F-E4AE4EAD07F2}" srcOrd="1" destOrd="0" parTransId="{DEE7EE98-D651-4429-9524-72B726F5B531}" sibTransId="{002206F2-A71F-42C9-9B73-5DB6B4B6680C}"/>
    <dgm:cxn modelId="{5A2C4EE0-B4B2-458A-96BD-C8E202F80371}" type="presOf" srcId="{8C7DAF5D-ADE4-4922-965D-39767457CF5B}" destId="{04C9071E-5A70-447D-A464-AA708445E9B1}" srcOrd="0" destOrd="0" presId="urn:microsoft.com/office/officeart/2005/8/layout/hierarchy1"/>
    <dgm:cxn modelId="{8D277DED-1018-4D1B-92E4-D2FA8DAD9E97}" srcId="{F073C935-5104-415A-AC68-1B4C82B7D3EF}" destId="{EE252B92-2315-45A2-9B9C-198C41296752}" srcOrd="0" destOrd="0" parTransId="{CD90B810-72A5-4ACC-A285-9CFB186520A2}" sibTransId="{7DCEE992-7CAC-480D-BC97-CE8F10F2342D}"/>
    <dgm:cxn modelId="{4C308C9A-5DEC-4EEE-B576-B02921F580BE}" type="presParOf" srcId="{B3D7446C-B9B2-4EC6-9E17-4E1DC375FC15}" destId="{24FA13EA-2841-4DAB-94C4-373976F18E3A}" srcOrd="0" destOrd="0" presId="urn:microsoft.com/office/officeart/2005/8/layout/hierarchy1"/>
    <dgm:cxn modelId="{014BA3AA-72B7-4CE1-AA47-F2C9759C5361}" type="presParOf" srcId="{24FA13EA-2841-4DAB-94C4-373976F18E3A}" destId="{5FD521E5-18C0-41F4-A8B2-F892F8777C34}" srcOrd="0" destOrd="0" presId="urn:microsoft.com/office/officeart/2005/8/layout/hierarchy1"/>
    <dgm:cxn modelId="{41576573-9C6D-41D1-8AC5-7648C9BD68B5}" type="presParOf" srcId="{5FD521E5-18C0-41F4-A8B2-F892F8777C34}" destId="{7BAF4D56-689D-4D2F-86A1-D3441DD534DF}" srcOrd="0" destOrd="0" presId="urn:microsoft.com/office/officeart/2005/8/layout/hierarchy1"/>
    <dgm:cxn modelId="{8344D7F1-0B85-490B-AF89-96600ABA5DF9}" type="presParOf" srcId="{5FD521E5-18C0-41F4-A8B2-F892F8777C34}" destId="{16895D3A-A59E-4DB5-AB37-12E256C5623D}" srcOrd="1" destOrd="0" presId="urn:microsoft.com/office/officeart/2005/8/layout/hierarchy1"/>
    <dgm:cxn modelId="{11DE159E-D55E-4906-A39B-C6ED9EC06D87}" type="presParOf" srcId="{24FA13EA-2841-4DAB-94C4-373976F18E3A}" destId="{B90BF1A1-F3C1-4E0A-B5D5-0DECAC70F5B9}" srcOrd="1" destOrd="0" presId="urn:microsoft.com/office/officeart/2005/8/layout/hierarchy1"/>
    <dgm:cxn modelId="{E366678D-6301-40F0-AB1A-BDD5BB8D96A7}" type="presParOf" srcId="{B3D7446C-B9B2-4EC6-9E17-4E1DC375FC15}" destId="{AB14A86E-305F-42BD-8D78-4EC9A2DE6FCC}" srcOrd="1" destOrd="0" presId="urn:microsoft.com/office/officeart/2005/8/layout/hierarchy1"/>
    <dgm:cxn modelId="{C377FB8C-202F-41C5-B870-28D5DA53BAB9}" type="presParOf" srcId="{AB14A86E-305F-42BD-8D78-4EC9A2DE6FCC}" destId="{A6E9C313-CEC9-4F5C-9CED-86D8878672D0}" srcOrd="0" destOrd="0" presId="urn:microsoft.com/office/officeart/2005/8/layout/hierarchy1"/>
    <dgm:cxn modelId="{96F4ED95-4DAF-477E-8ED7-B65C3640D5AA}" type="presParOf" srcId="{A6E9C313-CEC9-4F5C-9CED-86D8878672D0}" destId="{EA58DB64-BFFC-4DED-9438-97DB4C1EB6C4}" srcOrd="0" destOrd="0" presId="urn:microsoft.com/office/officeart/2005/8/layout/hierarchy1"/>
    <dgm:cxn modelId="{5703E0E0-DD24-4284-A517-0D7AF85D70C8}" type="presParOf" srcId="{A6E9C313-CEC9-4F5C-9CED-86D8878672D0}" destId="{ED6F7660-BA5A-49E4-8DB8-74479D0B4EB7}" srcOrd="1" destOrd="0" presId="urn:microsoft.com/office/officeart/2005/8/layout/hierarchy1"/>
    <dgm:cxn modelId="{F19E5A8E-6418-4C66-BBFA-4925BDA6BCEA}" type="presParOf" srcId="{AB14A86E-305F-42BD-8D78-4EC9A2DE6FCC}" destId="{FB026B44-8075-4957-A27C-5925239F1772}" srcOrd="1" destOrd="0" presId="urn:microsoft.com/office/officeart/2005/8/layout/hierarchy1"/>
    <dgm:cxn modelId="{34E38478-120A-47B9-A69B-31D24D4FC609}" type="presParOf" srcId="{B3D7446C-B9B2-4EC6-9E17-4E1DC375FC15}" destId="{DC5DB9AD-AAF8-44E3-BE95-C7A3DA9E5027}" srcOrd="2" destOrd="0" presId="urn:microsoft.com/office/officeart/2005/8/layout/hierarchy1"/>
    <dgm:cxn modelId="{82603658-54E6-4276-AD25-57071E6D7820}" type="presParOf" srcId="{DC5DB9AD-AAF8-44E3-BE95-C7A3DA9E5027}" destId="{1A34E14E-34C3-43BB-9872-0AEF8A1220BF}" srcOrd="0" destOrd="0" presId="urn:microsoft.com/office/officeart/2005/8/layout/hierarchy1"/>
    <dgm:cxn modelId="{AA251BC0-43D1-4D50-B1BD-BC69CB4CE968}" type="presParOf" srcId="{1A34E14E-34C3-43BB-9872-0AEF8A1220BF}" destId="{F2217B2B-EE97-405A-B29C-9A370FAED1B4}" srcOrd="0" destOrd="0" presId="urn:microsoft.com/office/officeart/2005/8/layout/hierarchy1"/>
    <dgm:cxn modelId="{02FD88D5-00C1-4441-B684-F34AAABBEA0C}" type="presParOf" srcId="{1A34E14E-34C3-43BB-9872-0AEF8A1220BF}" destId="{04C9071E-5A70-447D-A464-AA708445E9B1}" srcOrd="1" destOrd="0" presId="urn:microsoft.com/office/officeart/2005/8/layout/hierarchy1"/>
    <dgm:cxn modelId="{CD08EAB3-C68A-4CC0-9D59-83AC1FC005DB}" type="presParOf" srcId="{DC5DB9AD-AAF8-44E3-BE95-C7A3DA9E5027}" destId="{A33FBF2E-33E8-46E4-9B45-DE0F214FFEDF}" srcOrd="1" destOrd="0" presId="urn:microsoft.com/office/officeart/2005/8/layout/hierarchy1"/>
    <dgm:cxn modelId="{45DD95E2-DAC7-4CAA-BF20-D9C66246BD34}" type="presParOf" srcId="{B3D7446C-B9B2-4EC6-9E17-4E1DC375FC15}" destId="{A3BE8AD6-259B-49E0-83D3-6BDC2E0EA45A}" srcOrd="3" destOrd="0" presId="urn:microsoft.com/office/officeart/2005/8/layout/hierarchy1"/>
    <dgm:cxn modelId="{7DC2D679-4FBC-4541-ADC9-9A36FAD448B2}" type="presParOf" srcId="{A3BE8AD6-259B-49E0-83D3-6BDC2E0EA45A}" destId="{8F2384FB-C30E-4F41-9C25-25D6330D2C74}" srcOrd="0" destOrd="0" presId="urn:microsoft.com/office/officeart/2005/8/layout/hierarchy1"/>
    <dgm:cxn modelId="{CF07E947-7112-4D1A-95A0-65A36D3557B8}" type="presParOf" srcId="{8F2384FB-C30E-4F41-9C25-25D6330D2C74}" destId="{B5A2F195-D1FC-4B74-A08B-2B06320C9B54}" srcOrd="0" destOrd="0" presId="urn:microsoft.com/office/officeart/2005/8/layout/hierarchy1"/>
    <dgm:cxn modelId="{7BEB7488-B969-4291-A2C4-B4D616B85C6D}" type="presParOf" srcId="{8F2384FB-C30E-4F41-9C25-25D6330D2C74}" destId="{497CA91C-B8F0-4AFE-A881-ABE45B306749}" srcOrd="1" destOrd="0" presId="urn:microsoft.com/office/officeart/2005/8/layout/hierarchy1"/>
    <dgm:cxn modelId="{5E6C23FD-1008-4C62-A5AC-FB873FC57967}" type="presParOf" srcId="{A3BE8AD6-259B-49E0-83D3-6BDC2E0EA45A}" destId="{0436FA74-53C5-4DCC-95C2-77B3CFF449C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98881A-2124-4EAE-A09E-724FA6DD91DB}"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A3047CEF-5A2C-45CC-A30A-7A45149DE547}">
      <dgm:prSet/>
      <dgm:spPr/>
      <dgm:t>
        <a:bodyPr/>
        <a:lstStyle/>
        <a:p>
          <a:r>
            <a:rPr lang="en-PH" dirty="0"/>
            <a:t>Climate change is accelerating</a:t>
          </a:r>
          <a:endParaRPr lang="en-US" dirty="0"/>
        </a:p>
      </dgm:t>
    </dgm:pt>
    <dgm:pt modelId="{A0E0BE2E-D9D1-4E04-AC20-493531F6ED81}" type="parTrans" cxnId="{AA5249FB-C65F-4F1B-B2F5-91B73F378A48}">
      <dgm:prSet/>
      <dgm:spPr/>
      <dgm:t>
        <a:bodyPr/>
        <a:lstStyle/>
        <a:p>
          <a:endParaRPr lang="en-US"/>
        </a:p>
      </dgm:t>
    </dgm:pt>
    <dgm:pt modelId="{ADD3DFF5-E4D6-48B0-B5B2-2AAB327B2BA2}" type="sibTrans" cxnId="{AA5249FB-C65F-4F1B-B2F5-91B73F378A48}">
      <dgm:prSet/>
      <dgm:spPr/>
      <dgm:t>
        <a:bodyPr/>
        <a:lstStyle/>
        <a:p>
          <a:endParaRPr lang="en-US"/>
        </a:p>
      </dgm:t>
    </dgm:pt>
    <dgm:pt modelId="{257DF6EB-E63C-4F7E-BAEF-C50121771349}">
      <dgm:prSet/>
      <dgm:spPr/>
      <dgm:t>
        <a:bodyPr/>
        <a:lstStyle/>
        <a:p>
          <a:r>
            <a:rPr lang="en-PH"/>
            <a:t>Systems are becoming more complex</a:t>
          </a:r>
          <a:endParaRPr lang="en-US"/>
        </a:p>
      </dgm:t>
    </dgm:pt>
    <dgm:pt modelId="{C863D895-F0A0-4FEE-8818-AE1167DD10CC}" type="parTrans" cxnId="{B2AEBDEE-6272-42BD-8C66-EEBD4C7744A0}">
      <dgm:prSet/>
      <dgm:spPr/>
      <dgm:t>
        <a:bodyPr/>
        <a:lstStyle/>
        <a:p>
          <a:endParaRPr lang="en-US"/>
        </a:p>
      </dgm:t>
    </dgm:pt>
    <dgm:pt modelId="{8F70E0FD-8BA2-4C56-BAAB-9BE85D45A564}" type="sibTrans" cxnId="{B2AEBDEE-6272-42BD-8C66-EEBD4C7744A0}">
      <dgm:prSet/>
      <dgm:spPr/>
      <dgm:t>
        <a:bodyPr/>
        <a:lstStyle/>
        <a:p>
          <a:endParaRPr lang="en-US"/>
        </a:p>
      </dgm:t>
    </dgm:pt>
    <dgm:pt modelId="{5A024CAC-8828-471F-834D-8BB481072062}">
      <dgm:prSet/>
      <dgm:spPr/>
      <dgm:t>
        <a:bodyPr/>
        <a:lstStyle/>
        <a:p>
          <a:r>
            <a:rPr lang="en-PH"/>
            <a:t>Traditional breeding cycles are too slow</a:t>
          </a:r>
          <a:endParaRPr lang="en-US"/>
        </a:p>
      </dgm:t>
    </dgm:pt>
    <dgm:pt modelId="{4D679DFB-642D-4967-813C-642BD86FA0AE}" type="parTrans" cxnId="{579C63D2-BA41-44B2-8F95-051BC86C609F}">
      <dgm:prSet/>
      <dgm:spPr/>
      <dgm:t>
        <a:bodyPr/>
        <a:lstStyle/>
        <a:p>
          <a:endParaRPr lang="en-US"/>
        </a:p>
      </dgm:t>
    </dgm:pt>
    <dgm:pt modelId="{450225F9-78BE-4E1E-85F2-2DC017922779}" type="sibTrans" cxnId="{579C63D2-BA41-44B2-8F95-051BC86C609F}">
      <dgm:prSet/>
      <dgm:spPr/>
      <dgm:t>
        <a:bodyPr/>
        <a:lstStyle/>
        <a:p>
          <a:endParaRPr lang="en-US"/>
        </a:p>
      </dgm:t>
    </dgm:pt>
    <dgm:pt modelId="{51F3AAB1-00D1-41C9-B660-B0B5CB764946}">
      <dgm:prSet/>
      <dgm:spPr/>
      <dgm:t>
        <a:bodyPr/>
        <a:lstStyle/>
        <a:p>
          <a:r>
            <a:rPr lang="en-PH"/>
            <a:t>Required responses:</a:t>
          </a:r>
          <a:endParaRPr lang="en-US"/>
        </a:p>
      </dgm:t>
    </dgm:pt>
    <dgm:pt modelId="{564ABE76-48E7-446E-A2CE-8C348D1F8E02}" type="parTrans" cxnId="{273898D5-DE77-47AD-80A3-16B816246226}">
      <dgm:prSet/>
      <dgm:spPr/>
      <dgm:t>
        <a:bodyPr/>
        <a:lstStyle/>
        <a:p>
          <a:endParaRPr lang="en-US"/>
        </a:p>
      </dgm:t>
    </dgm:pt>
    <dgm:pt modelId="{9DEFF3F5-DC77-4352-BA59-96660D948DD2}" type="sibTrans" cxnId="{273898D5-DE77-47AD-80A3-16B816246226}">
      <dgm:prSet/>
      <dgm:spPr/>
      <dgm:t>
        <a:bodyPr/>
        <a:lstStyle/>
        <a:p>
          <a:endParaRPr lang="en-US"/>
        </a:p>
      </dgm:t>
    </dgm:pt>
    <dgm:pt modelId="{08B65692-724B-4B26-8F47-C011790C8FC4}">
      <dgm:prSet/>
      <dgm:spPr/>
      <dgm:t>
        <a:bodyPr/>
        <a:lstStyle/>
        <a:p>
          <a:r>
            <a:rPr lang="en-PH"/>
            <a:t>Faster cycle times</a:t>
          </a:r>
          <a:endParaRPr lang="en-US"/>
        </a:p>
      </dgm:t>
    </dgm:pt>
    <dgm:pt modelId="{193B8644-83CD-4EB9-B236-92638C0F3E32}" type="parTrans" cxnId="{7DFC1330-B369-412F-9C71-70F3C67A42DF}">
      <dgm:prSet/>
      <dgm:spPr/>
      <dgm:t>
        <a:bodyPr/>
        <a:lstStyle/>
        <a:p>
          <a:endParaRPr lang="en-US"/>
        </a:p>
      </dgm:t>
    </dgm:pt>
    <dgm:pt modelId="{D29EF012-67DF-40D6-B79A-660794D5F56D}" type="sibTrans" cxnId="{7DFC1330-B369-412F-9C71-70F3C67A42DF}">
      <dgm:prSet/>
      <dgm:spPr/>
      <dgm:t>
        <a:bodyPr/>
        <a:lstStyle/>
        <a:p>
          <a:endParaRPr lang="en-US"/>
        </a:p>
      </dgm:t>
    </dgm:pt>
    <dgm:pt modelId="{9F255F3E-EE8E-453D-A239-9178C2FF7767}">
      <dgm:prSet/>
      <dgm:spPr/>
      <dgm:t>
        <a:bodyPr/>
        <a:lstStyle/>
        <a:p>
          <a:r>
            <a:rPr lang="en-PH"/>
            <a:t>Better prioritization</a:t>
          </a:r>
          <a:endParaRPr lang="en-US"/>
        </a:p>
      </dgm:t>
    </dgm:pt>
    <dgm:pt modelId="{1DCFC290-3838-4AB6-8F02-727F0F8956F8}" type="parTrans" cxnId="{A8A4E4D7-9615-4592-A338-E40E6C926F6E}">
      <dgm:prSet/>
      <dgm:spPr/>
      <dgm:t>
        <a:bodyPr/>
        <a:lstStyle/>
        <a:p>
          <a:endParaRPr lang="en-US"/>
        </a:p>
      </dgm:t>
    </dgm:pt>
    <dgm:pt modelId="{9F88584B-D2AD-41D3-9C1F-CB8FE132E6E3}" type="sibTrans" cxnId="{A8A4E4D7-9615-4592-A338-E40E6C926F6E}">
      <dgm:prSet/>
      <dgm:spPr/>
      <dgm:t>
        <a:bodyPr/>
        <a:lstStyle/>
        <a:p>
          <a:endParaRPr lang="en-US"/>
        </a:p>
      </dgm:t>
    </dgm:pt>
    <dgm:pt modelId="{4679FF22-4FB7-453C-8319-AE581B53836B}">
      <dgm:prSet/>
      <dgm:spPr/>
      <dgm:t>
        <a:bodyPr/>
        <a:lstStyle/>
        <a:p>
          <a:r>
            <a:rPr lang="en-PH"/>
            <a:t>More representative testing and more traits earlier in breeding cycle</a:t>
          </a:r>
          <a:endParaRPr lang="en-US"/>
        </a:p>
      </dgm:t>
    </dgm:pt>
    <dgm:pt modelId="{2BA77550-93F3-4154-A0E1-498FCC304A56}" type="parTrans" cxnId="{8067D857-39E9-423E-9B0C-8B4F7AD540A0}">
      <dgm:prSet/>
      <dgm:spPr/>
      <dgm:t>
        <a:bodyPr/>
        <a:lstStyle/>
        <a:p>
          <a:endParaRPr lang="en-US"/>
        </a:p>
      </dgm:t>
    </dgm:pt>
    <dgm:pt modelId="{BD2F4146-02FA-40B8-9747-51EF30CC6161}" type="sibTrans" cxnId="{8067D857-39E9-423E-9B0C-8B4F7AD540A0}">
      <dgm:prSet/>
      <dgm:spPr/>
      <dgm:t>
        <a:bodyPr/>
        <a:lstStyle/>
        <a:p>
          <a:endParaRPr lang="en-US"/>
        </a:p>
      </dgm:t>
    </dgm:pt>
    <dgm:pt modelId="{C69799F7-F08B-4B47-92E4-F32796495CCC}">
      <dgm:prSet/>
      <dgm:spPr/>
      <dgm:t>
        <a:bodyPr/>
        <a:lstStyle/>
        <a:p>
          <a:r>
            <a:rPr lang="en-PH"/>
            <a:t>Use of technology to achieve the above, not to enhance traditional breeding approaches</a:t>
          </a:r>
          <a:endParaRPr lang="en-US"/>
        </a:p>
      </dgm:t>
    </dgm:pt>
    <dgm:pt modelId="{6D5F8D9C-C639-460E-A4C4-C306AD501D43}" type="parTrans" cxnId="{D3BF7931-4A09-4702-B7E4-AAC879E2B2AE}">
      <dgm:prSet/>
      <dgm:spPr/>
      <dgm:t>
        <a:bodyPr/>
        <a:lstStyle/>
        <a:p>
          <a:endParaRPr lang="en-US"/>
        </a:p>
      </dgm:t>
    </dgm:pt>
    <dgm:pt modelId="{633A3C53-5DA3-4D44-B8D6-2EA1D9F64DBC}" type="sibTrans" cxnId="{D3BF7931-4A09-4702-B7E4-AAC879E2B2AE}">
      <dgm:prSet/>
      <dgm:spPr/>
      <dgm:t>
        <a:bodyPr/>
        <a:lstStyle/>
        <a:p>
          <a:endParaRPr lang="en-US"/>
        </a:p>
      </dgm:t>
    </dgm:pt>
    <dgm:pt modelId="{F8417E52-7C6D-482A-9293-F5B84B064DE0}" type="pres">
      <dgm:prSet presAssocID="{D198881A-2124-4EAE-A09E-724FA6DD91DB}" presName="linear" presStyleCnt="0">
        <dgm:presLayoutVars>
          <dgm:dir/>
          <dgm:animLvl val="lvl"/>
          <dgm:resizeHandles val="exact"/>
        </dgm:presLayoutVars>
      </dgm:prSet>
      <dgm:spPr/>
    </dgm:pt>
    <dgm:pt modelId="{2FA51616-47B4-4364-BB41-E06CFE70E8CD}" type="pres">
      <dgm:prSet presAssocID="{A3047CEF-5A2C-45CC-A30A-7A45149DE547}" presName="parentLin" presStyleCnt="0"/>
      <dgm:spPr/>
    </dgm:pt>
    <dgm:pt modelId="{B41F26DE-EAE8-4084-940B-EF3520001E2E}" type="pres">
      <dgm:prSet presAssocID="{A3047CEF-5A2C-45CC-A30A-7A45149DE547}" presName="parentLeftMargin" presStyleLbl="node1" presStyleIdx="0" presStyleCnt="4"/>
      <dgm:spPr/>
    </dgm:pt>
    <dgm:pt modelId="{C6BE98D5-7786-4FED-8EF8-205629A72895}" type="pres">
      <dgm:prSet presAssocID="{A3047CEF-5A2C-45CC-A30A-7A45149DE547}" presName="parentText" presStyleLbl="node1" presStyleIdx="0" presStyleCnt="4">
        <dgm:presLayoutVars>
          <dgm:chMax val="0"/>
          <dgm:bulletEnabled val="1"/>
        </dgm:presLayoutVars>
      </dgm:prSet>
      <dgm:spPr/>
    </dgm:pt>
    <dgm:pt modelId="{D27C1902-AB43-4837-B2DC-4DB6C4A9987A}" type="pres">
      <dgm:prSet presAssocID="{A3047CEF-5A2C-45CC-A30A-7A45149DE547}" presName="negativeSpace" presStyleCnt="0"/>
      <dgm:spPr/>
    </dgm:pt>
    <dgm:pt modelId="{9284E537-6983-40CF-A360-57114BB7721C}" type="pres">
      <dgm:prSet presAssocID="{A3047CEF-5A2C-45CC-A30A-7A45149DE547}" presName="childText" presStyleLbl="conFgAcc1" presStyleIdx="0" presStyleCnt="4">
        <dgm:presLayoutVars>
          <dgm:bulletEnabled val="1"/>
        </dgm:presLayoutVars>
      </dgm:prSet>
      <dgm:spPr/>
    </dgm:pt>
    <dgm:pt modelId="{A34D5DBB-F7C7-475D-91EB-15C8ABCDCB15}" type="pres">
      <dgm:prSet presAssocID="{ADD3DFF5-E4D6-48B0-B5B2-2AAB327B2BA2}" presName="spaceBetweenRectangles" presStyleCnt="0"/>
      <dgm:spPr/>
    </dgm:pt>
    <dgm:pt modelId="{777A4CFF-5A42-4E36-99B1-CDBA4CDB4966}" type="pres">
      <dgm:prSet presAssocID="{257DF6EB-E63C-4F7E-BAEF-C50121771349}" presName="parentLin" presStyleCnt="0"/>
      <dgm:spPr/>
    </dgm:pt>
    <dgm:pt modelId="{24EF4C31-0B80-415E-9F4F-6AE11480D105}" type="pres">
      <dgm:prSet presAssocID="{257DF6EB-E63C-4F7E-BAEF-C50121771349}" presName="parentLeftMargin" presStyleLbl="node1" presStyleIdx="0" presStyleCnt="4"/>
      <dgm:spPr/>
    </dgm:pt>
    <dgm:pt modelId="{DE841AD9-17FD-4A95-8AAB-F37963492425}" type="pres">
      <dgm:prSet presAssocID="{257DF6EB-E63C-4F7E-BAEF-C50121771349}" presName="parentText" presStyleLbl="node1" presStyleIdx="1" presStyleCnt="4">
        <dgm:presLayoutVars>
          <dgm:chMax val="0"/>
          <dgm:bulletEnabled val="1"/>
        </dgm:presLayoutVars>
      </dgm:prSet>
      <dgm:spPr/>
    </dgm:pt>
    <dgm:pt modelId="{E81E93F5-AEBA-4C60-A91C-CC70870E2A70}" type="pres">
      <dgm:prSet presAssocID="{257DF6EB-E63C-4F7E-BAEF-C50121771349}" presName="negativeSpace" presStyleCnt="0"/>
      <dgm:spPr/>
    </dgm:pt>
    <dgm:pt modelId="{F41E45CF-40CF-4B1B-8A4A-798C43B3F881}" type="pres">
      <dgm:prSet presAssocID="{257DF6EB-E63C-4F7E-BAEF-C50121771349}" presName="childText" presStyleLbl="conFgAcc1" presStyleIdx="1" presStyleCnt="4">
        <dgm:presLayoutVars>
          <dgm:bulletEnabled val="1"/>
        </dgm:presLayoutVars>
      </dgm:prSet>
      <dgm:spPr/>
    </dgm:pt>
    <dgm:pt modelId="{7E6F0679-2AEA-4FC3-A774-36DFDE1BE959}" type="pres">
      <dgm:prSet presAssocID="{8F70E0FD-8BA2-4C56-BAAB-9BE85D45A564}" presName="spaceBetweenRectangles" presStyleCnt="0"/>
      <dgm:spPr/>
    </dgm:pt>
    <dgm:pt modelId="{A1E2A2BF-1AB6-4812-92E5-A6774CD12E9A}" type="pres">
      <dgm:prSet presAssocID="{5A024CAC-8828-471F-834D-8BB481072062}" presName="parentLin" presStyleCnt="0"/>
      <dgm:spPr/>
    </dgm:pt>
    <dgm:pt modelId="{1026A285-11FB-45FC-B285-F7599E93FC6D}" type="pres">
      <dgm:prSet presAssocID="{5A024CAC-8828-471F-834D-8BB481072062}" presName="parentLeftMargin" presStyleLbl="node1" presStyleIdx="1" presStyleCnt="4"/>
      <dgm:spPr/>
    </dgm:pt>
    <dgm:pt modelId="{140C8C39-0CC2-4BE4-B960-FA319E9356CC}" type="pres">
      <dgm:prSet presAssocID="{5A024CAC-8828-471F-834D-8BB481072062}" presName="parentText" presStyleLbl="node1" presStyleIdx="2" presStyleCnt="4">
        <dgm:presLayoutVars>
          <dgm:chMax val="0"/>
          <dgm:bulletEnabled val="1"/>
        </dgm:presLayoutVars>
      </dgm:prSet>
      <dgm:spPr/>
    </dgm:pt>
    <dgm:pt modelId="{CD7B8854-FD97-49BE-B922-E8D74183B2B0}" type="pres">
      <dgm:prSet presAssocID="{5A024CAC-8828-471F-834D-8BB481072062}" presName="negativeSpace" presStyleCnt="0"/>
      <dgm:spPr/>
    </dgm:pt>
    <dgm:pt modelId="{523192C9-D630-4759-BB3A-094171FD4736}" type="pres">
      <dgm:prSet presAssocID="{5A024CAC-8828-471F-834D-8BB481072062}" presName="childText" presStyleLbl="conFgAcc1" presStyleIdx="2" presStyleCnt="4">
        <dgm:presLayoutVars>
          <dgm:bulletEnabled val="1"/>
        </dgm:presLayoutVars>
      </dgm:prSet>
      <dgm:spPr/>
    </dgm:pt>
    <dgm:pt modelId="{FE38BD3B-43B6-4DB6-8032-62AC33044928}" type="pres">
      <dgm:prSet presAssocID="{450225F9-78BE-4E1E-85F2-2DC017922779}" presName="spaceBetweenRectangles" presStyleCnt="0"/>
      <dgm:spPr/>
    </dgm:pt>
    <dgm:pt modelId="{8D472E7A-44C5-4406-95C0-3FE20DEE3787}" type="pres">
      <dgm:prSet presAssocID="{51F3AAB1-00D1-41C9-B660-B0B5CB764946}" presName="parentLin" presStyleCnt="0"/>
      <dgm:spPr/>
    </dgm:pt>
    <dgm:pt modelId="{A763CDBA-68BA-46F1-8BC5-EFEDCD267E89}" type="pres">
      <dgm:prSet presAssocID="{51F3AAB1-00D1-41C9-B660-B0B5CB764946}" presName="parentLeftMargin" presStyleLbl="node1" presStyleIdx="2" presStyleCnt="4"/>
      <dgm:spPr/>
    </dgm:pt>
    <dgm:pt modelId="{C320D527-5EC1-4DE6-86F2-13FF900DB7F5}" type="pres">
      <dgm:prSet presAssocID="{51F3AAB1-00D1-41C9-B660-B0B5CB764946}" presName="parentText" presStyleLbl="node1" presStyleIdx="3" presStyleCnt="4">
        <dgm:presLayoutVars>
          <dgm:chMax val="0"/>
          <dgm:bulletEnabled val="1"/>
        </dgm:presLayoutVars>
      </dgm:prSet>
      <dgm:spPr/>
    </dgm:pt>
    <dgm:pt modelId="{53D03E89-7B87-42E7-B7D9-CDFF16E96429}" type="pres">
      <dgm:prSet presAssocID="{51F3AAB1-00D1-41C9-B660-B0B5CB764946}" presName="negativeSpace" presStyleCnt="0"/>
      <dgm:spPr/>
    </dgm:pt>
    <dgm:pt modelId="{5CE0E3D4-7BCE-415C-97BC-2020B3C0DBC0}" type="pres">
      <dgm:prSet presAssocID="{51F3AAB1-00D1-41C9-B660-B0B5CB764946}" presName="childText" presStyleLbl="conFgAcc1" presStyleIdx="3" presStyleCnt="4" custLinFactNeighborX="-16127" custLinFactNeighborY="-30976">
        <dgm:presLayoutVars>
          <dgm:bulletEnabled val="1"/>
        </dgm:presLayoutVars>
      </dgm:prSet>
      <dgm:spPr/>
    </dgm:pt>
  </dgm:ptLst>
  <dgm:cxnLst>
    <dgm:cxn modelId="{7DFC1330-B369-412F-9C71-70F3C67A42DF}" srcId="{51F3AAB1-00D1-41C9-B660-B0B5CB764946}" destId="{08B65692-724B-4B26-8F47-C011790C8FC4}" srcOrd="0" destOrd="0" parTransId="{193B8644-83CD-4EB9-B236-92638C0F3E32}" sibTransId="{D29EF012-67DF-40D6-B79A-660794D5F56D}"/>
    <dgm:cxn modelId="{D3BF7931-4A09-4702-B7E4-AAC879E2B2AE}" srcId="{51F3AAB1-00D1-41C9-B660-B0B5CB764946}" destId="{C69799F7-F08B-4B47-92E4-F32796495CCC}" srcOrd="3" destOrd="0" parTransId="{6D5F8D9C-C639-460E-A4C4-C306AD501D43}" sibTransId="{633A3C53-5DA3-4D44-B8D6-2EA1D9F64DBC}"/>
    <dgm:cxn modelId="{64788836-6B84-473A-94AD-DF1831471F28}" type="presOf" srcId="{A3047CEF-5A2C-45CC-A30A-7A45149DE547}" destId="{C6BE98D5-7786-4FED-8EF8-205629A72895}" srcOrd="1" destOrd="0" presId="urn:microsoft.com/office/officeart/2005/8/layout/list1"/>
    <dgm:cxn modelId="{4CACC03B-03E4-4D85-A95E-C14C7784CF89}" type="presOf" srcId="{D198881A-2124-4EAE-A09E-724FA6DD91DB}" destId="{F8417E52-7C6D-482A-9293-F5B84B064DE0}" srcOrd="0" destOrd="0" presId="urn:microsoft.com/office/officeart/2005/8/layout/list1"/>
    <dgm:cxn modelId="{BE9A973E-D93F-4676-9808-B3B47D106333}" type="presOf" srcId="{257DF6EB-E63C-4F7E-BAEF-C50121771349}" destId="{24EF4C31-0B80-415E-9F4F-6AE11480D105}" srcOrd="0" destOrd="0" presId="urn:microsoft.com/office/officeart/2005/8/layout/list1"/>
    <dgm:cxn modelId="{0E8B734A-70DC-40CD-BECC-A28422A592A8}" type="presOf" srcId="{257DF6EB-E63C-4F7E-BAEF-C50121771349}" destId="{DE841AD9-17FD-4A95-8AAB-F37963492425}" srcOrd="1" destOrd="0" presId="urn:microsoft.com/office/officeart/2005/8/layout/list1"/>
    <dgm:cxn modelId="{03425A4C-CE75-4CD9-958D-B9CD0988313F}" type="presOf" srcId="{5A024CAC-8828-471F-834D-8BB481072062}" destId="{1026A285-11FB-45FC-B285-F7599E93FC6D}" srcOrd="0" destOrd="0" presId="urn:microsoft.com/office/officeart/2005/8/layout/list1"/>
    <dgm:cxn modelId="{8067D857-39E9-423E-9B0C-8B4F7AD540A0}" srcId="{51F3AAB1-00D1-41C9-B660-B0B5CB764946}" destId="{4679FF22-4FB7-453C-8319-AE581B53836B}" srcOrd="2" destOrd="0" parTransId="{2BA77550-93F3-4154-A0E1-498FCC304A56}" sibTransId="{BD2F4146-02FA-40B8-9747-51EF30CC6161}"/>
    <dgm:cxn modelId="{5DA6B298-CD45-45BF-BC26-4F2C244D3A19}" type="presOf" srcId="{51F3AAB1-00D1-41C9-B660-B0B5CB764946}" destId="{A763CDBA-68BA-46F1-8BC5-EFEDCD267E89}" srcOrd="0" destOrd="0" presId="urn:microsoft.com/office/officeart/2005/8/layout/list1"/>
    <dgm:cxn modelId="{A2D6D79A-28D1-4F3E-A980-43A4BAB07FDD}" type="presOf" srcId="{A3047CEF-5A2C-45CC-A30A-7A45149DE547}" destId="{B41F26DE-EAE8-4084-940B-EF3520001E2E}" srcOrd="0" destOrd="0" presId="urn:microsoft.com/office/officeart/2005/8/layout/list1"/>
    <dgm:cxn modelId="{C92344A2-2713-4F36-AA69-A8CFB9B775CE}" type="presOf" srcId="{51F3AAB1-00D1-41C9-B660-B0B5CB764946}" destId="{C320D527-5EC1-4DE6-86F2-13FF900DB7F5}" srcOrd="1" destOrd="0" presId="urn:microsoft.com/office/officeart/2005/8/layout/list1"/>
    <dgm:cxn modelId="{66ADCAA6-4EB3-44EE-849D-BCBA9D08AE4B}" type="presOf" srcId="{C69799F7-F08B-4B47-92E4-F32796495CCC}" destId="{5CE0E3D4-7BCE-415C-97BC-2020B3C0DBC0}" srcOrd="0" destOrd="3" presId="urn:microsoft.com/office/officeart/2005/8/layout/list1"/>
    <dgm:cxn modelId="{6AF050C4-2355-4637-883F-AD8A3A8B1C07}" type="presOf" srcId="{08B65692-724B-4B26-8F47-C011790C8FC4}" destId="{5CE0E3D4-7BCE-415C-97BC-2020B3C0DBC0}" srcOrd="0" destOrd="0" presId="urn:microsoft.com/office/officeart/2005/8/layout/list1"/>
    <dgm:cxn modelId="{579C63D2-BA41-44B2-8F95-051BC86C609F}" srcId="{D198881A-2124-4EAE-A09E-724FA6DD91DB}" destId="{5A024CAC-8828-471F-834D-8BB481072062}" srcOrd="2" destOrd="0" parTransId="{4D679DFB-642D-4967-813C-642BD86FA0AE}" sibTransId="{450225F9-78BE-4E1E-85F2-2DC017922779}"/>
    <dgm:cxn modelId="{273898D5-DE77-47AD-80A3-16B816246226}" srcId="{D198881A-2124-4EAE-A09E-724FA6DD91DB}" destId="{51F3AAB1-00D1-41C9-B660-B0B5CB764946}" srcOrd="3" destOrd="0" parTransId="{564ABE76-48E7-446E-A2CE-8C348D1F8E02}" sibTransId="{9DEFF3F5-DC77-4352-BA59-96660D948DD2}"/>
    <dgm:cxn modelId="{A8A4E4D7-9615-4592-A338-E40E6C926F6E}" srcId="{51F3AAB1-00D1-41C9-B660-B0B5CB764946}" destId="{9F255F3E-EE8E-453D-A239-9178C2FF7767}" srcOrd="1" destOrd="0" parTransId="{1DCFC290-3838-4AB6-8F02-727F0F8956F8}" sibTransId="{9F88584B-D2AD-41D3-9C1F-CB8FE132E6E3}"/>
    <dgm:cxn modelId="{B216CEDD-0EEB-4CD5-BA89-044C3CF827EA}" type="presOf" srcId="{4679FF22-4FB7-453C-8319-AE581B53836B}" destId="{5CE0E3D4-7BCE-415C-97BC-2020B3C0DBC0}" srcOrd="0" destOrd="2" presId="urn:microsoft.com/office/officeart/2005/8/layout/list1"/>
    <dgm:cxn modelId="{B2AEBDEE-6272-42BD-8C66-EEBD4C7744A0}" srcId="{D198881A-2124-4EAE-A09E-724FA6DD91DB}" destId="{257DF6EB-E63C-4F7E-BAEF-C50121771349}" srcOrd="1" destOrd="0" parTransId="{C863D895-F0A0-4FEE-8818-AE1167DD10CC}" sibTransId="{8F70E0FD-8BA2-4C56-BAAB-9BE85D45A564}"/>
    <dgm:cxn modelId="{0D36FCF0-7D69-497E-8DE6-1B917891668F}" type="presOf" srcId="{9F255F3E-EE8E-453D-A239-9178C2FF7767}" destId="{5CE0E3D4-7BCE-415C-97BC-2020B3C0DBC0}" srcOrd="0" destOrd="1" presId="urn:microsoft.com/office/officeart/2005/8/layout/list1"/>
    <dgm:cxn modelId="{C74264F6-9999-437F-98CC-5785D561F324}" type="presOf" srcId="{5A024CAC-8828-471F-834D-8BB481072062}" destId="{140C8C39-0CC2-4BE4-B960-FA319E9356CC}" srcOrd="1" destOrd="0" presId="urn:microsoft.com/office/officeart/2005/8/layout/list1"/>
    <dgm:cxn modelId="{AA5249FB-C65F-4F1B-B2F5-91B73F378A48}" srcId="{D198881A-2124-4EAE-A09E-724FA6DD91DB}" destId="{A3047CEF-5A2C-45CC-A30A-7A45149DE547}" srcOrd="0" destOrd="0" parTransId="{A0E0BE2E-D9D1-4E04-AC20-493531F6ED81}" sibTransId="{ADD3DFF5-E4D6-48B0-B5B2-2AAB327B2BA2}"/>
    <dgm:cxn modelId="{E4111302-C8F3-4F07-953B-14D12D1CE72E}" type="presParOf" srcId="{F8417E52-7C6D-482A-9293-F5B84B064DE0}" destId="{2FA51616-47B4-4364-BB41-E06CFE70E8CD}" srcOrd="0" destOrd="0" presId="urn:microsoft.com/office/officeart/2005/8/layout/list1"/>
    <dgm:cxn modelId="{982AD7E2-3CAA-4AD6-8537-E5906C34C4B7}" type="presParOf" srcId="{2FA51616-47B4-4364-BB41-E06CFE70E8CD}" destId="{B41F26DE-EAE8-4084-940B-EF3520001E2E}" srcOrd="0" destOrd="0" presId="urn:microsoft.com/office/officeart/2005/8/layout/list1"/>
    <dgm:cxn modelId="{1CB91DE2-CEA6-4006-8672-E867B18CBC67}" type="presParOf" srcId="{2FA51616-47B4-4364-BB41-E06CFE70E8CD}" destId="{C6BE98D5-7786-4FED-8EF8-205629A72895}" srcOrd="1" destOrd="0" presId="urn:microsoft.com/office/officeart/2005/8/layout/list1"/>
    <dgm:cxn modelId="{7579F1E4-B8EF-4C1C-ACD1-25F4CA6D0DD4}" type="presParOf" srcId="{F8417E52-7C6D-482A-9293-F5B84B064DE0}" destId="{D27C1902-AB43-4837-B2DC-4DB6C4A9987A}" srcOrd="1" destOrd="0" presId="urn:microsoft.com/office/officeart/2005/8/layout/list1"/>
    <dgm:cxn modelId="{B9006D93-33B5-42A7-A120-E4162910635A}" type="presParOf" srcId="{F8417E52-7C6D-482A-9293-F5B84B064DE0}" destId="{9284E537-6983-40CF-A360-57114BB7721C}" srcOrd="2" destOrd="0" presId="urn:microsoft.com/office/officeart/2005/8/layout/list1"/>
    <dgm:cxn modelId="{624916E2-27B4-47A8-8C6C-FE7CB3B7AFF4}" type="presParOf" srcId="{F8417E52-7C6D-482A-9293-F5B84B064DE0}" destId="{A34D5DBB-F7C7-475D-91EB-15C8ABCDCB15}" srcOrd="3" destOrd="0" presId="urn:microsoft.com/office/officeart/2005/8/layout/list1"/>
    <dgm:cxn modelId="{16D42C96-A1F7-4D20-B396-1E074A872B08}" type="presParOf" srcId="{F8417E52-7C6D-482A-9293-F5B84B064DE0}" destId="{777A4CFF-5A42-4E36-99B1-CDBA4CDB4966}" srcOrd="4" destOrd="0" presId="urn:microsoft.com/office/officeart/2005/8/layout/list1"/>
    <dgm:cxn modelId="{CE4D17DC-FD7D-4101-A9F5-14FD04C04C64}" type="presParOf" srcId="{777A4CFF-5A42-4E36-99B1-CDBA4CDB4966}" destId="{24EF4C31-0B80-415E-9F4F-6AE11480D105}" srcOrd="0" destOrd="0" presId="urn:microsoft.com/office/officeart/2005/8/layout/list1"/>
    <dgm:cxn modelId="{3B26A4CD-C444-442F-A532-5C119D13279B}" type="presParOf" srcId="{777A4CFF-5A42-4E36-99B1-CDBA4CDB4966}" destId="{DE841AD9-17FD-4A95-8AAB-F37963492425}" srcOrd="1" destOrd="0" presId="urn:microsoft.com/office/officeart/2005/8/layout/list1"/>
    <dgm:cxn modelId="{21409867-783A-4C9B-BC2F-0DA034449AA4}" type="presParOf" srcId="{F8417E52-7C6D-482A-9293-F5B84B064DE0}" destId="{E81E93F5-AEBA-4C60-A91C-CC70870E2A70}" srcOrd="5" destOrd="0" presId="urn:microsoft.com/office/officeart/2005/8/layout/list1"/>
    <dgm:cxn modelId="{627C632D-B88D-414F-BB81-60B603E9D22A}" type="presParOf" srcId="{F8417E52-7C6D-482A-9293-F5B84B064DE0}" destId="{F41E45CF-40CF-4B1B-8A4A-798C43B3F881}" srcOrd="6" destOrd="0" presId="urn:microsoft.com/office/officeart/2005/8/layout/list1"/>
    <dgm:cxn modelId="{B3C1C8D8-3E49-47E5-B5DD-D496DA0F28CE}" type="presParOf" srcId="{F8417E52-7C6D-482A-9293-F5B84B064DE0}" destId="{7E6F0679-2AEA-4FC3-A774-36DFDE1BE959}" srcOrd="7" destOrd="0" presId="urn:microsoft.com/office/officeart/2005/8/layout/list1"/>
    <dgm:cxn modelId="{4E6C70E2-4D91-46E4-A5A9-72948BEA42C4}" type="presParOf" srcId="{F8417E52-7C6D-482A-9293-F5B84B064DE0}" destId="{A1E2A2BF-1AB6-4812-92E5-A6774CD12E9A}" srcOrd="8" destOrd="0" presId="urn:microsoft.com/office/officeart/2005/8/layout/list1"/>
    <dgm:cxn modelId="{6EE9FBC2-4459-4C87-A12D-1C669529C5DA}" type="presParOf" srcId="{A1E2A2BF-1AB6-4812-92E5-A6774CD12E9A}" destId="{1026A285-11FB-45FC-B285-F7599E93FC6D}" srcOrd="0" destOrd="0" presId="urn:microsoft.com/office/officeart/2005/8/layout/list1"/>
    <dgm:cxn modelId="{66A8D309-BF1F-4055-A442-1A5CB6B076CD}" type="presParOf" srcId="{A1E2A2BF-1AB6-4812-92E5-A6774CD12E9A}" destId="{140C8C39-0CC2-4BE4-B960-FA319E9356CC}" srcOrd="1" destOrd="0" presId="urn:microsoft.com/office/officeart/2005/8/layout/list1"/>
    <dgm:cxn modelId="{047E2D86-B84A-4B1A-A2DA-D771D23E5A21}" type="presParOf" srcId="{F8417E52-7C6D-482A-9293-F5B84B064DE0}" destId="{CD7B8854-FD97-49BE-B922-E8D74183B2B0}" srcOrd="9" destOrd="0" presId="urn:microsoft.com/office/officeart/2005/8/layout/list1"/>
    <dgm:cxn modelId="{B13F2E72-6A73-41F5-90D8-57F1414618D0}" type="presParOf" srcId="{F8417E52-7C6D-482A-9293-F5B84B064DE0}" destId="{523192C9-D630-4759-BB3A-094171FD4736}" srcOrd="10" destOrd="0" presId="urn:microsoft.com/office/officeart/2005/8/layout/list1"/>
    <dgm:cxn modelId="{FC529C2D-6DCA-400E-9DD8-06B304719C3D}" type="presParOf" srcId="{F8417E52-7C6D-482A-9293-F5B84B064DE0}" destId="{FE38BD3B-43B6-4DB6-8032-62AC33044928}" srcOrd="11" destOrd="0" presId="urn:microsoft.com/office/officeart/2005/8/layout/list1"/>
    <dgm:cxn modelId="{17BD9C79-17D5-442B-9B64-2A86317DB868}" type="presParOf" srcId="{F8417E52-7C6D-482A-9293-F5B84B064DE0}" destId="{8D472E7A-44C5-4406-95C0-3FE20DEE3787}" srcOrd="12" destOrd="0" presId="urn:microsoft.com/office/officeart/2005/8/layout/list1"/>
    <dgm:cxn modelId="{CC96ADAA-58E9-4CC7-BA4B-DB95AE8E8341}" type="presParOf" srcId="{8D472E7A-44C5-4406-95C0-3FE20DEE3787}" destId="{A763CDBA-68BA-46F1-8BC5-EFEDCD267E89}" srcOrd="0" destOrd="0" presId="urn:microsoft.com/office/officeart/2005/8/layout/list1"/>
    <dgm:cxn modelId="{30ED5161-079F-418A-B941-7104CDA74FBF}" type="presParOf" srcId="{8D472E7A-44C5-4406-95C0-3FE20DEE3787}" destId="{C320D527-5EC1-4DE6-86F2-13FF900DB7F5}" srcOrd="1" destOrd="0" presId="urn:microsoft.com/office/officeart/2005/8/layout/list1"/>
    <dgm:cxn modelId="{50F24C6E-F9DD-465E-9AF4-89F03023B26E}" type="presParOf" srcId="{F8417E52-7C6D-482A-9293-F5B84B064DE0}" destId="{53D03E89-7B87-42E7-B7D9-CDFF16E96429}" srcOrd="13" destOrd="0" presId="urn:microsoft.com/office/officeart/2005/8/layout/list1"/>
    <dgm:cxn modelId="{87AFF648-36D8-425D-B1A3-11AAB1A046BF}" type="presParOf" srcId="{F8417E52-7C6D-482A-9293-F5B84B064DE0}" destId="{5CE0E3D4-7BCE-415C-97BC-2020B3C0DBC0}"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4B9458-1A41-46B8-9E85-5E25D5C062CC}" type="doc">
      <dgm:prSet loTypeId="urn:microsoft.com/office/officeart/2005/8/layout/chevron1" loCatId="process" qsTypeId="urn:microsoft.com/office/officeart/2005/8/quickstyle/simple1" qsCatId="simple" csTypeId="urn:microsoft.com/office/officeart/2005/8/colors/accent1_2" csCatId="accent1" phldr="1"/>
      <dgm:spPr/>
    </dgm:pt>
    <dgm:pt modelId="{B4578578-06C5-484D-BC8A-C916E523B92F}">
      <dgm:prSet phldrT="[Text]" phldr="0"/>
      <dgm:spPr/>
      <dgm:t>
        <a:bodyPr/>
        <a:lstStyle/>
        <a:p>
          <a:r>
            <a:rPr lang="en-US" dirty="0">
              <a:latin typeface="Arial"/>
            </a:rPr>
            <a:t>Breeding</a:t>
          </a:r>
          <a:endParaRPr lang="en-US" dirty="0"/>
        </a:p>
      </dgm:t>
    </dgm:pt>
    <dgm:pt modelId="{7B44CCFA-6566-416D-84C3-DF3D104A25B8}" type="parTrans" cxnId="{84922D73-0077-41AB-B12A-FF3F4D7CC419}">
      <dgm:prSet/>
      <dgm:spPr/>
      <dgm:t>
        <a:bodyPr/>
        <a:lstStyle/>
        <a:p>
          <a:endParaRPr lang="en-PH"/>
        </a:p>
      </dgm:t>
    </dgm:pt>
    <dgm:pt modelId="{8610013B-D105-497E-B305-EF8007B866C6}" type="sibTrans" cxnId="{84922D73-0077-41AB-B12A-FF3F4D7CC419}">
      <dgm:prSet/>
      <dgm:spPr/>
      <dgm:t>
        <a:bodyPr/>
        <a:lstStyle/>
        <a:p>
          <a:endParaRPr lang="en-PH"/>
        </a:p>
      </dgm:t>
    </dgm:pt>
    <dgm:pt modelId="{4CD873AF-9512-472E-94D2-A668A4E6E324}">
      <dgm:prSet phldrT="[Text]" phldr="0"/>
      <dgm:spPr/>
      <dgm:t>
        <a:bodyPr/>
        <a:lstStyle/>
        <a:p>
          <a:r>
            <a:rPr lang="en-US">
              <a:latin typeface="Arial"/>
            </a:rPr>
            <a:t>Targeting</a:t>
          </a:r>
          <a:endParaRPr lang="en-US"/>
        </a:p>
      </dgm:t>
    </dgm:pt>
    <dgm:pt modelId="{4373785B-B809-4630-A51B-97F6106B1E45}" type="parTrans" cxnId="{562A9EF4-1F2B-4B8C-8FA7-0A10C50DE563}">
      <dgm:prSet/>
      <dgm:spPr/>
      <dgm:t>
        <a:bodyPr/>
        <a:lstStyle/>
        <a:p>
          <a:endParaRPr lang="en-PH"/>
        </a:p>
      </dgm:t>
    </dgm:pt>
    <dgm:pt modelId="{E58DEAD9-F7A2-4B7D-ABCF-468A3C92861F}" type="sibTrans" cxnId="{562A9EF4-1F2B-4B8C-8FA7-0A10C50DE563}">
      <dgm:prSet/>
      <dgm:spPr/>
      <dgm:t>
        <a:bodyPr/>
        <a:lstStyle/>
        <a:p>
          <a:endParaRPr lang="en-PH"/>
        </a:p>
      </dgm:t>
    </dgm:pt>
    <dgm:pt modelId="{C3B0C076-D785-4454-8810-E1645B02D90B}">
      <dgm:prSet phldrT="[Text]" phldr="0"/>
      <dgm:spPr/>
      <dgm:t>
        <a:bodyPr/>
        <a:lstStyle/>
        <a:p>
          <a:r>
            <a:rPr lang="en-US">
              <a:latin typeface="Arial"/>
            </a:rPr>
            <a:t>Delivery</a:t>
          </a:r>
          <a:endParaRPr lang="en-US"/>
        </a:p>
      </dgm:t>
    </dgm:pt>
    <dgm:pt modelId="{833E8441-4319-4767-A1AB-BEB8FE01F8DC}" type="parTrans" cxnId="{2C01D2B5-6218-4844-9D23-1F26409FC33A}">
      <dgm:prSet/>
      <dgm:spPr/>
      <dgm:t>
        <a:bodyPr/>
        <a:lstStyle/>
        <a:p>
          <a:endParaRPr lang="en-PH"/>
        </a:p>
      </dgm:t>
    </dgm:pt>
    <dgm:pt modelId="{90D1CF8E-3205-42CD-8D33-CDC2C80CA36F}" type="sibTrans" cxnId="{2C01D2B5-6218-4844-9D23-1F26409FC33A}">
      <dgm:prSet/>
      <dgm:spPr/>
      <dgm:t>
        <a:bodyPr/>
        <a:lstStyle/>
        <a:p>
          <a:endParaRPr lang="en-PH"/>
        </a:p>
      </dgm:t>
    </dgm:pt>
    <dgm:pt modelId="{AA2CDC16-3B14-4C90-BE6D-ACBDA28BBA96}">
      <dgm:prSet phldr="0"/>
      <dgm:spPr/>
      <dgm:t>
        <a:bodyPr/>
        <a:lstStyle/>
        <a:p>
          <a:pPr rtl="0"/>
          <a:r>
            <a:rPr lang="en-US">
              <a:latin typeface="Arial"/>
            </a:rPr>
            <a:t>Impact</a:t>
          </a:r>
        </a:p>
      </dgm:t>
    </dgm:pt>
    <dgm:pt modelId="{3F18C012-53E7-498E-BE1D-266992801C05}" type="parTrans" cxnId="{E9929A5F-B86D-435B-8856-596211B5DD04}">
      <dgm:prSet/>
      <dgm:spPr/>
      <dgm:t>
        <a:bodyPr/>
        <a:lstStyle/>
        <a:p>
          <a:endParaRPr lang="en-PH"/>
        </a:p>
      </dgm:t>
    </dgm:pt>
    <dgm:pt modelId="{39E81426-7701-4C65-82A6-FA04A3EB9EE6}" type="sibTrans" cxnId="{E9929A5F-B86D-435B-8856-596211B5DD04}">
      <dgm:prSet/>
      <dgm:spPr/>
      <dgm:t>
        <a:bodyPr/>
        <a:lstStyle/>
        <a:p>
          <a:endParaRPr lang="en-PH"/>
        </a:p>
      </dgm:t>
    </dgm:pt>
    <dgm:pt modelId="{40C77910-40DE-4B20-8DFC-BB88149A3992}" type="pres">
      <dgm:prSet presAssocID="{0C4B9458-1A41-46B8-9E85-5E25D5C062CC}" presName="Name0" presStyleCnt="0">
        <dgm:presLayoutVars>
          <dgm:dir/>
          <dgm:animLvl val="lvl"/>
          <dgm:resizeHandles val="exact"/>
        </dgm:presLayoutVars>
      </dgm:prSet>
      <dgm:spPr/>
    </dgm:pt>
    <dgm:pt modelId="{1722D0A6-C2C8-4734-B7ED-9438A56021FE}" type="pres">
      <dgm:prSet presAssocID="{B4578578-06C5-484D-BC8A-C916E523B92F}" presName="parTxOnly" presStyleLbl="node1" presStyleIdx="0" presStyleCnt="4">
        <dgm:presLayoutVars>
          <dgm:chMax val="0"/>
          <dgm:chPref val="0"/>
          <dgm:bulletEnabled val="1"/>
        </dgm:presLayoutVars>
      </dgm:prSet>
      <dgm:spPr/>
    </dgm:pt>
    <dgm:pt modelId="{5247BA39-9300-426B-9650-822E4961B4EA}" type="pres">
      <dgm:prSet presAssocID="{8610013B-D105-497E-B305-EF8007B866C6}" presName="parTxOnlySpace" presStyleCnt="0"/>
      <dgm:spPr/>
    </dgm:pt>
    <dgm:pt modelId="{C6EF34A3-08C7-4F02-B3A8-724ADE5BF238}" type="pres">
      <dgm:prSet presAssocID="{4CD873AF-9512-472E-94D2-A668A4E6E324}" presName="parTxOnly" presStyleLbl="node1" presStyleIdx="1" presStyleCnt="4">
        <dgm:presLayoutVars>
          <dgm:chMax val="0"/>
          <dgm:chPref val="0"/>
          <dgm:bulletEnabled val="1"/>
        </dgm:presLayoutVars>
      </dgm:prSet>
      <dgm:spPr/>
    </dgm:pt>
    <dgm:pt modelId="{1F14D647-FF9F-494D-8FB4-D11C7BD1C737}" type="pres">
      <dgm:prSet presAssocID="{E58DEAD9-F7A2-4B7D-ABCF-468A3C92861F}" presName="parTxOnlySpace" presStyleCnt="0"/>
      <dgm:spPr/>
    </dgm:pt>
    <dgm:pt modelId="{84D982DB-4611-46F4-BD83-3CA5EC6BFB48}" type="pres">
      <dgm:prSet presAssocID="{C3B0C076-D785-4454-8810-E1645B02D90B}" presName="parTxOnly" presStyleLbl="node1" presStyleIdx="2" presStyleCnt="4">
        <dgm:presLayoutVars>
          <dgm:chMax val="0"/>
          <dgm:chPref val="0"/>
          <dgm:bulletEnabled val="1"/>
        </dgm:presLayoutVars>
      </dgm:prSet>
      <dgm:spPr/>
    </dgm:pt>
    <dgm:pt modelId="{FFBDF5DD-9AF4-4465-9165-C00C497F4AA8}" type="pres">
      <dgm:prSet presAssocID="{90D1CF8E-3205-42CD-8D33-CDC2C80CA36F}" presName="parTxOnlySpace" presStyleCnt="0"/>
      <dgm:spPr/>
    </dgm:pt>
    <dgm:pt modelId="{4BD43370-C65C-417A-A41B-D67AA3209BB3}" type="pres">
      <dgm:prSet presAssocID="{AA2CDC16-3B14-4C90-BE6D-ACBDA28BBA96}" presName="parTxOnly" presStyleLbl="node1" presStyleIdx="3" presStyleCnt="4">
        <dgm:presLayoutVars>
          <dgm:chMax val="0"/>
          <dgm:chPref val="0"/>
          <dgm:bulletEnabled val="1"/>
        </dgm:presLayoutVars>
      </dgm:prSet>
      <dgm:spPr/>
    </dgm:pt>
  </dgm:ptLst>
  <dgm:cxnLst>
    <dgm:cxn modelId="{4C066300-B6E2-49FD-8BB1-09A2E7FA09CF}" type="presOf" srcId="{4CD873AF-9512-472E-94D2-A668A4E6E324}" destId="{C6EF34A3-08C7-4F02-B3A8-724ADE5BF238}" srcOrd="0" destOrd="0" presId="urn:microsoft.com/office/officeart/2005/8/layout/chevron1"/>
    <dgm:cxn modelId="{ACAF4E04-1597-4A4E-95D3-DF6A3350080B}" type="presOf" srcId="{C3B0C076-D785-4454-8810-E1645B02D90B}" destId="{84D982DB-4611-46F4-BD83-3CA5EC6BFB48}" srcOrd="0" destOrd="0" presId="urn:microsoft.com/office/officeart/2005/8/layout/chevron1"/>
    <dgm:cxn modelId="{E9929A5F-B86D-435B-8856-596211B5DD04}" srcId="{0C4B9458-1A41-46B8-9E85-5E25D5C062CC}" destId="{AA2CDC16-3B14-4C90-BE6D-ACBDA28BBA96}" srcOrd="3" destOrd="0" parTransId="{3F18C012-53E7-498E-BE1D-266992801C05}" sibTransId="{39E81426-7701-4C65-82A6-FA04A3EB9EE6}"/>
    <dgm:cxn modelId="{84922D73-0077-41AB-B12A-FF3F4D7CC419}" srcId="{0C4B9458-1A41-46B8-9E85-5E25D5C062CC}" destId="{B4578578-06C5-484D-BC8A-C916E523B92F}" srcOrd="0" destOrd="0" parTransId="{7B44CCFA-6566-416D-84C3-DF3D104A25B8}" sibTransId="{8610013B-D105-497E-B305-EF8007B866C6}"/>
    <dgm:cxn modelId="{6B130A91-512E-44B1-991F-BD637ADE90ED}" type="presOf" srcId="{AA2CDC16-3B14-4C90-BE6D-ACBDA28BBA96}" destId="{4BD43370-C65C-417A-A41B-D67AA3209BB3}" srcOrd="0" destOrd="0" presId="urn:microsoft.com/office/officeart/2005/8/layout/chevron1"/>
    <dgm:cxn modelId="{2C01D2B5-6218-4844-9D23-1F26409FC33A}" srcId="{0C4B9458-1A41-46B8-9E85-5E25D5C062CC}" destId="{C3B0C076-D785-4454-8810-E1645B02D90B}" srcOrd="2" destOrd="0" parTransId="{833E8441-4319-4767-A1AB-BEB8FE01F8DC}" sibTransId="{90D1CF8E-3205-42CD-8D33-CDC2C80CA36F}"/>
    <dgm:cxn modelId="{889F92DE-FBC6-4BEE-8697-67D8E11B132E}" type="presOf" srcId="{0C4B9458-1A41-46B8-9E85-5E25D5C062CC}" destId="{40C77910-40DE-4B20-8DFC-BB88149A3992}" srcOrd="0" destOrd="0" presId="urn:microsoft.com/office/officeart/2005/8/layout/chevron1"/>
    <dgm:cxn modelId="{813266E9-3FD1-4FD8-9317-0C417BB80F5B}" type="presOf" srcId="{B4578578-06C5-484D-BC8A-C916E523B92F}" destId="{1722D0A6-C2C8-4734-B7ED-9438A56021FE}" srcOrd="0" destOrd="0" presId="urn:microsoft.com/office/officeart/2005/8/layout/chevron1"/>
    <dgm:cxn modelId="{562A9EF4-1F2B-4B8C-8FA7-0A10C50DE563}" srcId="{0C4B9458-1A41-46B8-9E85-5E25D5C062CC}" destId="{4CD873AF-9512-472E-94D2-A668A4E6E324}" srcOrd="1" destOrd="0" parTransId="{4373785B-B809-4630-A51B-97F6106B1E45}" sibTransId="{E58DEAD9-F7A2-4B7D-ABCF-468A3C92861F}"/>
    <dgm:cxn modelId="{4033D796-2EA5-49B5-A5E4-916FB1BECFDF}" type="presParOf" srcId="{40C77910-40DE-4B20-8DFC-BB88149A3992}" destId="{1722D0A6-C2C8-4734-B7ED-9438A56021FE}" srcOrd="0" destOrd="0" presId="urn:microsoft.com/office/officeart/2005/8/layout/chevron1"/>
    <dgm:cxn modelId="{FB3935F3-F14E-4D0B-92CC-4CB36E170AC7}" type="presParOf" srcId="{40C77910-40DE-4B20-8DFC-BB88149A3992}" destId="{5247BA39-9300-426B-9650-822E4961B4EA}" srcOrd="1" destOrd="0" presId="urn:microsoft.com/office/officeart/2005/8/layout/chevron1"/>
    <dgm:cxn modelId="{9D242EE3-9804-4E11-95C0-79C16142E6BB}" type="presParOf" srcId="{40C77910-40DE-4B20-8DFC-BB88149A3992}" destId="{C6EF34A3-08C7-4F02-B3A8-724ADE5BF238}" srcOrd="2" destOrd="0" presId="urn:microsoft.com/office/officeart/2005/8/layout/chevron1"/>
    <dgm:cxn modelId="{7523F5E6-EEE3-492B-BED3-9083167F82A4}" type="presParOf" srcId="{40C77910-40DE-4B20-8DFC-BB88149A3992}" destId="{1F14D647-FF9F-494D-8FB4-D11C7BD1C737}" srcOrd="3" destOrd="0" presId="urn:microsoft.com/office/officeart/2005/8/layout/chevron1"/>
    <dgm:cxn modelId="{5C87767E-7369-4B94-A9AD-014FC03122DC}" type="presParOf" srcId="{40C77910-40DE-4B20-8DFC-BB88149A3992}" destId="{84D982DB-4611-46F4-BD83-3CA5EC6BFB48}" srcOrd="4" destOrd="0" presId="urn:microsoft.com/office/officeart/2005/8/layout/chevron1"/>
    <dgm:cxn modelId="{C992FA33-67C5-4D20-BD98-D49C40FF07D5}" type="presParOf" srcId="{40C77910-40DE-4B20-8DFC-BB88149A3992}" destId="{FFBDF5DD-9AF4-4465-9165-C00C497F4AA8}" srcOrd="5" destOrd="0" presId="urn:microsoft.com/office/officeart/2005/8/layout/chevron1"/>
    <dgm:cxn modelId="{E7AF7D29-6FA3-48DD-ACDA-7C5FE3D0B5B6}" type="presParOf" srcId="{40C77910-40DE-4B20-8DFC-BB88149A3992}" destId="{4BD43370-C65C-417A-A41B-D67AA3209BB3}"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77D0D8-E615-4DC4-8276-CC734BFF89E8}" type="doc">
      <dgm:prSet loTypeId="urn:microsoft.com/office/officeart/2005/8/layout/matrix3" loCatId="matrix" qsTypeId="urn:microsoft.com/office/officeart/2005/8/quickstyle/simple5" qsCatId="simple" csTypeId="urn:microsoft.com/office/officeart/2005/8/colors/accent2_2" csCatId="accent2"/>
      <dgm:spPr/>
      <dgm:t>
        <a:bodyPr/>
        <a:lstStyle/>
        <a:p>
          <a:endParaRPr lang="en-US"/>
        </a:p>
      </dgm:t>
    </dgm:pt>
    <dgm:pt modelId="{56A8D4F6-10A6-4C79-A681-5B2939F34828}">
      <dgm:prSet/>
      <dgm:spPr/>
      <dgm:t>
        <a:bodyPr/>
        <a:lstStyle/>
        <a:p>
          <a:r>
            <a:rPr lang="en-US" dirty="0"/>
            <a:t>Zinc-biofortified rice </a:t>
          </a:r>
        </a:p>
      </dgm:t>
    </dgm:pt>
    <dgm:pt modelId="{E0248D83-9453-48C1-9DBB-CE7C94E92BC7}" type="parTrans" cxnId="{3CACFBED-F0EC-4ADA-BD21-D95CF3C14949}">
      <dgm:prSet/>
      <dgm:spPr/>
      <dgm:t>
        <a:bodyPr/>
        <a:lstStyle/>
        <a:p>
          <a:endParaRPr lang="en-US"/>
        </a:p>
      </dgm:t>
    </dgm:pt>
    <dgm:pt modelId="{F6AC8A45-0991-49DC-85DE-4C09744BAF22}" type="sibTrans" cxnId="{3CACFBED-F0EC-4ADA-BD21-D95CF3C14949}">
      <dgm:prSet/>
      <dgm:spPr/>
      <dgm:t>
        <a:bodyPr/>
        <a:lstStyle/>
        <a:p>
          <a:endParaRPr lang="en-US"/>
        </a:p>
      </dgm:t>
    </dgm:pt>
    <dgm:pt modelId="{5029FC1A-0EC5-4586-8A46-7BD42B89EAFC}">
      <dgm:prSet/>
      <dgm:spPr/>
      <dgm:t>
        <a:bodyPr/>
        <a:lstStyle/>
        <a:p>
          <a:r>
            <a:rPr lang="en-US"/>
            <a:t>Low glycemic index rice </a:t>
          </a:r>
        </a:p>
      </dgm:t>
    </dgm:pt>
    <dgm:pt modelId="{9A03C7A1-1A31-4505-8F4A-5A1C918505F8}" type="parTrans" cxnId="{CB7C8914-BA5A-417F-ADAA-6B33AC7DCE1F}">
      <dgm:prSet/>
      <dgm:spPr/>
      <dgm:t>
        <a:bodyPr/>
        <a:lstStyle/>
        <a:p>
          <a:endParaRPr lang="en-US"/>
        </a:p>
      </dgm:t>
    </dgm:pt>
    <dgm:pt modelId="{5DEF42B0-79D4-42FF-96F5-6E84BA34C096}" type="sibTrans" cxnId="{CB7C8914-BA5A-417F-ADAA-6B33AC7DCE1F}">
      <dgm:prSet/>
      <dgm:spPr/>
      <dgm:t>
        <a:bodyPr/>
        <a:lstStyle/>
        <a:p>
          <a:endParaRPr lang="en-US"/>
        </a:p>
      </dgm:t>
    </dgm:pt>
    <dgm:pt modelId="{F63E1702-D9E6-4F27-A22D-966EE0CF4F00}">
      <dgm:prSet/>
      <dgm:spPr/>
      <dgm:t>
        <a:bodyPr/>
        <a:lstStyle/>
        <a:p>
          <a:r>
            <a:rPr lang="en-US"/>
            <a:t>Premium grain quality traits</a:t>
          </a:r>
        </a:p>
      </dgm:t>
    </dgm:pt>
    <dgm:pt modelId="{7D1892F6-D9B4-4759-B4F1-594CEC669589}" type="parTrans" cxnId="{A911B49A-1764-48A7-9E97-028954237D9C}">
      <dgm:prSet/>
      <dgm:spPr/>
      <dgm:t>
        <a:bodyPr/>
        <a:lstStyle/>
        <a:p>
          <a:endParaRPr lang="en-US"/>
        </a:p>
      </dgm:t>
    </dgm:pt>
    <dgm:pt modelId="{22C50381-8BE7-4F99-8B74-72D53609F828}" type="sibTrans" cxnId="{A911B49A-1764-48A7-9E97-028954237D9C}">
      <dgm:prSet/>
      <dgm:spPr/>
      <dgm:t>
        <a:bodyPr/>
        <a:lstStyle/>
        <a:p>
          <a:endParaRPr lang="en-US"/>
        </a:p>
      </dgm:t>
    </dgm:pt>
    <dgm:pt modelId="{D6A839E8-CF6D-4860-BF34-E54758DDAED4}">
      <dgm:prSet/>
      <dgm:spPr/>
      <dgm:t>
        <a:bodyPr/>
        <a:lstStyle/>
        <a:p>
          <a:r>
            <a:rPr lang="en-US" dirty="0">
              <a:sym typeface="Wingdings" panose="05000000000000000000" pitchFamily="2" charset="2"/>
            </a:rPr>
            <a:t></a:t>
          </a:r>
          <a:r>
            <a:rPr lang="en-US" dirty="0"/>
            <a:t> Quality traits are core breeding targets, including in the context of breeding for climate resilience </a:t>
          </a:r>
        </a:p>
      </dgm:t>
    </dgm:pt>
    <dgm:pt modelId="{6C453FD0-99AA-4CA3-B232-298DD380B8C7}" type="parTrans" cxnId="{0E716F6E-FB68-4517-8E34-3FFA6D63EB61}">
      <dgm:prSet/>
      <dgm:spPr/>
      <dgm:t>
        <a:bodyPr/>
        <a:lstStyle/>
        <a:p>
          <a:endParaRPr lang="en-US"/>
        </a:p>
      </dgm:t>
    </dgm:pt>
    <dgm:pt modelId="{3E3E95A7-B92D-475B-B692-0E9B86FAA566}" type="sibTrans" cxnId="{0E716F6E-FB68-4517-8E34-3FFA6D63EB61}">
      <dgm:prSet/>
      <dgm:spPr/>
      <dgm:t>
        <a:bodyPr/>
        <a:lstStyle/>
        <a:p>
          <a:endParaRPr lang="en-US"/>
        </a:p>
      </dgm:t>
    </dgm:pt>
    <dgm:pt modelId="{1A4C1267-0BA7-4386-A274-726A7637B96D}" type="pres">
      <dgm:prSet presAssocID="{2077D0D8-E615-4DC4-8276-CC734BFF89E8}" presName="matrix" presStyleCnt="0">
        <dgm:presLayoutVars>
          <dgm:chMax val="1"/>
          <dgm:dir/>
          <dgm:resizeHandles val="exact"/>
        </dgm:presLayoutVars>
      </dgm:prSet>
      <dgm:spPr/>
    </dgm:pt>
    <dgm:pt modelId="{FE427391-569C-4C94-98A1-190E42D26170}" type="pres">
      <dgm:prSet presAssocID="{2077D0D8-E615-4DC4-8276-CC734BFF89E8}" presName="diamond" presStyleLbl="bgShp" presStyleIdx="0" presStyleCnt="1"/>
      <dgm:spPr/>
    </dgm:pt>
    <dgm:pt modelId="{78FEFE77-DA3F-4588-BF4A-B04991017764}" type="pres">
      <dgm:prSet presAssocID="{2077D0D8-E615-4DC4-8276-CC734BFF89E8}" presName="quad1" presStyleLbl="node1" presStyleIdx="0" presStyleCnt="4">
        <dgm:presLayoutVars>
          <dgm:chMax val="0"/>
          <dgm:chPref val="0"/>
          <dgm:bulletEnabled val="1"/>
        </dgm:presLayoutVars>
      </dgm:prSet>
      <dgm:spPr/>
    </dgm:pt>
    <dgm:pt modelId="{E22F5DA7-0871-4E42-8421-F03BECF4C62A}" type="pres">
      <dgm:prSet presAssocID="{2077D0D8-E615-4DC4-8276-CC734BFF89E8}" presName="quad2" presStyleLbl="node1" presStyleIdx="1" presStyleCnt="4">
        <dgm:presLayoutVars>
          <dgm:chMax val="0"/>
          <dgm:chPref val="0"/>
          <dgm:bulletEnabled val="1"/>
        </dgm:presLayoutVars>
      </dgm:prSet>
      <dgm:spPr/>
    </dgm:pt>
    <dgm:pt modelId="{18305515-FC64-4B81-A0F0-0131082E3725}" type="pres">
      <dgm:prSet presAssocID="{2077D0D8-E615-4DC4-8276-CC734BFF89E8}" presName="quad3" presStyleLbl="node1" presStyleIdx="2" presStyleCnt="4">
        <dgm:presLayoutVars>
          <dgm:chMax val="0"/>
          <dgm:chPref val="0"/>
          <dgm:bulletEnabled val="1"/>
        </dgm:presLayoutVars>
      </dgm:prSet>
      <dgm:spPr/>
    </dgm:pt>
    <dgm:pt modelId="{D51DBA6C-C9A9-49E0-9D94-25068334FBCA}" type="pres">
      <dgm:prSet presAssocID="{2077D0D8-E615-4DC4-8276-CC734BFF89E8}" presName="quad4" presStyleLbl="node1" presStyleIdx="3" presStyleCnt="4">
        <dgm:presLayoutVars>
          <dgm:chMax val="0"/>
          <dgm:chPref val="0"/>
          <dgm:bulletEnabled val="1"/>
        </dgm:presLayoutVars>
      </dgm:prSet>
      <dgm:spPr/>
    </dgm:pt>
  </dgm:ptLst>
  <dgm:cxnLst>
    <dgm:cxn modelId="{AFE46209-868F-4D50-BF04-3563DD7D1DCC}" type="presOf" srcId="{D6A839E8-CF6D-4860-BF34-E54758DDAED4}" destId="{D51DBA6C-C9A9-49E0-9D94-25068334FBCA}" srcOrd="0" destOrd="0" presId="urn:microsoft.com/office/officeart/2005/8/layout/matrix3"/>
    <dgm:cxn modelId="{CB7C8914-BA5A-417F-ADAA-6B33AC7DCE1F}" srcId="{2077D0D8-E615-4DC4-8276-CC734BFF89E8}" destId="{5029FC1A-0EC5-4586-8A46-7BD42B89EAFC}" srcOrd="1" destOrd="0" parTransId="{9A03C7A1-1A31-4505-8F4A-5A1C918505F8}" sibTransId="{5DEF42B0-79D4-42FF-96F5-6E84BA34C096}"/>
    <dgm:cxn modelId="{85E02244-BB1E-44C2-A399-D2790751AC72}" type="presOf" srcId="{2077D0D8-E615-4DC4-8276-CC734BFF89E8}" destId="{1A4C1267-0BA7-4386-A274-726A7637B96D}" srcOrd="0" destOrd="0" presId="urn:microsoft.com/office/officeart/2005/8/layout/matrix3"/>
    <dgm:cxn modelId="{0E716F6E-FB68-4517-8E34-3FFA6D63EB61}" srcId="{2077D0D8-E615-4DC4-8276-CC734BFF89E8}" destId="{D6A839E8-CF6D-4860-BF34-E54758DDAED4}" srcOrd="3" destOrd="0" parTransId="{6C453FD0-99AA-4CA3-B232-298DD380B8C7}" sibTransId="{3E3E95A7-B92D-475B-B692-0E9B86FAA566}"/>
    <dgm:cxn modelId="{A911B49A-1764-48A7-9E97-028954237D9C}" srcId="{2077D0D8-E615-4DC4-8276-CC734BFF89E8}" destId="{F63E1702-D9E6-4F27-A22D-966EE0CF4F00}" srcOrd="2" destOrd="0" parTransId="{7D1892F6-D9B4-4759-B4F1-594CEC669589}" sibTransId="{22C50381-8BE7-4F99-8B74-72D53609F828}"/>
    <dgm:cxn modelId="{489F07D2-4AAA-4498-BBEB-8992FECFAB80}" type="presOf" srcId="{5029FC1A-0EC5-4586-8A46-7BD42B89EAFC}" destId="{E22F5DA7-0871-4E42-8421-F03BECF4C62A}" srcOrd="0" destOrd="0" presId="urn:microsoft.com/office/officeart/2005/8/layout/matrix3"/>
    <dgm:cxn modelId="{025292E8-F135-481C-9349-4807EFCCFE4F}" type="presOf" srcId="{F63E1702-D9E6-4F27-A22D-966EE0CF4F00}" destId="{18305515-FC64-4B81-A0F0-0131082E3725}" srcOrd="0" destOrd="0" presId="urn:microsoft.com/office/officeart/2005/8/layout/matrix3"/>
    <dgm:cxn modelId="{3CACFBED-F0EC-4ADA-BD21-D95CF3C14949}" srcId="{2077D0D8-E615-4DC4-8276-CC734BFF89E8}" destId="{56A8D4F6-10A6-4C79-A681-5B2939F34828}" srcOrd="0" destOrd="0" parTransId="{E0248D83-9453-48C1-9DBB-CE7C94E92BC7}" sibTransId="{F6AC8A45-0991-49DC-85DE-4C09744BAF22}"/>
    <dgm:cxn modelId="{FA2601FB-873E-449A-ACA2-609A335E147E}" type="presOf" srcId="{56A8D4F6-10A6-4C79-A681-5B2939F34828}" destId="{78FEFE77-DA3F-4588-BF4A-B04991017764}" srcOrd="0" destOrd="0" presId="urn:microsoft.com/office/officeart/2005/8/layout/matrix3"/>
    <dgm:cxn modelId="{AE200C9B-21B5-4322-B4E2-D370CEA790FD}" type="presParOf" srcId="{1A4C1267-0BA7-4386-A274-726A7637B96D}" destId="{FE427391-569C-4C94-98A1-190E42D26170}" srcOrd="0" destOrd="0" presId="urn:microsoft.com/office/officeart/2005/8/layout/matrix3"/>
    <dgm:cxn modelId="{4F2D5A68-F6E9-479C-8633-EE2F76D43FCB}" type="presParOf" srcId="{1A4C1267-0BA7-4386-A274-726A7637B96D}" destId="{78FEFE77-DA3F-4588-BF4A-B04991017764}" srcOrd="1" destOrd="0" presId="urn:microsoft.com/office/officeart/2005/8/layout/matrix3"/>
    <dgm:cxn modelId="{E1E62F9C-69E8-487F-A638-C92ED1F044C7}" type="presParOf" srcId="{1A4C1267-0BA7-4386-A274-726A7637B96D}" destId="{E22F5DA7-0871-4E42-8421-F03BECF4C62A}" srcOrd="2" destOrd="0" presId="urn:microsoft.com/office/officeart/2005/8/layout/matrix3"/>
    <dgm:cxn modelId="{22CB8939-3FDF-4E8D-871E-A1DD653FB9F3}" type="presParOf" srcId="{1A4C1267-0BA7-4386-A274-726A7637B96D}" destId="{18305515-FC64-4B81-A0F0-0131082E3725}" srcOrd="3" destOrd="0" presId="urn:microsoft.com/office/officeart/2005/8/layout/matrix3"/>
    <dgm:cxn modelId="{A13275CD-FBD4-407D-B98A-7F22C21EA556}" type="presParOf" srcId="{1A4C1267-0BA7-4386-A274-726A7637B96D}" destId="{D51DBA6C-C9A9-49E0-9D94-25068334FBCA}"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B0BD38-92DA-446A-AE72-8ED32E7FD3B5}" type="doc">
      <dgm:prSet loTypeId="urn:microsoft.com/office/officeart/2005/8/layout/default" loCatId="list" qsTypeId="urn:microsoft.com/office/officeart/2005/8/quickstyle/simple2" qsCatId="simple" csTypeId="urn:microsoft.com/office/officeart/2005/8/colors/accent2_2" csCatId="accent2"/>
      <dgm:spPr/>
      <dgm:t>
        <a:bodyPr/>
        <a:lstStyle/>
        <a:p>
          <a:endParaRPr lang="en-US"/>
        </a:p>
      </dgm:t>
    </dgm:pt>
    <dgm:pt modelId="{55C97FF2-82AC-485C-A532-E832BE7B3AFC}">
      <dgm:prSet/>
      <dgm:spPr/>
      <dgm:t>
        <a:bodyPr/>
        <a:lstStyle/>
        <a:p>
          <a:r>
            <a:rPr lang="en-US"/>
            <a:t>Dedicated breeding pipelines</a:t>
          </a:r>
        </a:p>
      </dgm:t>
    </dgm:pt>
    <dgm:pt modelId="{7A0608B1-12E0-4D03-BDA7-2DD01344C64B}" type="parTrans" cxnId="{C2861A3F-B6C8-458F-B441-C0E92799D4BF}">
      <dgm:prSet/>
      <dgm:spPr/>
      <dgm:t>
        <a:bodyPr/>
        <a:lstStyle/>
        <a:p>
          <a:endParaRPr lang="en-US"/>
        </a:p>
      </dgm:t>
    </dgm:pt>
    <dgm:pt modelId="{33F54C8B-46E5-4D07-8821-4B825AB876FD}" type="sibTrans" cxnId="{C2861A3F-B6C8-458F-B441-C0E92799D4BF}">
      <dgm:prSet/>
      <dgm:spPr/>
      <dgm:t>
        <a:bodyPr/>
        <a:lstStyle/>
        <a:p>
          <a:endParaRPr lang="en-US"/>
        </a:p>
      </dgm:t>
    </dgm:pt>
    <dgm:pt modelId="{A30A5975-E867-4A79-9F7C-6DD560BD7B1E}">
      <dgm:prSet/>
      <dgm:spPr/>
      <dgm:t>
        <a:bodyPr/>
        <a:lstStyle/>
        <a:p>
          <a:r>
            <a:rPr lang="en-US"/>
            <a:t>Yield gains over elite checks </a:t>
          </a:r>
        </a:p>
      </dgm:t>
    </dgm:pt>
    <dgm:pt modelId="{F00157F2-AE73-40C9-8177-2B83674672FE}" type="parTrans" cxnId="{08E691F1-8006-4208-9F5D-2B215AC783D1}">
      <dgm:prSet/>
      <dgm:spPr/>
      <dgm:t>
        <a:bodyPr/>
        <a:lstStyle/>
        <a:p>
          <a:endParaRPr lang="en-US"/>
        </a:p>
      </dgm:t>
    </dgm:pt>
    <dgm:pt modelId="{A9E2FE53-176D-4164-BEF7-9AE00865F8DE}" type="sibTrans" cxnId="{08E691F1-8006-4208-9F5D-2B215AC783D1}">
      <dgm:prSet/>
      <dgm:spPr/>
      <dgm:t>
        <a:bodyPr/>
        <a:lstStyle/>
        <a:p>
          <a:endParaRPr lang="en-US"/>
        </a:p>
      </dgm:t>
    </dgm:pt>
    <dgm:pt modelId="{FF6D1C0F-0C62-412B-82F0-4DB2C45B5331}">
      <dgm:prSet/>
      <dgm:spPr/>
      <dgm:t>
        <a:bodyPr/>
        <a:lstStyle/>
        <a:p>
          <a:r>
            <a:rPr lang="en-US"/>
            <a:t>Example traits: </a:t>
          </a:r>
        </a:p>
      </dgm:t>
    </dgm:pt>
    <dgm:pt modelId="{EA9CC2A8-4176-4C9B-A30E-B4910FA1BF93}" type="parTrans" cxnId="{189209CB-A611-4AAD-8C05-8E542141F788}">
      <dgm:prSet/>
      <dgm:spPr/>
      <dgm:t>
        <a:bodyPr/>
        <a:lstStyle/>
        <a:p>
          <a:endParaRPr lang="en-US"/>
        </a:p>
      </dgm:t>
    </dgm:pt>
    <dgm:pt modelId="{969FD11D-CD5B-4816-A1B9-D6B7FA4E6F2F}" type="sibTrans" cxnId="{189209CB-A611-4AAD-8C05-8E542141F788}">
      <dgm:prSet/>
      <dgm:spPr/>
      <dgm:t>
        <a:bodyPr/>
        <a:lstStyle/>
        <a:p>
          <a:endParaRPr lang="en-US"/>
        </a:p>
      </dgm:t>
    </dgm:pt>
    <dgm:pt modelId="{3AE12C47-8EB6-4FC3-A253-D9FA0B898CFE}">
      <dgm:prSet/>
      <dgm:spPr/>
      <dgm:t>
        <a:bodyPr/>
        <a:lstStyle/>
        <a:p>
          <a:r>
            <a:rPr lang="en-US"/>
            <a:t>Anaerobic germination </a:t>
          </a:r>
        </a:p>
      </dgm:t>
    </dgm:pt>
    <dgm:pt modelId="{88B48679-961B-4ECF-9499-140C16116C36}" type="parTrans" cxnId="{F44FE970-2889-4CA9-B640-B820F97F02FD}">
      <dgm:prSet/>
      <dgm:spPr/>
      <dgm:t>
        <a:bodyPr/>
        <a:lstStyle/>
        <a:p>
          <a:endParaRPr lang="en-US"/>
        </a:p>
      </dgm:t>
    </dgm:pt>
    <dgm:pt modelId="{1A6D0050-5FB9-4212-AD4A-71ECA2B0511B}" type="sibTrans" cxnId="{F44FE970-2889-4CA9-B640-B820F97F02FD}">
      <dgm:prSet/>
      <dgm:spPr/>
      <dgm:t>
        <a:bodyPr/>
        <a:lstStyle/>
        <a:p>
          <a:endParaRPr lang="en-US"/>
        </a:p>
      </dgm:t>
    </dgm:pt>
    <dgm:pt modelId="{BF65FE07-4B08-454B-87BD-06F202841844}">
      <dgm:prSet/>
      <dgm:spPr/>
      <dgm:t>
        <a:bodyPr/>
        <a:lstStyle/>
        <a:p>
          <a:r>
            <a:rPr lang="en-US"/>
            <a:t>Early vigor </a:t>
          </a:r>
        </a:p>
      </dgm:t>
    </dgm:pt>
    <dgm:pt modelId="{7E9B78CC-D4B7-4D12-AF4F-BD76F852B800}" type="parTrans" cxnId="{FB53FC3B-0A3C-401D-978D-39C74588056E}">
      <dgm:prSet/>
      <dgm:spPr/>
      <dgm:t>
        <a:bodyPr/>
        <a:lstStyle/>
        <a:p>
          <a:endParaRPr lang="en-US"/>
        </a:p>
      </dgm:t>
    </dgm:pt>
    <dgm:pt modelId="{D19B06F6-5DC2-4CF0-AFB4-1E1C362304FD}" type="sibTrans" cxnId="{FB53FC3B-0A3C-401D-978D-39C74588056E}">
      <dgm:prSet/>
      <dgm:spPr/>
      <dgm:t>
        <a:bodyPr/>
        <a:lstStyle/>
        <a:p>
          <a:endParaRPr lang="en-US"/>
        </a:p>
      </dgm:t>
    </dgm:pt>
    <dgm:pt modelId="{4BE9582B-E79F-4F39-8904-FB38713E479C}">
      <dgm:prSet/>
      <dgm:spPr/>
      <dgm:t>
        <a:bodyPr/>
        <a:lstStyle/>
        <a:p>
          <a:r>
            <a:rPr lang="en-US"/>
            <a:t>Weed competitiveness </a:t>
          </a:r>
        </a:p>
      </dgm:t>
    </dgm:pt>
    <dgm:pt modelId="{E903515F-68D0-4138-9B6A-31C3200623A6}" type="parTrans" cxnId="{E56FE3A9-3548-4493-AC92-EAE354D82613}">
      <dgm:prSet/>
      <dgm:spPr/>
      <dgm:t>
        <a:bodyPr/>
        <a:lstStyle/>
        <a:p>
          <a:endParaRPr lang="en-US"/>
        </a:p>
      </dgm:t>
    </dgm:pt>
    <dgm:pt modelId="{74589A8E-A1E1-4E06-A616-BD2223F72B53}" type="sibTrans" cxnId="{E56FE3A9-3548-4493-AC92-EAE354D82613}">
      <dgm:prSet/>
      <dgm:spPr/>
      <dgm:t>
        <a:bodyPr/>
        <a:lstStyle/>
        <a:p>
          <a:endParaRPr lang="en-US"/>
        </a:p>
      </dgm:t>
    </dgm:pt>
    <dgm:pt modelId="{0CE26356-0334-459C-B05B-91CC1EE8B1AC}">
      <dgm:prSet/>
      <dgm:spPr/>
      <dgm:t>
        <a:bodyPr/>
        <a:lstStyle/>
        <a:p>
          <a:r>
            <a:rPr lang="en-US"/>
            <a:t>Lodging tolerance</a:t>
          </a:r>
        </a:p>
      </dgm:t>
    </dgm:pt>
    <dgm:pt modelId="{04E41B26-0EC5-42CE-8B27-489FF44FEF41}" type="parTrans" cxnId="{63B804DE-EBB3-43B8-915F-AC87398186D2}">
      <dgm:prSet/>
      <dgm:spPr/>
      <dgm:t>
        <a:bodyPr/>
        <a:lstStyle/>
        <a:p>
          <a:endParaRPr lang="en-US"/>
        </a:p>
      </dgm:t>
    </dgm:pt>
    <dgm:pt modelId="{457EE4EC-D4B3-414B-AB6A-A911074925B2}" type="sibTrans" cxnId="{63B804DE-EBB3-43B8-915F-AC87398186D2}">
      <dgm:prSet/>
      <dgm:spPr/>
      <dgm:t>
        <a:bodyPr/>
        <a:lstStyle/>
        <a:p>
          <a:endParaRPr lang="en-US"/>
        </a:p>
      </dgm:t>
    </dgm:pt>
    <dgm:pt modelId="{A39F938A-E5FC-41CD-9C9A-4A7521947318}">
      <dgm:prSet/>
      <dgm:spPr/>
      <dgm:t>
        <a:bodyPr/>
        <a:lstStyle/>
        <a:p>
          <a:r>
            <a:rPr lang="en-US"/>
            <a:t>Drought tolerance (AWD)</a:t>
          </a:r>
        </a:p>
      </dgm:t>
    </dgm:pt>
    <dgm:pt modelId="{AECA0FE0-E371-4474-8B19-3F52B85714DB}" type="parTrans" cxnId="{357BEEAA-E239-497D-987C-862DB151111A}">
      <dgm:prSet/>
      <dgm:spPr/>
      <dgm:t>
        <a:bodyPr/>
        <a:lstStyle/>
        <a:p>
          <a:endParaRPr lang="en-US"/>
        </a:p>
      </dgm:t>
    </dgm:pt>
    <dgm:pt modelId="{A9398490-6002-44C3-BE09-BF84569E8BDF}" type="sibTrans" cxnId="{357BEEAA-E239-497D-987C-862DB151111A}">
      <dgm:prSet/>
      <dgm:spPr/>
      <dgm:t>
        <a:bodyPr/>
        <a:lstStyle/>
        <a:p>
          <a:endParaRPr lang="en-US"/>
        </a:p>
      </dgm:t>
    </dgm:pt>
    <dgm:pt modelId="{D732D80B-3E6A-4C17-B312-6B4EE81B7D26}" type="pres">
      <dgm:prSet presAssocID="{12B0BD38-92DA-446A-AE72-8ED32E7FD3B5}" presName="diagram" presStyleCnt="0">
        <dgm:presLayoutVars>
          <dgm:dir/>
          <dgm:resizeHandles val="exact"/>
        </dgm:presLayoutVars>
      </dgm:prSet>
      <dgm:spPr/>
    </dgm:pt>
    <dgm:pt modelId="{B0D7542B-A6D3-4771-B67E-A1A720B52F56}" type="pres">
      <dgm:prSet presAssocID="{55C97FF2-82AC-485C-A532-E832BE7B3AFC}" presName="node" presStyleLbl="node1" presStyleIdx="0" presStyleCnt="3">
        <dgm:presLayoutVars>
          <dgm:bulletEnabled val="1"/>
        </dgm:presLayoutVars>
      </dgm:prSet>
      <dgm:spPr/>
    </dgm:pt>
    <dgm:pt modelId="{0C7A6365-8803-4FA2-9ADC-11BDF2BEF02C}" type="pres">
      <dgm:prSet presAssocID="{33F54C8B-46E5-4D07-8821-4B825AB876FD}" presName="sibTrans" presStyleCnt="0"/>
      <dgm:spPr/>
    </dgm:pt>
    <dgm:pt modelId="{8BAC7400-022D-49F6-9253-2DE74F91ADCE}" type="pres">
      <dgm:prSet presAssocID="{A30A5975-E867-4A79-9F7C-6DD560BD7B1E}" presName="node" presStyleLbl="node1" presStyleIdx="1" presStyleCnt="3">
        <dgm:presLayoutVars>
          <dgm:bulletEnabled val="1"/>
        </dgm:presLayoutVars>
      </dgm:prSet>
      <dgm:spPr/>
    </dgm:pt>
    <dgm:pt modelId="{77FA5573-9FE9-40F5-B8BD-AA8FC8E629CF}" type="pres">
      <dgm:prSet presAssocID="{A9E2FE53-176D-4164-BEF7-9AE00865F8DE}" presName="sibTrans" presStyleCnt="0"/>
      <dgm:spPr/>
    </dgm:pt>
    <dgm:pt modelId="{39AD89CD-D9EF-46EC-B390-E92028D68DAA}" type="pres">
      <dgm:prSet presAssocID="{FF6D1C0F-0C62-412B-82F0-4DB2C45B5331}" presName="node" presStyleLbl="node1" presStyleIdx="2" presStyleCnt="3">
        <dgm:presLayoutVars>
          <dgm:bulletEnabled val="1"/>
        </dgm:presLayoutVars>
      </dgm:prSet>
      <dgm:spPr/>
    </dgm:pt>
  </dgm:ptLst>
  <dgm:cxnLst>
    <dgm:cxn modelId="{F786AB31-3096-436B-A89F-8A38BB4E9995}" type="presOf" srcId="{A39F938A-E5FC-41CD-9C9A-4A7521947318}" destId="{39AD89CD-D9EF-46EC-B390-E92028D68DAA}" srcOrd="0" destOrd="5" presId="urn:microsoft.com/office/officeart/2005/8/layout/default"/>
    <dgm:cxn modelId="{FB53FC3B-0A3C-401D-978D-39C74588056E}" srcId="{FF6D1C0F-0C62-412B-82F0-4DB2C45B5331}" destId="{BF65FE07-4B08-454B-87BD-06F202841844}" srcOrd="1" destOrd="0" parTransId="{7E9B78CC-D4B7-4D12-AF4F-BD76F852B800}" sibTransId="{D19B06F6-5DC2-4CF0-AFB4-1E1C362304FD}"/>
    <dgm:cxn modelId="{C2861A3F-B6C8-458F-B441-C0E92799D4BF}" srcId="{12B0BD38-92DA-446A-AE72-8ED32E7FD3B5}" destId="{55C97FF2-82AC-485C-A532-E832BE7B3AFC}" srcOrd="0" destOrd="0" parTransId="{7A0608B1-12E0-4D03-BDA7-2DD01344C64B}" sibTransId="{33F54C8B-46E5-4D07-8821-4B825AB876FD}"/>
    <dgm:cxn modelId="{2192C06A-8BEC-4EA5-82F9-975EDAD9D30B}" type="presOf" srcId="{4BE9582B-E79F-4F39-8904-FB38713E479C}" destId="{39AD89CD-D9EF-46EC-B390-E92028D68DAA}" srcOrd="0" destOrd="3" presId="urn:microsoft.com/office/officeart/2005/8/layout/default"/>
    <dgm:cxn modelId="{F44FE970-2889-4CA9-B640-B820F97F02FD}" srcId="{FF6D1C0F-0C62-412B-82F0-4DB2C45B5331}" destId="{3AE12C47-8EB6-4FC3-A253-D9FA0B898CFE}" srcOrd="0" destOrd="0" parTransId="{88B48679-961B-4ECF-9499-140C16116C36}" sibTransId="{1A6D0050-5FB9-4212-AD4A-71ECA2B0511B}"/>
    <dgm:cxn modelId="{9862567C-4813-41C1-88E5-0AF273F988DF}" type="presOf" srcId="{3AE12C47-8EB6-4FC3-A253-D9FA0B898CFE}" destId="{39AD89CD-D9EF-46EC-B390-E92028D68DAA}" srcOrd="0" destOrd="1" presId="urn:microsoft.com/office/officeart/2005/8/layout/default"/>
    <dgm:cxn modelId="{56F2C69A-6697-4AF0-A9E0-B0DA5C5722F5}" type="presOf" srcId="{0CE26356-0334-459C-B05B-91CC1EE8B1AC}" destId="{39AD89CD-D9EF-46EC-B390-E92028D68DAA}" srcOrd="0" destOrd="4" presId="urn:microsoft.com/office/officeart/2005/8/layout/default"/>
    <dgm:cxn modelId="{7878DE9D-07A8-4E07-9012-677DAC44A80B}" type="presOf" srcId="{12B0BD38-92DA-446A-AE72-8ED32E7FD3B5}" destId="{D732D80B-3E6A-4C17-B312-6B4EE81B7D26}" srcOrd="0" destOrd="0" presId="urn:microsoft.com/office/officeart/2005/8/layout/default"/>
    <dgm:cxn modelId="{1F3BB6A5-6468-4A84-A613-81E7DD984492}" type="presOf" srcId="{A30A5975-E867-4A79-9F7C-6DD560BD7B1E}" destId="{8BAC7400-022D-49F6-9253-2DE74F91ADCE}" srcOrd="0" destOrd="0" presId="urn:microsoft.com/office/officeart/2005/8/layout/default"/>
    <dgm:cxn modelId="{E56FE3A9-3548-4493-AC92-EAE354D82613}" srcId="{FF6D1C0F-0C62-412B-82F0-4DB2C45B5331}" destId="{4BE9582B-E79F-4F39-8904-FB38713E479C}" srcOrd="2" destOrd="0" parTransId="{E903515F-68D0-4138-9B6A-31C3200623A6}" sibTransId="{74589A8E-A1E1-4E06-A616-BD2223F72B53}"/>
    <dgm:cxn modelId="{357BEEAA-E239-497D-987C-862DB151111A}" srcId="{FF6D1C0F-0C62-412B-82F0-4DB2C45B5331}" destId="{A39F938A-E5FC-41CD-9C9A-4A7521947318}" srcOrd="4" destOrd="0" parTransId="{AECA0FE0-E371-4474-8B19-3F52B85714DB}" sibTransId="{A9398490-6002-44C3-BE09-BF84569E8BDF}"/>
    <dgm:cxn modelId="{189209CB-A611-4AAD-8C05-8E542141F788}" srcId="{12B0BD38-92DA-446A-AE72-8ED32E7FD3B5}" destId="{FF6D1C0F-0C62-412B-82F0-4DB2C45B5331}" srcOrd="2" destOrd="0" parTransId="{EA9CC2A8-4176-4C9B-A30E-B4910FA1BF93}" sibTransId="{969FD11D-CD5B-4816-A1B9-D6B7FA4E6F2F}"/>
    <dgm:cxn modelId="{3AAF81CE-AC71-4D44-8C65-9BD898E7845A}" type="presOf" srcId="{BF65FE07-4B08-454B-87BD-06F202841844}" destId="{39AD89CD-D9EF-46EC-B390-E92028D68DAA}" srcOrd="0" destOrd="2" presId="urn:microsoft.com/office/officeart/2005/8/layout/default"/>
    <dgm:cxn modelId="{63B804DE-EBB3-43B8-915F-AC87398186D2}" srcId="{FF6D1C0F-0C62-412B-82F0-4DB2C45B5331}" destId="{0CE26356-0334-459C-B05B-91CC1EE8B1AC}" srcOrd="3" destOrd="0" parTransId="{04E41B26-0EC5-42CE-8B27-489FF44FEF41}" sibTransId="{457EE4EC-D4B3-414B-AB6A-A911074925B2}"/>
    <dgm:cxn modelId="{6E87C9E6-3AFE-49FB-BB0A-B580B9CA75E6}" type="presOf" srcId="{55C97FF2-82AC-485C-A532-E832BE7B3AFC}" destId="{B0D7542B-A6D3-4771-B67E-A1A720B52F56}" srcOrd="0" destOrd="0" presId="urn:microsoft.com/office/officeart/2005/8/layout/default"/>
    <dgm:cxn modelId="{08E691F1-8006-4208-9F5D-2B215AC783D1}" srcId="{12B0BD38-92DA-446A-AE72-8ED32E7FD3B5}" destId="{A30A5975-E867-4A79-9F7C-6DD560BD7B1E}" srcOrd="1" destOrd="0" parTransId="{F00157F2-AE73-40C9-8177-2B83674672FE}" sibTransId="{A9E2FE53-176D-4164-BEF7-9AE00865F8DE}"/>
    <dgm:cxn modelId="{7FC2D9F4-E7DA-4F49-B1E9-0832DC189D6B}" type="presOf" srcId="{FF6D1C0F-0C62-412B-82F0-4DB2C45B5331}" destId="{39AD89CD-D9EF-46EC-B390-E92028D68DAA}" srcOrd="0" destOrd="0" presId="urn:microsoft.com/office/officeart/2005/8/layout/default"/>
    <dgm:cxn modelId="{1C2D88DE-C557-4698-A05B-32D0A26ACC7F}" type="presParOf" srcId="{D732D80B-3E6A-4C17-B312-6B4EE81B7D26}" destId="{B0D7542B-A6D3-4771-B67E-A1A720B52F56}" srcOrd="0" destOrd="0" presId="urn:microsoft.com/office/officeart/2005/8/layout/default"/>
    <dgm:cxn modelId="{461B105F-F065-4743-B052-1099928E9C86}" type="presParOf" srcId="{D732D80B-3E6A-4C17-B312-6B4EE81B7D26}" destId="{0C7A6365-8803-4FA2-9ADC-11BDF2BEF02C}" srcOrd="1" destOrd="0" presId="urn:microsoft.com/office/officeart/2005/8/layout/default"/>
    <dgm:cxn modelId="{991B9A5D-76A4-4B80-8F41-18762E9FC4AA}" type="presParOf" srcId="{D732D80B-3E6A-4C17-B312-6B4EE81B7D26}" destId="{8BAC7400-022D-49F6-9253-2DE74F91ADCE}" srcOrd="2" destOrd="0" presId="urn:microsoft.com/office/officeart/2005/8/layout/default"/>
    <dgm:cxn modelId="{4807CD18-3FDE-4F22-85E1-6965BE919EF2}" type="presParOf" srcId="{D732D80B-3E6A-4C17-B312-6B4EE81B7D26}" destId="{77FA5573-9FE9-40F5-B8BD-AA8FC8E629CF}" srcOrd="3" destOrd="0" presId="urn:microsoft.com/office/officeart/2005/8/layout/default"/>
    <dgm:cxn modelId="{05378231-EEA0-41A8-9DD6-E8218F5602DA}" type="presParOf" srcId="{D732D80B-3E6A-4C17-B312-6B4EE81B7D26}" destId="{39AD89CD-D9EF-46EC-B390-E92028D68DA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F4D56-689D-4D2F-86A1-D3441DD534DF}">
      <dsp:nvSpPr>
        <dsp:cNvPr id="0" name=""/>
        <dsp:cNvSpPr/>
      </dsp:nvSpPr>
      <dsp:spPr>
        <a:xfrm>
          <a:off x="3080" y="1361187"/>
          <a:ext cx="2199649" cy="1396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6895D3A-A59E-4DB5-AB37-12E256C5623D}">
      <dsp:nvSpPr>
        <dsp:cNvPr id="0" name=""/>
        <dsp:cNvSpPr/>
      </dsp:nvSpPr>
      <dsp:spPr>
        <a:xfrm>
          <a:off x="247486" y="1593372"/>
          <a:ext cx="2199649" cy="139677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PH" sz="2000" kern="1200" dirty="0"/>
            <a:t>Climate Resilience</a:t>
          </a:r>
          <a:endParaRPr lang="en-US" sz="2000" kern="1200" dirty="0"/>
        </a:p>
      </dsp:txBody>
      <dsp:txXfrm>
        <a:off x="288396" y="1634282"/>
        <a:ext cx="2117829" cy="1314957"/>
      </dsp:txXfrm>
    </dsp:sp>
    <dsp:sp modelId="{EA58DB64-BFFC-4DED-9438-97DB4C1EB6C4}">
      <dsp:nvSpPr>
        <dsp:cNvPr id="0" name=""/>
        <dsp:cNvSpPr/>
      </dsp:nvSpPr>
      <dsp:spPr>
        <a:xfrm>
          <a:off x="2691541" y="1361187"/>
          <a:ext cx="2199649" cy="1396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D6F7660-BA5A-49E4-8DB8-74479D0B4EB7}">
      <dsp:nvSpPr>
        <dsp:cNvPr id="0" name=""/>
        <dsp:cNvSpPr/>
      </dsp:nvSpPr>
      <dsp:spPr>
        <a:xfrm>
          <a:off x="2935947" y="1593372"/>
          <a:ext cx="2199649" cy="139677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PH" sz="2000" kern="1200" dirty="0"/>
            <a:t>Productivity (yield, stability, disease resistance)</a:t>
          </a:r>
          <a:endParaRPr lang="en-US" sz="2000" kern="1200" dirty="0"/>
        </a:p>
      </dsp:txBody>
      <dsp:txXfrm>
        <a:off x="2976857" y="1634282"/>
        <a:ext cx="2117829" cy="1314957"/>
      </dsp:txXfrm>
    </dsp:sp>
    <dsp:sp modelId="{F2217B2B-EE97-405A-B29C-9A370FAED1B4}">
      <dsp:nvSpPr>
        <dsp:cNvPr id="0" name=""/>
        <dsp:cNvSpPr/>
      </dsp:nvSpPr>
      <dsp:spPr>
        <a:xfrm>
          <a:off x="5380002" y="1361187"/>
          <a:ext cx="2199649" cy="1396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4C9071E-5A70-447D-A464-AA708445E9B1}">
      <dsp:nvSpPr>
        <dsp:cNvPr id="0" name=""/>
        <dsp:cNvSpPr/>
      </dsp:nvSpPr>
      <dsp:spPr>
        <a:xfrm>
          <a:off x="5624408" y="1593372"/>
          <a:ext cx="2199649" cy="139677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PH" sz="2000" kern="1200" dirty="0"/>
            <a:t>Quality, nutrition and markets</a:t>
          </a:r>
          <a:endParaRPr lang="en-US" sz="2000" kern="1200" dirty="0"/>
        </a:p>
      </dsp:txBody>
      <dsp:txXfrm>
        <a:off x="5665318" y="1634282"/>
        <a:ext cx="2117829" cy="1314957"/>
      </dsp:txXfrm>
    </dsp:sp>
    <dsp:sp modelId="{B5A2F195-D1FC-4B74-A08B-2B06320C9B54}">
      <dsp:nvSpPr>
        <dsp:cNvPr id="0" name=""/>
        <dsp:cNvSpPr/>
      </dsp:nvSpPr>
      <dsp:spPr>
        <a:xfrm>
          <a:off x="8068463" y="1361187"/>
          <a:ext cx="2199649" cy="1396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97CA91C-B8F0-4AFE-A881-ABE45B306749}">
      <dsp:nvSpPr>
        <dsp:cNvPr id="0" name=""/>
        <dsp:cNvSpPr/>
      </dsp:nvSpPr>
      <dsp:spPr>
        <a:xfrm>
          <a:off x="8312869" y="1593372"/>
          <a:ext cx="2199649" cy="139677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PH" sz="2000" kern="1200">
              <a:sym typeface="Wingdings" panose="05000000000000000000" pitchFamily="2" charset="2"/>
            </a:rPr>
            <a:t></a:t>
          </a:r>
          <a:r>
            <a:rPr lang="en-PH" sz="2000" kern="1200"/>
            <a:t> Must be delivered </a:t>
          </a:r>
          <a:r>
            <a:rPr lang="en-PH" sz="2000" b="1" kern="1200"/>
            <a:t>together</a:t>
          </a:r>
          <a:r>
            <a:rPr lang="en-PH" sz="2000" kern="1200"/>
            <a:t> – Not sequentially</a:t>
          </a:r>
          <a:endParaRPr lang="en-US" sz="2000" kern="1200"/>
        </a:p>
      </dsp:txBody>
      <dsp:txXfrm>
        <a:off x="8353779" y="1634282"/>
        <a:ext cx="2117829" cy="1314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4E537-6983-40CF-A360-57114BB7721C}">
      <dsp:nvSpPr>
        <dsp:cNvPr id="0" name=""/>
        <dsp:cNvSpPr/>
      </dsp:nvSpPr>
      <dsp:spPr>
        <a:xfrm>
          <a:off x="0" y="285173"/>
          <a:ext cx="9271222" cy="478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BE98D5-7786-4FED-8EF8-205629A72895}">
      <dsp:nvSpPr>
        <dsp:cNvPr id="0" name=""/>
        <dsp:cNvSpPr/>
      </dsp:nvSpPr>
      <dsp:spPr>
        <a:xfrm>
          <a:off x="463561" y="4733"/>
          <a:ext cx="6489855"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5301" tIns="0" rIns="245301" bIns="0" numCol="1" spcCol="1270" anchor="ctr" anchorCtr="0">
          <a:noAutofit/>
        </a:bodyPr>
        <a:lstStyle/>
        <a:p>
          <a:pPr marL="0" lvl="0" indent="0" algn="l" defTabSz="844550">
            <a:lnSpc>
              <a:spcPct val="90000"/>
            </a:lnSpc>
            <a:spcBef>
              <a:spcPct val="0"/>
            </a:spcBef>
            <a:spcAft>
              <a:spcPct val="35000"/>
            </a:spcAft>
            <a:buNone/>
          </a:pPr>
          <a:r>
            <a:rPr lang="en-PH" sz="1900" kern="1200" dirty="0"/>
            <a:t>Climate change is accelerating</a:t>
          </a:r>
          <a:endParaRPr lang="en-US" sz="1900" kern="1200" dirty="0"/>
        </a:p>
      </dsp:txBody>
      <dsp:txXfrm>
        <a:off x="490941" y="32113"/>
        <a:ext cx="6435095" cy="506120"/>
      </dsp:txXfrm>
    </dsp:sp>
    <dsp:sp modelId="{F41E45CF-40CF-4B1B-8A4A-798C43B3F881}">
      <dsp:nvSpPr>
        <dsp:cNvPr id="0" name=""/>
        <dsp:cNvSpPr/>
      </dsp:nvSpPr>
      <dsp:spPr>
        <a:xfrm>
          <a:off x="0" y="1147014"/>
          <a:ext cx="9271222" cy="478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841AD9-17FD-4A95-8AAB-F37963492425}">
      <dsp:nvSpPr>
        <dsp:cNvPr id="0" name=""/>
        <dsp:cNvSpPr/>
      </dsp:nvSpPr>
      <dsp:spPr>
        <a:xfrm>
          <a:off x="463561" y="866573"/>
          <a:ext cx="6489855"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5301" tIns="0" rIns="245301" bIns="0" numCol="1" spcCol="1270" anchor="ctr" anchorCtr="0">
          <a:noAutofit/>
        </a:bodyPr>
        <a:lstStyle/>
        <a:p>
          <a:pPr marL="0" lvl="0" indent="0" algn="l" defTabSz="844550">
            <a:lnSpc>
              <a:spcPct val="90000"/>
            </a:lnSpc>
            <a:spcBef>
              <a:spcPct val="0"/>
            </a:spcBef>
            <a:spcAft>
              <a:spcPct val="35000"/>
            </a:spcAft>
            <a:buNone/>
          </a:pPr>
          <a:r>
            <a:rPr lang="en-PH" sz="1900" kern="1200"/>
            <a:t>Systems are becoming more complex</a:t>
          </a:r>
          <a:endParaRPr lang="en-US" sz="1900" kern="1200"/>
        </a:p>
      </dsp:txBody>
      <dsp:txXfrm>
        <a:off x="490941" y="893953"/>
        <a:ext cx="6435095" cy="506120"/>
      </dsp:txXfrm>
    </dsp:sp>
    <dsp:sp modelId="{523192C9-D630-4759-BB3A-094171FD4736}">
      <dsp:nvSpPr>
        <dsp:cNvPr id="0" name=""/>
        <dsp:cNvSpPr/>
      </dsp:nvSpPr>
      <dsp:spPr>
        <a:xfrm>
          <a:off x="0" y="2008854"/>
          <a:ext cx="9271222" cy="478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0C8C39-0CC2-4BE4-B960-FA319E9356CC}">
      <dsp:nvSpPr>
        <dsp:cNvPr id="0" name=""/>
        <dsp:cNvSpPr/>
      </dsp:nvSpPr>
      <dsp:spPr>
        <a:xfrm>
          <a:off x="463561" y="1728414"/>
          <a:ext cx="6489855"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5301" tIns="0" rIns="245301" bIns="0" numCol="1" spcCol="1270" anchor="ctr" anchorCtr="0">
          <a:noAutofit/>
        </a:bodyPr>
        <a:lstStyle/>
        <a:p>
          <a:pPr marL="0" lvl="0" indent="0" algn="l" defTabSz="844550">
            <a:lnSpc>
              <a:spcPct val="90000"/>
            </a:lnSpc>
            <a:spcBef>
              <a:spcPct val="0"/>
            </a:spcBef>
            <a:spcAft>
              <a:spcPct val="35000"/>
            </a:spcAft>
            <a:buNone/>
          </a:pPr>
          <a:r>
            <a:rPr lang="en-PH" sz="1900" kern="1200"/>
            <a:t>Traditional breeding cycles are too slow</a:t>
          </a:r>
          <a:endParaRPr lang="en-US" sz="1900" kern="1200"/>
        </a:p>
      </dsp:txBody>
      <dsp:txXfrm>
        <a:off x="490941" y="1755794"/>
        <a:ext cx="6435095" cy="506120"/>
      </dsp:txXfrm>
    </dsp:sp>
    <dsp:sp modelId="{5CE0E3D4-7BCE-415C-97BC-2020B3C0DBC0}">
      <dsp:nvSpPr>
        <dsp:cNvPr id="0" name=""/>
        <dsp:cNvSpPr/>
      </dsp:nvSpPr>
      <dsp:spPr>
        <a:xfrm>
          <a:off x="0" y="2783824"/>
          <a:ext cx="9271222" cy="20349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9550" tIns="395732" rIns="719550" bIns="135128" numCol="1" spcCol="1270" anchor="t" anchorCtr="0">
          <a:noAutofit/>
        </a:bodyPr>
        <a:lstStyle/>
        <a:p>
          <a:pPr marL="171450" lvl="1" indent="-171450" algn="l" defTabSz="844550">
            <a:lnSpc>
              <a:spcPct val="90000"/>
            </a:lnSpc>
            <a:spcBef>
              <a:spcPct val="0"/>
            </a:spcBef>
            <a:spcAft>
              <a:spcPct val="15000"/>
            </a:spcAft>
            <a:buChar char="•"/>
          </a:pPr>
          <a:r>
            <a:rPr lang="en-PH" sz="1900" kern="1200"/>
            <a:t>Faster cycle times</a:t>
          </a:r>
          <a:endParaRPr lang="en-US" sz="1900" kern="1200"/>
        </a:p>
        <a:p>
          <a:pPr marL="171450" lvl="1" indent="-171450" algn="l" defTabSz="844550">
            <a:lnSpc>
              <a:spcPct val="90000"/>
            </a:lnSpc>
            <a:spcBef>
              <a:spcPct val="0"/>
            </a:spcBef>
            <a:spcAft>
              <a:spcPct val="15000"/>
            </a:spcAft>
            <a:buChar char="•"/>
          </a:pPr>
          <a:r>
            <a:rPr lang="en-PH" sz="1900" kern="1200"/>
            <a:t>Better prioritization</a:t>
          </a:r>
          <a:endParaRPr lang="en-US" sz="1900" kern="1200"/>
        </a:p>
        <a:p>
          <a:pPr marL="171450" lvl="1" indent="-171450" algn="l" defTabSz="844550">
            <a:lnSpc>
              <a:spcPct val="90000"/>
            </a:lnSpc>
            <a:spcBef>
              <a:spcPct val="0"/>
            </a:spcBef>
            <a:spcAft>
              <a:spcPct val="15000"/>
            </a:spcAft>
            <a:buChar char="•"/>
          </a:pPr>
          <a:r>
            <a:rPr lang="en-PH" sz="1900" kern="1200"/>
            <a:t>More representative testing and more traits earlier in breeding cycle</a:t>
          </a:r>
          <a:endParaRPr lang="en-US" sz="1900" kern="1200"/>
        </a:p>
        <a:p>
          <a:pPr marL="171450" lvl="1" indent="-171450" algn="l" defTabSz="844550">
            <a:lnSpc>
              <a:spcPct val="90000"/>
            </a:lnSpc>
            <a:spcBef>
              <a:spcPct val="0"/>
            </a:spcBef>
            <a:spcAft>
              <a:spcPct val="15000"/>
            </a:spcAft>
            <a:buChar char="•"/>
          </a:pPr>
          <a:r>
            <a:rPr lang="en-PH" sz="1900" kern="1200"/>
            <a:t>Use of technology to achieve the above, not to enhance traditional breeding approaches</a:t>
          </a:r>
          <a:endParaRPr lang="en-US" sz="1900" kern="1200"/>
        </a:p>
      </dsp:txBody>
      <dsp:txXfrm>
        <a:off x="0" y="2783824"/>
        <a:ext cx="9271222" cy="2034900"/>
      </dsp:txXfrm>
    </dsp:sp>
    <dsp:sp modelId="{C320D527-5EC1-4DE6-86F2-13FF900DB7F5}">
      <dsp:nvSpPr>
        <dsp:cNvPr id="0" name=""/>
        <dsp:cNvSpPr/>
      </dsp:nvSpPr>
      <dsp:spPr>
        <a:xfrm>
          <a:off x="463561" y="2590254"/>
          <a:ext cx="6489855"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5301" tIns="0" rIns="245301" bIns="0" numCol="1" spcCol="1270" anchor="ctr" anchorCtr="0">
          <a:noAutofit/>
        </a:bodyPr>
        <a:lstStyle/>
        <a:p>
          <a:pPr marL="0" lvl="0" indent="0" algn="l" defTabSz="844550">
            <a:lnSpc>
              <a:spcPct val="90000"/>
            </a:lnSpc>
            <a:spcBef>
              <a:spcPct val="0"/>
            </a:spcBef>
            <a:spcAft>
              <a:spcPct val="35000"/>
            </a:spcAft>
            <a:buNone/>
          </a:pPr>
          <a:r>
            <a:rPr lang="en-PH" sz="1900" kern="1200"/>
            <a:t>Required responses:</a:t>
          </a:r>
          <a:endParaRPr lang="en-US" sz="1900" kern="1200"/>
        </a:p>
      </dsp:txBody>
      <dsp:txXfrm>
        <a:off x="490941" y="2617634"/>
        <a:ext cx="6435095"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2D0A6-C2C8-4734-B7ED-9438A56021FE}">
      <dsp:nvSpPr>
        <dsp:cNvPr id="0" name=""/>
        <dsp:cNvSpPr/>
      </dsp:nvSpPr>
      <dsp:spPr>
        <a:xfrm>
          <a:off x="2407" y="1554230"/>
          <a:ext cx="1401315" cy="56052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a:rPr>
            <a:t>Breeding</a:t>
          </a:r>
          <a:endParaRPr lang="en-US" sz="1400" kern="1200" dirty="0"/>
        </a:p>
      </dsp:txBody>
      <dsp:txXfrm>
        <a:off x="282670" y="1554230"/>
        <a:ext cx="840789" cy="560526"/>
      </dsp:txXfrm>
    </dsp:sp>
    <dsp:sp modelId="{C6EF34A3-08C7-4F02-B3A8-724ADE5BF238}">
      <dsp:nvSpPr>
        <dsp:cNvPr id="0" name=""/>
        <dsp:cNvSpPr/>
      </dsp:nvSpPr>
      <dsp:spPr>
        <a:xfrm>
          <a:off x="1263591" y="1554230"/>
          <a:ext cx="1401315" cy="56052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a:rPr>
            <a:t>Targeting</a:t>
          </a:r>
          <a:endParaRPr lang="en-US" sz="1400" kern="1200"/>
        </a:p>
      </dsp:txBody>
      <dsp:txXfrm>
        <a:off x="1543854" y="1554230"/>
        <a:ext cx="840789" cy="560526"/>
      </dsp:txXfrm>
    </dsp:sp>
    <dsp:sp modelId="{84D982DB-4611-46F4-BD83-3CA5EC6BFB48}">
      <dsp:nvSpPr>
        <dsp:cNvPr id="0" name=""/>
        <dsp:cNvSpPr/>
      </dsp:nvSpPr>
      <dsp:spPr>
        <a:xfrm>
          <a:off x="2524774" y="1554230"/>
          <a:ext cx="1401315" cy="56052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a:rPr>
            <a:t>Delivery</a:t>
          </a:r>
          <a:endParaRPr lang="en-US" sz="1400" kern="1200"/>
        </a:p>
      </dsp:txBody>
      <dsp:txXfrm>
        <a:off x="2805037" y="1554230"/>
        <a:ext cx="840789" cy="560526"/>
      </dsp:txXfrm>
    </dsp:sp>
    <dsp:sp modelId="{4BD43370-C65C-417A-A41B-D67AA3209BB3}">
      <dsp:nvSpPr>
        <dsp:cNvPr id="0" name=""/>
        <dsp:cNvSpPr/>
      </dsp:nvSpPr>
      <dsp:spPr>
        <a:xfrm>
          <a:off x="3785958" y="1554230"/>
          <a:ext cx="1401315" cy="56052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a:rPr>
            <a:t>Impact</a:t>
          </a:r>
        </a:p>
      </dsp:txBody>
      <dsp:txXfrm>
        <a:off x="4066221" y="1554230"/>
        <a:ext cx="840789" cy="5605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27391-569C-4C94-98A1-190E42D26170}">
      <dsp:nvSpPr>
        <dsp:cNvPr id="0" name=""/>
        <dsp:cNvSpPr/>
      </dsp:nvSpPr>
      <dsp:spPr>
        <a:xfrm>
          <a:off x="3377374" y="0"/>
          <a:ext cx="4486275" cy="4486275"/>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8FEFE77-DA3F-4588-BF4A-B04991017764}">
      <dsp:nvSpPr>
        <dsp:cNvPr id="0" name=""/>
        <dsp:cNvSpPr/>
      </dsp:nvSpPr>
      <dsp:spPr>
        <a:xfrm>
          <a:off x="3803570" y="426196"/>
          <a:ext cx="1749647" cy="174964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Zinc-biofortified rice </a:t>
          </a:r>
        </a:p>
      </dsp:txBody>
      <dsp:txXfrm>
        <a:off x="3888981" y="511607"/>
        <a:ext cx="1578825" cy="1578825"/>
      </dsp:txXfrm>
    </dsp:sp>
    <dsp:sp modelId="{E22F5DA7-0871-4E42-8421-F03BECF4C62A}">
      <dsp:nvSpPr>
        <dsp:cNvPr id="0" name=""/>
        <dsp:cNvSpPr/>
      </dsp:nvSpPr>
      <dsp:spPr>
        <a:xfrm>
          <a:off x="5687806" y="426196"/>
          <a:ext cx="1749647" cy="174964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Low glycemic index rice </a:t>
          </a:r>
        </a:p>
      </dsp:txBody>
      <dsp:txXfrm>
        <a:off x="5773217" y="511607"/>
        <a:ext cx="1578825" cy="1578825"/>
      </dsp:txXfrm>
    </dsp:sp>
    <dsp:sp modelId="{18305515-FC64-4B81-A0F0-0131082E3725}">
      <dsp:nvSpPr>
        <dsp:cNvPr id="0" name=""/>
        <dsp:cNvSpPr/>
      </dsp:nvSpPr>
      <dsp:spPr>
        <a:xfrm>
          <a:off x="3803570" y="2310431"/>
          <a:ext cx="1749647" cy="174964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Premium grain quality traits</a:t>
          </a:r>
        </a:p>
      </dsp:txBody>
      <dsp:txXfrm>
        <a:off x="3888981" y="2395842"/>
        <a:ext cx="1578825" cy="1578825"/>
      </dsp:txXfrm>
    </dsp:sp>
    <dsp:sp modelId="{D51DBA6C-C9A9-49E0-9D94-25068334FBCA}">
      <dsp:nvSpPr>
        <dsp:cNvPr id="0" name=""/>
        <dsp:cNvSpPr/>
      </dsp:nvSpPr>
      <dsp:spPr>
        <a:xfrm>
          <a:off x="5687806" y="2310431"/>
          <a:ext cx="1749647" cy="174964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ym typeface="Wingdings" panose="05000000000000000000" pitchFamily="2" charset="2"/>
            </a:rPr>
            <a:t></a:t>
          </a:r>
          <a:r>
            <a:rPr lang="en-US" sz="1500" kern="1200" dirty="0"/>
            <a:t> Quality traits are core breeding targets, including in the context of breeding for climate resilience </a:t>
          </a:r>
        </a:p>
      </dsp:txBody>
      <dsp:txXfrm>
        <a:off x="5773217" y="2395842"/>
        <a:ext cx="1578825" cy="15788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D7542B-A6D3-4771-B67E-A1A720B52F56}">
      <dsp:nvSpPr>
        <dsp:cNvPr id="0" name=""/>
        <dsp:cNvSpPr/>
      </dsp:nvSpPr>
      <dsp:spPr>
        <a:xfrm>
          <a:off x="1748064" y="2975"/>
          <a:ext cx="3342605" cy="200556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Dedicated breeding pipelines</a:t>
          </a:r>
        </a:p>
      </dsp:txBody>
      <dsp:txXfrm>
        <a:off x="1748064" y="2975"/>
        <a:ext cx="3342605" cy="2005563"/>
      </dsp:txXfrm>
    </dsp:sp>
    <dsp:sp modelId="{8BAC7400-022D-49F6-9253-2DE74F91ADCE}">
      <dsp:nvSpPr>
        <dsp:cNvPr id="0" name=""/>
        <dsp:cNvSpPr/>
      </dsp:nvSpPr>
      <dsp:spPr>
        <a:xfrm>
          <a:off x="5424930" y="2975"/>
          <a:ext cx="3342605" cy="200556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Yield gains over elite checks </a:t>
          </a:r>
        </a:p>
      </dsp:txBody>
      <dsp:txXfrm>
        <a:off x="5424930" y="2975"/>
        <a:ext cx="3342605" cy="2005563"/>
      </dsp:txXfrm>
    </dsp:sp>
    <dsp:sp modelId="{39AD89CD-D9EF-46EC-B390-E92028D68DAA}">
      <dsp:nvSpPr>
        <dsp:cNvPr id="0" name=""/>
        <dsp:cNvSpPr/>
      </dsp:nvSpPr>
      <dsp:spPr>
        <a:xfrm>
          <a:off x="3586497" y="2342799"/>
          <a:ext cx="3342605" cy="200556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Example traits: </a:t>
          </a:r>
        </a:p>
        <a:p>
          <a:pPr marL="171450" lvl="1" indent="-171450" algn="l" defTabSz="755650">
            <a:lnSpc>
              <a:spcPct val="90000"/>
            </a:lnSpc>
            <a:spcBef>
              <a:spcPct val="0"/>
            </a:spcBef>
            <a:spcAft>
              <a:spcPct val="15000"/>
            </a:spcAft>
            <a:buChar char="•"/>
          </a:pPr>
          <a:r>
            <a:rPr lang="en-US" sz="1700" kern="1200"/>
            <a:t>Anaerobic germination </a:t>
          </a:r>
        </a:p>
        <a:p>
          <a:pPr marL="171450" lvl="1" indent="-171450" algn="l" defTabSz="755650">
            <a:lnSpc>
              <a:spcPct val="90000"/>
            </a:lnSpc>
            <a:spcBef>
              <a:spcPct val="0"/>
            </a:spcBef>
            <a:spcAft>
              <a:spcPct val="15000"/>
            </a:spcAft>
            <a:buChar char="•"/>
          </a:pPr>
          <a:r>
            <a:rPr lang="en-US" sz="1700" kern="1200"/>
            <a:t>Early vigor </a:t>
          </a:r>
        </a:p>
        <a:p>
          <a:pPr marL="171450" lvl="1" indent="-171450" algn="l" defTabSz="755650">
            <a:lnSpc>
              <a:spcPct val="90000"/>
            </a:lnSpc>
            <a:spcBef>
              <a:spcPct val="0"/>
            </a:spcBef>
            <a:spcAft>
              <a:spcPct val="15000"/>
            </a:spcAft>
            <a:buChar char="•"/>
          </a:pPr>
          <a:r>
            <a:rPr lang="en-US" sz="1700" kern="1200"/>
            <a:t>Weed competitiveness </a:t>
          </a:r>
        </a:p>
        <a:p>
          <a:pPr marL="171450" lvl="1" indent="-171450" algn="l" defTabSz="755650">
            <a:lnSpc>
              <a:spcPct val="90000"/>
            </a:lnSpc>
            <a:spcBef>
              <a:spcPct val="0"/>
            </a:spcBef>
            <a:spcAft>
              <a:spcPct val="15000"/>
            </a:spcAft>
            <a:buChar char="•"/>
          </a:pPr>
          <a:r>
            <a:rPr lang="en-US" sz="1700" kern="1200"/>
            <a:t>Lodging tolerance</a:t>
          </a:r>
        </a:p>
        <a:p>
          <a:pPr marL="171450" lvl="1" indent="-171450" algn="l" defTabSz="755650">
            <a:lnSpc>
              <a:spcPct val="90000"/>
            </a:lnSpc>
            <a:spcBef>
              <a:spcPct val="0"/>
            </a:spcBef>
            <a:spcAft>
              <a:spcPct val="15000"/>
            </a:spcAft>
            <a:buChar char="•"/>
          </a:pPr>
          <a:r>
            <a:rPr lang="en-US" sz="1700" kern="1200"/>
            <a:t>Drought tolerance (AWD)</a:t>
          </a:r>
        </a:p>
      </dsp:txBody>
      <dsp:txXfrm>
        <a:off x="3586497" y="2342799"/>
        <a:ext cx="3342605" cy="200556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BAFF4-00BA-FDDA-36B0-D9E7F061E6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a:extLst>
              <a:ext uri="{FF2B5EF4-FFF2-40B4-BE49-F238E27FC236}">
                <a16:creationId xmlns:a16="http://schemas.microsoft.com/office/drawing/2014/main" id="{7CC34B50-EF03-CBF2-C39B-777B46754F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2087D4-4080-42B0-8B80-1BC7070A6857}" type="datetimeFigureOut">
              <a:rPr lang="en-PH" smtClean="0"/>
              <a:t>Apr 13, 2026</a:t>
            </a:fld>
            <a:endParaRPr lang="en-PH"/>
          </a:p>
        </p:txBody>
      </p:sp>
      <p:sp>
        <p:nvSpPr>
          <p:cNvPr id="4" name="Footer Placeholder 3">
            <a:extLst>
              <a:ext uri="{FF2B5EF4-FFF2-40B4-BE49-F238E27FC236}">
                <a16:creationId xmlns:a16="http://schemas.microsoft.com/office/drawing/2014/main" id="{080F9960-CA49-FCE7-DC75-B211D41930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5" name="Slide Number Placeholder 4">
            <a:extLst>
              <a:ext uri="{FF2B5EF4-FFF2-40B4-BE49-F238E27FC236}">
                <a16:creationId xmlns:a16="http://schemas.microsoft.com/office/drawing/2014/main" id="{7F4D3513-2E65-F0DE-0546-BE5F385118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71AB85-BBCD-4774-AFFE-C254B18AC50E}" type="slidenum">
              <a:rPr lang="en-PH" smtClean="0"/>
              <a:t>‹#›</a:t>
            </a:fld>
            <a:endParaRPr lang="en-PH"/>
          </a:p>
        </p:txBody>
      </p:sp>
    </p:spTree>
    <p:extLst>
      <p:ext uri="{BB962C8B-B14F-4D97-AF65-F5344CB8AC3E}">
        <p14:creationId xmlns:p14="http://schemas.microsoft.com/office/powerpoint/2010/main" val="4115410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F053F-8FFA-438D-A1F9-B933A645AECC}" type="datetimeFigureOut">
              <a:rPr lang="en-PH" smtClean="0"/>
              <a:t>Apr 13, 2026</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FD39DC-D9D4-4481-80E1-4E0EA271C222}" type="slidenum">
              <a:rPr lang="en-PH" smtClean="0"/>
              <a:t>‹#›</a:t>
            </a:fld>
            <a:endParaRPr lang="en-PH"/>
          </a:p>
        </p:txBody>
      </p:sp>
    </p:spTree>
    <p:extLst>
      <p:ext uri="{BB962C8B-B14F-4D97-AF65-F5344CB8AC3E}">
        <p14:creationId xmlns:p14="http://schemas.microsoft.com/office/powerpoint/2010/main" val="746993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fld id="{C4FD39DC-D9D4-4481-80E1-4E0EA271C222}" type="slidenum">
              <a:rPr lang="en-PH" smtClean="0"/>
              <a:t>3</a:t>
            </a:fld>
            <a:endParaRPr lang="en-PH"/>
          </a:p>
        </p:txBody>
      </p:sp>
    </p:spTree>
    <p:extLst>
      <p:ext uri="{BB962C8B-B14F-4D97-AF65-F5344CB8AC3E}">
        <p14:creationId xmlns:p14="http://schemas.microsoft.com/office/powerpoint/2010/main" val="728347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F5803-03A4-01CA-2276-C659E3BD3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949BF-B843-C13E-0967-A1B1981285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75DC97-E3FB-B366-8BE9-469C9AA7183B}"/>
              </a:ext>
            </a:extLst>
          </p:cNvPr>
          <p:cNvSpPr>
            <a:spLocks noGrp="1"/>
          </p:cNvSpPr>
          <p:nvPr>
            <p:ph type="body" idx="1"/>
          </p:nvPr>
        </p:nvSpPr>
        <p:spPr/>
        <p:txBody>
          <a:bodyPr/>
          <a:lstStyle/>
          <a:p>
            <a:endParaRPr lang="en-PH"/>
          </a:p>
        </p:txBody>
      </p:sp>
      <p:sp>
        <p:nvSpPr>
          <p:cNvPr id="4" name="Slide Number Placeholder 3">
            <a:extLst>
              <a:ext uri="{FF2B5EF4-FFF2-40B4-BE49-F238E27FC236}">
                <a16:creationId xmlns:a16="http://schemas.microsoft.com/office/drawing/2014/main" id="{4C1EC2D2-0C66-8516-3092-7AE0D9CD02DD}"/>
              </a:ext>
            </a:extLst>
          </p:cNvPr>
          <p:cNvSpPr>
            <a:spLocks noGrp="1"/>
          </p:cNvSpPr>
          <p:nvPr>
            <p:ph type="sldNum" sz="quarter" idx="5"/>
          </p:nvPr>
        </p:nvSpPr>
        <p:spPr/>
        <p:txBody>
          <a:bodyPr/>
          <a:lstStyle/>
          <a:p>
            <a:fld id="{C4FD39DC-D9D4-4481-80E1-4E0EA271C222}" type="slidenum">
              <a:rPr lang="en-PH" smtClean="0"/>
              <a:t>21</a:t>
            </a:fld>
            <a:endParaRPr lang="en-PH"/>
          </a:p>
        </p:txBody>
      </p:sp>
    </p:spTree>
    <p:extLst>
      <p:ext uri="{BB962C8B-B14F-4D97-AF65-F5344CB8AC3E}">
        <p14:creationId xmlns:p14="http://schemas.microsoft.com/office/powerpoint/2010/main" val="2718593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B364F-6DC0-CC8E-9C7A-28902C110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B1555-65D3-567C-A7C7-C95254A6D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55CC1-4107-F7E7-2CEA-3DC279B2D8A6}"/>
              </a:ext>
            </a:extLst>
          </p:cNvPr>
          <p:cNvSpPr>
            <a:spLocks noGrp="1"/>
          </p:cNvSpPr>
          <p:nvPr>
            <p:ph type="body" idx="1"/>
          </p:nvPr>
        </p:nvSpPr>
        <p:spPr/>
        <p:txBody>
          <a:bodyPr/>
          <a:lstStyle/>
          <a:p>
            <a:endParaRPr lang="en-PH"/>
          </a:p>
        </p:txBody>
      </p:sp>
      <p:sp>
        <p:nvSpPr>
          <p:cNvPr id="4" name="Slide Number Placeholder 3">
            <a:extLst>
              <a:ext uri="{FF2B5EF4-FFF2-40B4-BE49-F238E27FC236}">
                <a16:creationId xmlns:a16="http://schemas.microsoft.com/office/drawing/2014/main" id="{157F3401-45EB-D671-BAB4-41CC0DBBA595}"/>
              </a:ext>
            </a:extLst>
          </p:cNvPr>
          <p:cNvSpPr>
            <a:spLocks noGrp="1"/>
          </p:cNvSpPr>
          <p:nvPr>
            <p:ph type="sldNum" sz="quarter" idx="5"/>
          </p:nvPr>
        </p:nvSpPr>
        <p:spPr/>
        <p:txBody>
          <a:bodyPr/>
          <a:lstStyle/>
          <a:p>
            <a:fld id="{C4FD39DC-D9D4-4481-80E1-4E0EA271C222}" type="slidenum">
              <a:rPr lang="en-PH" smtClean="0"/>
              <a:t>22</a:t>
            </a:fld>
            <a:endParaRPr lang="en-PH"/>
          </a:p>
        </p:txBody>
      </p:sp>
    </p:spTree>
    <p:extLst>
      <p:ext uri="{BB962C8B-B14F-4D97-AF65-F5344CB8AC3E}">
        <p14:creationId xmlns:p14="http://schemas.microsoft.com/office/powerpoint/2010/main" val="3437169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than 5,000 lines were shared to Southeast Asian countries through several projects and grants. Some countries were able to release varieties through variety registration or plant variety protection for distribution to farmers in target areas. Others have several lines under national testing with possible varietal release in 2029 or later. Countries with more developed breeding programs such as Thailand and Vietnam utilized these lines in their crossing programs with potential lines still in the early generation.</a:t>
            </a:r>
          </a:p>
        </p:txBody>
      </p:sp>
      <p:sp>
        <p:nvSpPr>
          <p:cNvPr id="4" name="Slide Number Placeholder 3"/>
          <p:cNvSpPr>
            <a:spLocks noGrp="1"/>
          </p:cNvSpPr>
          <p:nvPr>
            <p:ph type="sldNum" sz="quarter" idx="5"/>
          </p:nvPr>
        </p:nvSpPr>
        <p:spPr/>
        <p:txBody>
          <a:bodyPr/>
          <a:lstStyle/>
          <a:p>
            <a:fld id="{C4FD39DC-D9D4-4481-80E1-4E0EA271C222}" type="slidenum">
              <a:rPr lang="en-PH" smtClean="0"/>
              <a:t>27</a:t>
            </a:fld>
            <a:endParaRPr lang="en-PH"/>
          </a:p>
        </p:txBody>
      </p:sp>
    </p:spTree>
    <p:extLst>
      <p:ext uri="{BB962C8B-B14F-4D97-AF65-F5344CB8AC3E}">
        <p14:creationId xmlns:p14="http://schemas.microsoft.com/office/powerpoint/2010/main" val="2572417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fld id="{C4FD39DC-D9D4-4481-80E1-4E0EA271C222}" type="slidenum">
              <a:rPr lang="en-PH" smtClean="0"/>
              <a:t>28</a:t>
            </a:fld>
            <a:endParaRPr lang="en-PH"/>
          </a:p>
        </p:txBody>
      </p:sp>
    </p:spTree>
    <p:extLst>
      <p:ext uri="{BB962C8B-B14F-4D97-AF65-F5344CB8AC3E}">
        <p14:creationId xmlns:p14="http://schemas.microsoft.com/office/powerpoint/2010/main" val="371621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Regional Breeding-</a:t>
            </a:r>
            <a:r>
              <a:rPr lang="en-US" err="1"/>
              <a:t>SouthEast</a:t>
            </a:r>
            <a:r>
              <a:rPr lang="en-US"/>
              <a:t> Asia: Capacity Development Activities</a:t>
            </a:r>
            <a:endParaRPr lang="en-US">
              <a:solidFill>
                <a:srgbClr val="444444"/>
              </a:solidFill>
            </a:endParaRPr>
          </a:p>
          <a:p>
            <a:r>
              <a:rPr lang="en-US"/>
              <a:t>Left boxes: Number of trainings supported by 3 main donors (JAIF: Japan-ASEAN Integration Fund; AFACI: Asian Food and Agriculture Cooperation Initiative; and </a:t>
            </a:r>
            <a:r>
              <a:rPr lang="en-US" err="1"/>
              <a:t>OneRicePH</a:t>
            </a:r>
            <a:r>
              <a:rPr lang="en-US"/>
              <a:t>: Philippine Department of Agriculture) under 5 categories</a:t>
            </a:r>
            <a:endParaRPr lang="en-US">
              <a:solidFill>
                <a:srgbClr val="444444"/>
              </a:solidFill>
            </a:endParaRPr>
          </a:p>
          <a:p>
            <a:r>
              <a:rPr lang="en-US"/>
              <a:t>Map: Number of trainings received/attended by ASEAN countries and number of participants trained.</a:t>
            </a:r>
            <a:endParaRPr lang="en-US">
              <a:solidFill>
                <a:srgbClr val="444444"/>
              </a:solidFill>
            </a:endParaRPr>
          </a:p>
        </p:txBody>
      </p:sp>
      <p:sp>
        <p:nvSpPr>
          <p:cNvPr id="4" name="Slide Number Placeholder 3"/>
          <p:cNvSpPr>
            <a:spLocks noGrp="1"/>
          </p:cNvSpPr>
          <p:nvPr>
            <p:ph type="sldNum" sz="quarter" idx="5"/>
          </p:nvPr>
        </p:nvSpPr>
        <p:spPr/>
        <p:txBody>
          <a:bodyPr/>
          <a:lstStyle/>
          <a:p>
            <a:fld id="{C4FD39DC-D9D4-4481-80E1-4E0EA271C222}" type="slidenum">
              <a:rPr lang="en-PH" smtClean="0"/>
              <a:t>29</a:t>
            </a:fld>
            <a:endParaRPr lang="en-PH"/>
          </a:p>
        </p:txBody>
      </p:sp>
    </p:spTree>
    <p:extLst>
      <p:ext uri="{BB962C8B-B14F-4D97-AF65-F5344CB8AC3E}">
        <p14:creationId xmlns:p14="http://schemas.microsoft.com/office/powerpoint/2010/main" val="53450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PH"/>
          </a:p>
        </p:txBody>
      </p:sp>
      <p:sp>
        <p:nvSpPr>
          <p:cNvPr id="4" name="Slide Number Placeholder 3"/>
          <p:cNvSpPr>
            <a:spLocks noGrp="1"/>
          </p:cNvSpPr>
          <p:nvPr>
            <p:ph type="sldNum" sz="quarter" idx="10"/>
          </p:nvPr>
        </p:nvSpPr>
        <p:spPr/>
        <p:txBody>
          <a:bodyPr/>
          <a:lstStyle/>
          <a:p>
            <a:fld id="{54E178BB-1999-4190-A4C1-F8DEAC8EB265}" type="slidenum">
              <a:rPr lang="en-US" smtClean="0"/>
              <a:pPr/>
              <a:t>30</a:t>
            </a:fld>
            <a:endParaRPr lang="en-US"/>
          </a:p>
        </p:txBody>
      </p:sp>
    </p:spTree>
    <p:extLst>
      <p:ext uri="{BB962C8B-B14F-4D97-AF65-F5344CB8AC3E}">
        <p14:creationId xmlns:p14="http://schemas.microsoft.com/office/powerpoint/2010/main" val="4038949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94384-AC71-1AC7-1485-FD78EAD7FA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8D308-2FEB-EE46-B543-14F50CFEF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4E878-598B-BDF5-84DF-961780A717DA}"/>
              </a:ext>
            </a:extLst>
          </p:cNvPr>
          <p:cNvSpPr>
            <a:spLocks noGrp="1"/>
          </p:cNvSpPr>
          <p:nvPr>
            <p:ph type="body" idx="1"/>
          </p:nvPr>
        </p:nvSpPr>
        <p:spPr/>
        <p:txBody>
          <a:bodyPr/>
          <a:lstStyle/>
          <a:p>
            <a:endParaRPr lang="en-PH"/>
          </a:p>
        </p:txBody>
      </p:sp>
      <p:sp>
        <p:nvSpPr>
          <p:cNvPr id="4" name="Slide Number Placeholder 3">
            <a:extLst>
              <a:ext uri="{FF2B5EF4-FFF2-40B4-BE49-F238E27FC236}">
                <a16:creationId xmlns:a16="http://schemas.microsoft.com/office/drawing/2014/main" id="{F0986717-9EC2-4899-57B0-22671CF267D7}"/>
              </a:ext>
            </a:extLst>
          </p:cNvPr>
          <p:cNvSpPr>
            <a:spLocks noGrp="1"/>
          </p:cNvSpPr>
          <p:nvPr>
            <p:ph type="sldNum" sz="quarter" idx="5"/>
          </p:nvPr>
        </p:nvSpPr>
        <p:spPr/>
        <p:txBody>
          <a:bodyPr/>
          <a:lstStyle/>
          <a:p>
            <a:fld id="{C4FD39DC-D9D4-4481-80E1-4E0EA271C222}" type="slidenum">
              <a:rPr lang="en-PH" smtClean="0"/>
              <a:t>7</a:t>
            </a:fld>
            <a:endParaRPr lang="en-PH"/>
          </a:p>
        </p:txBody>
      </p:sp>
    </p:spTree>
    <p:extLst>
      <p:ext uri="{BB962C8B-B14F-4D97-AF65-F5344CB8AC3E}">
        <p14:creationId xmlns:p14="http://schemas.microsoft.com/office/powerpoint/2010/main" val="354256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94384-AC71-1AC7-1485-FD78EAD7FA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8D308-2FEB-EE46-B543-14F50CFEF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4E878-598B-BDF5-84DF-961780A717DA}"/>
              </a:ext>
            </a:extLst>
          </p:cNvPr>
          <p:cNvSpPr>
            <a:spLocks noGrp="1"/>
          </p:cNvSpPr>
          <p:nvPr>
            <p:ph type="body" idx="1"/>
          </p:nvPr>
        </p:nvSpPr>
        <p:spPr/>
        <p:txBody>
          <a:bodyPr/>
          <a:lstStyle/>
          <a:p>
            <a:endParaRPr lang="en-PH"/>
          </a:p>
        </p:txBody>
      </p:sp>
      <p:sp>
        <p:nvSpPr>
          <p:cNvPr id="4" name="Slide Number Placeholder 3">
            <a:extLst>
              <a:ext uri="{FF2B5EF4-FFF2-40B4-BE49-F238E27FC236}">
                <a16:creationId xmlns:a16="http://schemas.microsoft.com/office/drawing/2014/main" id="{F0986717-9EC2-4899-57B0-22671CF267D7}"/>
              </a:ext>
            </a:extLst>
          </p:cNvPr>
          <p:cNvSpPr>
            <a:spLocks noGrp="1"/>
          </p:cNvSpPr>
          <p:nvPr>
            <p:ph type="sldNum" sz="quarter" idx="5"/>
          </p:nvPr>
        </p:nvSpPr>
        <p:spPr/>
        <p:txBody>
          <a:bodyPr/>
          <a:lstStyle/>
          <a:p>
            <a:fld id="{C4FD39DC-D9D4-4481-80E1-4E0EA271C222}" type="slidenum">
              <a:rPr lang="en-PH" smtClean="0"/>
              <a:t>8</a:t>
            </a:fld>
            <a:endParaRPr lang="en-PH"/>
          </a:p>
        </p:txBody>
      </p:sp>
    </p:spTree>
    <p:extLst>
      <p:ext uri="{BB962C8B-B14F-4D97-AF65-F5344CB8AC3E}">
        <p14:creationId xmlns:p14="http://schemas.microsoft.com/office/powerpoint/2010/main" val="3542567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9DFCE-0D33-155E-4274-572CE0D1C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2D9DC-1505-0A0B-6FE4-35E3136BA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FBB793-2716-8B72-FE96-11A0F6F2AAB2}"/>
              </a:ext>
            </a:extLst>
          </p:cNvPr>
          <p:cNvSpPr>
            <a:spLocks noGrp="1"/>
          </p:cNvSpPr>
          <p:nvPr>
            <p:ph type="body" idx="1"/>
          </p:nvPr>
        </p:nvSpPr>
        <p:spPr/>
        <p:txBody>
          <a:bodyPr/>
          <a:lstStyle/>
          <a:p>
            <a:endParaRPr lang="en-PH"/>
          </a:p>
        </p:txBody>
      </p:sp>
      <p:sp>
        <p:nvSpPr>
          <p:cNvPr id="4" name="Slide Number Placeholder 3">
            <a:extLst>
              <a:ext uri="{FF2B5EF4-FFF2-40B4-BE49-F238E27FC236}">
                <a16:creationId xmlns:a16="http://schemas.microsoft.com/office/drawing/2014/main" id="{671DB915-D649-831A-ECAD-1190CFE957DA}"/>
              </a:ext>
            </a:extLst>
          </p:cNvPr>
          <p:cNvSpPr>
            <a:spLocks noGrp="1"/>
          </p:cNvSpPr>
          <p:nvPr>
            <p:ph type="sldNum" sz="quarter" idx="5"/>
          </p:nvPr>
        </p:nvSpPr>
        <p:spPr/>
        <p:txBody>
          <a:bodyPr/>
          <a:lstStyle/>
          <a:p>
            <a:fld id="{C4FD39DC-D9D4-4481-80E1-4E0EA271C222}" type="slidenum">
              <a:rPr lang="en-PH" smtClean="0"/>
              <a:t>11</a:t>
            </a:fld>
            <a:endParaRPr lang="en-PH"/>
          </a:p>
        </p:txBody>
      </p:sp>
    </p:spTree>
    <p:extLst>
      <p:ext uri="{BB962C8B-B14F-4D97-AF65-F5344CB8AC3E}">
        <p14:creationId xmlns:p14="http://schemas.microsoft.com/office/powerpoint/2010/main" val="4166518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60-70% of suitable area has still not made the change. They cannot do so successfully without adapted varieties</a:t>
            </a:r>
          </a:p>
        </p:txBody>
      </p:sp>
      <p:sp>
        <p:nvSpPr>
          <p:cNvPr id="4" name="Slide Number Placeholder 3"/>
          <p:cNvSpPr>
            <a:spLocks noGrp="1"/>
          </p:cNvSpPr>
          <p:nvPr>
            <p:ph type="sldNum" sz="quarter" idx="5"/>
          </p:nvPr>
        </p:nvSpPr>
        <p:spPr/>
        <p:txBody>
          <a:bodyPr/>
          <a:lstStyle/>
          <a:p>
            <a:fld id="{C4FD39DC-D9D4-4481-80E1-4E0EA271C222}" type="slidenum">
              <a:rPr lang="en-PH" smtClean="0"/>
              <a:t>12</a:t>
            </a:fld>
            <a:endParaRPr lang="en-PH"/>
          </a:p>
        </p:txBody>
      </p:sp>
    </p:spTree>
    <p:extLst>
      <p:ext uri="{BB962C8B-B14F-4D97-AF65-F5344CB8AC3E}">
        <p14:creationId xmlns:p14="http://schemas.microsoft.com/office/powerpoint/2010/main" val="3600334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Sans-Serif"/>
              <a:buChar char="•"/>
            </a:pPr>
            <a:r>
              <a:rPr lang="en-PH" i="1"/>
              <a:t>Three pillars of of our ongoing scientific efforts and trainings are:</a:t>
            </a:r>
            <a:endParaRPr lang="en-US">
              <a:solidFill>
                <a:srgbClr val="444444"/>
              </a:solidFill>
            </a:endParaRPr>
          </a:p>
          <a:p>
            <a:pPr lvl="1">
              <a:buFont typeface="Arial,Sans-Serif"/>
              <a:buChar char="•"/>
            </a:pPr>
            <a:r>
              <a:rPr lang="en-PH" i="1"/>
              <a:t>Accessible IP</a:t>
            </a:r>
            <a:endParaRPr lang="en-PH">
              <a:solidFill>
                <a:srgbClr val="444444"/>
              </a:solidFill>
            </a:endParaRPr>
          </a:p>
          <a:p>
            <a:pPr lvl="1">
              <a:buFont typeface="Arial,Sans-Serif"/>
              <a:buChar char="•"/>
            </a:pPr>
            <a:r>
              <a:rPr lang="en-PH" i="1"/>
              <a:t>Balanced regulation</a:t>
            </a:r>
            <a:endParaRPr lang="en-PH">
              <a:solidFill>
                <a:srgbClr val="444444"/>
              </a:solidFill>
            </a:endParaRPr>
          </a:p>
          <a:p>
            <a:pPr lvl="1">
              <a:buFont typeface="Arial,Sans-Serif"/>
              <a:buChar char="•"/>
            </a:pPr>
            <a:r>
              <a:rPr lang="en-PH" i="1"/>
              <a:t>Value-chain engagement</a:t>
            </a:r>
            <a:endParaRPr lang="en-PH">
              <a:solidFill>
                <a:srgbClr val="444444"/>
              </a:solidFill>
            </a:endParaRPr>
          </a:p>
          <a:p>
            <a:pPr marL="285750" indent="-285750">
              <a:buFont typeface="Symbol,Sans-Serif"/>
              <a:buChar char="•"/>
            </a:pPr>
            <a:r>
              <a:rPr lang="en-PH" i="1"/>
              <a:t>The overall goal is </a:t>
            </a:r>
            <a:r>
              <a:rPr lang="en-PH" b="1" i="1"/>
              <a:t>inclusive innovation for healthier and more resilient rice systems</a:t>
            </a:r>
            <a:r>
              <a:rPr lang="en-PH" i="1"/>
              <a:t>.</a:t>
            </a:r>
            <a:endParaRPr lang="en-PH">
              <a:solidFill>
                <a:srgbClr val="444444"/>
              </a:solidFill>
            </a:endParaRPr>
          </a:p>
          <a:p>
            <a:pPr marL="285750" indent="-285750">
              <a:buFont typeface="Symbol,Sans-Serif"/>
              <a:buChar char="•"/>
            </a:pPr>
            <a:endParaRPr lang="en-PH">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96F3FB2-599A-4624-B7EC-C603C65FF117}" type="slidenum">
              <a:t>16</a:t>
            </a:fld>
            <a:endParaRPr lang="en-US"/>
          </a:p>
        </p:txBody>
      </p:sp>
    </p:spTree>
    <p:extLst>
      <p:ext uri="{BB962C8B-B14F-4D97-AF65-F5344CB8AC3E}">
        <p14:creationId xmlns:p14="http://schemas.microsoft.com/office/powerpoint/2010/main" val="202230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Sans-Serif"/>
              <a:buChar char="•"/>
            </a:pPr>
            <a:r>
              <a:rPr lang="en-PH" i="1"/>
              <a:t>Genome editing is no longer a future technology — it is ready to deliver real solutions for farmers. To complement other breeding tool. IRRI already integrating precision editing directly into breeding pipelines to deliver climate resilience, improved nutrition, and sustainable production in farmer-preferred varieties.</a:t>
            </a:r>
            <a:endParaRPr lang="en-US">
              <a:solidFill>
                <a:srgbClr val="444444"/>
              </a:solidFill>
            </a:endParaRPr>
          </a:p>
          <a:p>
            <a:pPr marL="285750" indent="-285750">
              <a:buFont typeface="Symbol,Sans-Serif"/>
              <a:buChar char="•"/>
            </a:pPr>
            <a:r>
              <a:rPr lang="en-PH" i="1"/>
              <a:t>IRRI and </a:t>
            </a:r>
            <a:r>
              <a:rPr lang="en-PH" i="1" err="1"/>
              <a:t>Indoensia</a:t>
            </a:r>
            <a:r>
              <a:rPr lang="en-PH" i="1"/>
              <a:t> can serve as a regional hub to advance ASEAN on gene editing.</a:t>
            </a:r>
            <a:endParaRPr lang="en-US">
              <a:solidFill>
                <a:srgbClr val="444444"/>
              </a:solidFill>
            </a:endParaRPr>
          </a:p>
          <a:p>
            <a:pPr marL="285750" indent="-285750">
              <a:buFont typeface="Symbol,Sans-Serif"/>
              <a:buChar char="•"/>
            </a:pPr>
            <a:r>
              <a:rPr lang="en-PH" i="1"/>
              <a:t>Thank you. </a:t>
            </a:r>
            <a:endParaRPr lang="en-PH">
              <a:solidFill>
                <a:srgbClr val="444444"/>
              </a:solidFill>
            </a:endParaRPr>
          </a:p>
          <a:p>
            <a:pPr marL="171450" indent="-171450">
              <a:buFont typeface="Arial,Sans-Serif"/>
              <a:buChar char="•"/>
            </a:pPr>
            <a:endParaRPr lang="en-PH">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96F3FB2-599A-4624-B7EC-C603C65FF117}" type="slidenum">
              <a:t>17</a:t>
            </a:fld>
            <a:endParaRPr lang="en-US"/>
          </a:p>
        </p:txBody>
      </p:sp>
    </p:spTree>
    <p:extLst>
      <p:ext uri="{BB962C8B-B14F-4D97-AF65-F5344CB8AC3E}">
        <p14:creationId xmlns:p14="http://schemas.microsoft.com/office/powerpoint/2010/main" val="215739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Symbol,Sans-Serif"/>
              <a:buChar char="•"/>
            </a:pPr>
            <a:r>
              <a:rPr lang="en-PH" i="1"/>
              <a:t>Bacterial leaf blight is a major disease in Asia and Africa.</a:t>
            </a:r>
            <a:endParaRPr lang="de-DE">
              <a:solidFill>
                <a:srgbClr val="444444"/>
              </a:solidFill>
            </a:endParaRPr>
          </a:p>
          <a:p>
            <a:pPr marL="342900" indent="-342900">
              <a:buFont typeface="Symbol,Sans-Serif"/>
              <a:buChar char="•"/>
            </a:pPr>
            <a:r>
              <a:rPr lang="en-PH" i="1"/>
              <a:t>We developed </a:t>
            </a:r>
            <a:r>
              <a:rPr lang="en-PH" b="1" i="1"/>
              <a:t>transgene-free multiplex promoter edits</a:t>
            </a:r>
            <a:r>
              <a:rPr lang="en-PH" i="1"/>
              <a:t> targeting three SWEET genes at four effector-binding sites, preventing bacterial TAL effector activation.</a:t>
            </a:r>
            <a:endParaRPr lang="de-DE">
              <a:solidFill>
                <a:srgbClr val="444444"/>
              </a:solidFill>
            </a:endParaRPr>
          </a:p>
          <a:p>
            <a:pPr marL="342900" indent="-342900">
              <a:buFont typeface="Symbol,Sans-Serif"/>
              <a:buChar char="•"/>
            </a:pPr>
            <a:r>
              <a:rPr lang="en-PH" i="1"/>
              <a:t>This provides </a:t>
            </a:r>
            <a:r>
              <a:rPr lang="en-PH" b="1" i="1"/>
              <a:t>durable, broad-spectrum resistance</a:t>
            </a:r>
            <a:r>
              <a:rPr lang="en-PH" i="1"/>
              <a:t> while preserving farmer-preferred varieties such as IR64 and Ciherang-Sub1.</a:t>
            </a:r>
            <a:endParaRPr lang="en-US">
              <a:solidFill>
                <a:srgbClr val="444444"/>
              </a:solidFill>
            </a:endParaRPr>
          </a:p>
          <a:p>
            <a:endParaRPr lang="de-DE">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96F3FB2-599A-4624-B7EC-C603C65FF117}" type="slidenum">
              <a:t>18</a:t>
            </a:fld>
            <a:endParaRPr lang="en-US"/>
          </a:p>
        </p:txBody>
      </p:sp>
    </p:spTree>
    <p:extLst>
      <p:ext uri="{BB962C8B-B14F-4D97-AF65-F5344CB8AC3E}">
        <p14:creationId xmlns:p14="http://schemas.microsoft.com/office/powerpoint/2010/main" val="4121384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8CCBE-65B0-B3C6-8F2B-B5A023E5B8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94EE2-153B-89CD-B033-2F51A9ACC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DC5EF0-9084-5F29-7A4E-7527A8C8E936}"/>
              </a:ext>
            </a:extLst>
          </p:cNvPr>
          <p:cNvSpPr>
            <a:spLocks noGrp="1"/>
          </p:cNvSpPr>
          <p:nvPr>
            <p:ph type="body" idx="1"/>
          </p:nvPr>
        </p:nvSpPr>
        <p:spPr/>
        <p:txBody>
          <a:bodyPr/>
          <a:lstStyle/>
          <a:p>
            <a:endParaRPr lang="en-PH"/>
          </a:p>
        </p:txBody>
      </p:sp>
      <p:sp>
        <p:nvSpPr>
          <p:cNvPr id="4" name="Slide Number Placeholder 3">
            <a:extLst>
              <a:ext uri="{FF2B5EF4-FFF2-40B4-BE49-F238E27FC236}">
                <a16:creationId xmlns:a16="http://schemas.microsoft.com/office/drawing/2014/main" id="{B98AE18B-3F4D-51D0-FA67-94227C90D6EC}"/>
              </a:ext>
            </a:extLst>
          </p:cNvPr>
          <p:cNvSpPr>
            <a:spLocks noGrp="1"/>
          </p:cNvSpPr>
          <p:nvPr>
            <p:ph type="sldNum" sz="quarter" idx="5"/>
          </p:nvPr>
        </p:nvSpPr>
        <p:spPr/>
        <p:txBody>
          <a:bodyPr/>
          <a:lstStyle/>
          <a:p>
            <a:fld id="{C4FD39DC-D9D4-4481-80E1-4E0EA271C222}" type="slidenum">
              <a:rPr lang="en-PH" smtClean="0"/>
              <a:t>20</a:t>
            </a:fld>
            <a:endParaRPr lang="en-PH"/>
          </a:p>
        </p:txBody>
      </p:sp>
    </p:spTree>
    <p:extLst>
      <p:ext uri="{BB962C8B-B14F-4D97-AF65-F5344CB8AC3E}">
        <p14:creationId xmlns:p14="http://schemas.microsoft.com/office/powerpoint/2010/main" val="17727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A87AA-EBEE-5BBA-9A5A-DF908EC227E6}"/>
              </a:ext>
            </a:extLst>
          </p:cNvPr>
          <p:cNvSpPr/>
          <p:nvPr userDrawn="1"/>
        </p:nvSpPr>
        <p:spPr>
          <a:xfrm>
            <a:off x="50800" y="0"/>
            <a:ext cx="12192000" cy="6858000"/>
          </a:xfrm>
          <a:prstGeom prst="rect">
            <a:avLst/>
          </a:prstGeom>
          <a:solidFill>
            <a:schemeClr val="dk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H"/>
          </a:p>
        </p:txBody>
      </p:sp>
      <p:pic>
        <p:nvPicPr>
          <p:cNvPr id="7" name="Picture 6" descr="A group of people walking in a field&#10;&#10;AI-generated content may be incorrect.">
            <a:extLst>
              <a:ext uri="{FF2B5EF4-FFF2-40B4-BE49-F238E27FC236}">
                <a16:creationId xmlns:a16="http://schemas.microsoft.com/office/drawing/2014/main" id="{C98E5FF6-38DD-7C99-2B56-BE52DBEA4A9D}"/>
              </a:ext>
            </a:extLst>
          </p:cNvPr>
          <p:cNvPicPr>
            <a:picLocks noChangeAspect="1"/>
          </p:cNvPicPr>
          <p:nvPr userDrawn="1"/>
        </p:nvPicPr>
        <p:blipFill>
          <a:blip r:embed="rId2" cstate="print">
            <a:alphaModFix amt="85000"/>
            <a:extLst>
              <a:ext uri="{28A0092B-C50C-407E-A947-70E740481C1C}">
                <a14:useLocalDpi xmlns:a14="http://schemas.microsoft.com/office/drawing/2010/main" val="0"/>
              </a:ext>
            </a:extLst>
          </a:blip>
          <a:srcRect l="-52" r="52" b="15888"/>
          <a:stretch>
            <a:fillRect/>
          </a:stretch>
        </p:blipFill>
        <p:spPr>
          <a:xfrm>
            <a:off x="12700" y="0"/>
            <a:ext cx="12230100" cy="6858000"/>
          </a:xfrm>
          <a:prstGeom prst="rect">
            <a:avLst/>
          </a:prstGeom>
        </p:spPr>
      </p:pic>
      <p:sp>
        <p:nvSpPr>
          <p:cNvPr id="8" name="Rectangle: Rounded Corners 7">
            <a:extLst>
              <a:ext uri="{FF2B5EF4-FFF2-40B4-BE49-F238E27FC236}">
                <a16:creationId xmlns:a16="http://schemas.microsoft.com/office/drawing/2014/main" id="{7794D1A1-9421-56C5-94AC-EFC890AA43B7}"/>
              </a:ext>
            </a:extLst>
          </p:cNvPr>
          <p:cNvSpPr/>
          <p:nvPr userDrawn="1"/>
        </p:nvSpPr>
        <p:spPr>
          <a:xfrm>
            <a:off x="1098549" y="1637960"/>
            <a:ext cx="9994900" cy="4000500"/>
          </a:xfrm>
          <a:prstGeom prst="roundRect">
            <a:avLst/>
          </a:prstGeom>
          <a:gradFill flip="none" rotWithShape="1">
            <a:gsLst>
              <a:gs pos="0">
                <a:schemeClr val="bg1">
                  <a:lumMod val="95000"/>
                  <a:alpha val="35000"/>
                </a:schemeClr>
              </a:gs>
              <a:gs pos="100000">
                <a:schemeClr val="bg1">
                  <a:alpha val="10000"/>
                </a:schemeClr>
              </a:gs>
            </a:gsLst>
            <a:lin ang="0" scaled="1"/>
            <a:tileRect/>
          </a:gradFill>
          <a:ln w="28575">
            <a:gradFill flip="none" rotWithShape="1">
              <a:gsLst>
                <a:gs pos="0">
                  <a:schemeClr val="bg1">
                    <a:alpha val="70000"/>
                  </a:schemeClr>
                </a:gs>
                <a:gs pos="100000">
                  <a:schemeClr val="bg1">
                    <a:alpha val="10000"/>
                  </a:schemeClr>
                </a:gs>
              </a:gsLst>
              <a:lin ang="81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4" name="Picture 13" descr="A black text on a white background&#10;&#10;AI-generated content may be incorrect.">
            <a:extLst>
              <a:ext uri="{FF2B5EF4-FFF2-40B4-BE49-F238E27FC236}">
                <a16:creationId xmlns:a16="http://schemas.microsoft.com/office/drawing/2014/main" id="{D99F3207-942D-A32E-4E33-BE4B18C2DF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7645" y="500926"/>
            <a:ext cx="815534" cy="621437"/>
          </a:xfrm>
          <a:prstGeom prst="rect">
            <a:avLst/>
          </a:prstGeom>
        </p:spPr>
      </p:pic>
      <p:sp>
        <p:nvSpPr>
          <p:cNvPr id="2" name="Title 1"/>
          <p:cNvSpPr>
            <a:spLocks noGrp="1"/>
          </p:cNvSpPr>
          <p:nvPr>
            <p:ph type="ctrTitle"/>
          </p:nvPr>
        </p:nvSpPr>
        <p:spPr>
          <a:xfrm>
            <a:off x="1524000" y="2458632"/>
            <a:ext cx="9144000" cy="1109058"/>
          </a:xfrm>
        </p:spPr>
        <p:txBody>
          <a:bodyPr anchor="b"/>
          <a:lstStyle>
            <a:lvl1pPr algn="ctr">
              <a:defRPr sz="5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942657"/>
            <a:ext cx="9144000" cy="11223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9B24D190-0880-F8C1-17F7-CF3DB131B1B1}"/>
              </a:ext>
            </a:extLst>
          </p:cNvPr>
          <p:cNvCxnSpPr>
            <a:cxnSpLocks/>
          </p:cNvCxnSpPr>
          <p:nvPr userDrawn="1"/>
        </p:nvCxnSpPr>
        <p:spPr>
          <a:xfrm>
            <a:off x="2094781" y="3765210"/>
            <a:ext cx="8002437"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4" name="Online Image Placeholder 4">
            <a:extLst>
              <a:ext uri="{FF2B5EF4-FFF2-40B4-BE49-F238E27FC236}">
                <a16:creationId xmlns:a16="http://schemas.microsoft.com/office/drawing/2014/main" id="{4EB47AF1-78D6-6C28-6B33-E99435236056}"/>
              </a:ext>
            </a:extLst>
          </p:cNvPr>
          <p:cNvSpPr>
            <a:spLocks noGrp="1"/>
          </p:cNvSpPr>
          <p:nvPr>
            <p:ph type="clipArt" sz="quarter" idx="10"/>
          </p:nvPr>
        </p:nvSpPr>
        <p:spPr>
          <a:xfrm>
            <a:off x="-187325" y="-336550"/>
            <a:ext cx="12566650" cy="7531100"/>
          </a:xfrm>
        </p:spPr>
        <p:txBody>
          <a:bodyPr/>
          <a:lstStyle/>
          <a:p>
            <a:endParaRPr lang="en-PH"/>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7B85E7-0204-FEA6-70AB-99E42DEBFF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8900" y="-838200"/>
            <a:ext cx="12457197" cy="8304798"/>
          </a:xfrm>
          <a:prstGeom prst="rect">
            <a:avLst/>
          </a:prstGeom>
        </p:spPr>
      </p:pic>
      <p:sp>
        <p:nvSpPr>
          <p:cNvPr id="4" name="Online Image Placeholder 4">
            <a:extLst>
              <a:ext uri="{FF2B5EF4-FFF2-40B4-BE49-F238E27FC236}">
                <a16:creationId xmlns:a16="http://schemas.microsoft.com/office/drawing/2014/main" id="{20AB1F2C-675D-1B05-0164-3249A280E1B3}"/>
              </a:ext>
            </a:extLst>
          </p:cNvPr>
          <p:cNvSpPr>
            <a:spLocks noGrp="1"/>
          </p:cNvSpPr>
          <p:nvPr>
            <p:ph type="clipArt" sz="quarter" idx="10"/>
          </p:nvPr>
        </p:nvSpPr>
        <p:spPr>
          <a:xfrm>
            <a:off x="-187325" y="99843"/>
            <a:ext cx="12566650" cy="7531100"/>
          </a:xfrm>
        </p:spPr>
        <p:txBody>
          <a:bodyPr/>
          <a:lstStyle/>
          <a:p>
            <a:endParaRPr lang="en-PH"/>
          </a:p>
        </p:txBody>
      </p:sp>
      <p:sp>
        <p:nvSpPr>
          <p:cNvPr id="7" name="Rectangle: Rounded Corners 6">
            <a:extLst>
              <a:ext uri="{FF2B5EF4-FFF2-40B4-BE49-F238E27FC236}">
                <a16:creationId xmlns:a16="http://schemas.microsoft.com/office/drawing/2014/main" id="{B32F3E0B-426D-5C78-2D13-05189C88C1AF}"/>
              </a:ext>
            </a:extLst>
          </p:cNvPr>
          <p:cNvSpPr/>
          <p:nvPr userDrawn="1"/>
        </p:nvSpPr>
        <p:spPr>
          <a:xfrm>
            <a:off x="831850" y="3702219"/>
            <a:ext cx="8936264" cy="2848317"/>
          </a:xfrm>
          <a:prstGeom prst="roundRect">
            <a:avLst/>
          </a:prstGeom>
          <a:gradFill flip="none" rotWithShape="1">
            <a:gsLst>
              <a:gs pos="0">
                <a:schemeClr val="bg1">
                  <a:lumMod val="95000"/>
                  <a:alpha val="35000"/>
                </a:schemeClr>
              </a:gs>
              <a:gs pos="100000">
                <a:schemeClr val="bg1">
                  <a:alpha val="10000"/>
                </a:schemeClr>
              </a:gs>
            </a:gsLst>
            <a:lin ang="0" scaled="1"/>
            <a:tileRect/>
          </a:gradFill>
          <a:ln w="28575">
            <a:gradFill flip="none" rotWithShape="1">
              <a:gsLst>
                <a:gs pos="0">
                  <a:schemeClr val="bg1">
                    <a:alpha val="70000"/>
                  </a:schemeClr>
                </a:gs>
                <a:gs pos="100000">
                  <a:schemeClr val="bg1">
                    <a:alpha val="10000"/>
                  </a:schemeClr>
                </a:gs>
              </a:gsLst>
              <a:lin ang="81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p:cNvSpPr>
            <a:spLocks noGrp="1"/>
          </p:cNvSpPr>
          <p:nvPr>
            <p:ph type="title"/>
          </p:nvPr>
        </p:nvSpPr>
        <p:spPr>
          <a:xfrm>
            <a:off x="1248228" y="3865393"/>
            <a:ext cx="10099221" cy="1264445"/>
          </a:xfrm>
        </p:spPr>
        <p:txBody>
          <a:bodyPr anchor="b"/>
          <a:lstStyle>
            <a:lvl1pPr>
              <a:defRPr sz="5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248228" y="5357813"/>
            <a:ext cx="10099221"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10" name="Straight Connector 9">
            <a:extLst>
              <a:ext uri="{FF2B5EF4-FFF2-40B4-BE49-F238E27FC236}">
                <a16:creationId xmlns:a16="http://schemas.microsoft.com/office/drawing/2014/main" id="{E71582E2-EE09-2434-5A7A-8A4D71083E55}"/>
              </a:ext>
            </a:extLst>
          </p:cNvPr>
          <p:cNvCxnSpPr>
            <a:cxnSpLocks/>
          </p:cNvCxnSpPr>
          <p:nvPr userDrawn="1"/>
        </p:nvCxnSpPr>
        <p:spPr>
          <a:xfrm>
            <a:off x="1248228" y="5189597"/>
            <a:ext cx="8002437"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1601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7B85E7-0204-FEA6-70AB-99E42DEBFF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9099" y="-850900"/>
            <a:ext cx="12367556" cy="8245038"/>
          </a:xfrm>
          <a:prstGeom prst="rect">
            <a:avLst/>
          </a:prstGeom>
        </p:spPr>
      </p:pic>
      <p:sp>
        <p:nvSpPr>
          <p:cNvPr id="5" name="Online Image Placeholder 4">
            <a:extLst>
              <a:ext uri="{FF2B5EF4-FFF2-40B4-BE49-F238E27FC236}">
                <a16:creationId xmlns:a16="http://schemas.microsoft.com/office/drawing/2014/main" id="{1F3502CA-07B4-40F2-1E7B-787433350413}"/>
              </a:ext>
            </a:extLst>
          </p:cNvPr>
          <p:cNvSpPr>
            <a:spLocks noGrp="1"/>
          </p:cNvSpPr>
          <p:nvPr>
            <p:ph type="clipArt" sz="quarter" idx="10"/>
          </p:nvPr>
        </p:nvSpPr>
        <p:spPr>
          <a:xfrm>
            <a:off x="-187325" y="99843"/>
            <a:ext cx="12566650" cy="7531100"/>
          </a:xfrm>
        </p:spPr>
        <p:txBody>
          <a:bodyPr/>
          <a:lstStyle/>
          <a:p>
            <a:endParaRPr lang="en-PH"/>
          </a:p>
        </p:txBody>
      </p:sp>
      <p:sp>
        <p:nvSpPr>
          <p:cNvPr id="7" name="Rectangle: Rounded Corners 6">
            <a:extLst>
              <a:ext uri="{FF2B5EF4-FFF2-40B4-BE49-F238E27FC236}">
                <a16:creationId xmlns:a16="http://schemas.microsoft.com/office/drawing/2014/main" id="{B32F3E0B-426D-5C78-2D13-05189C88C1AF}"/>
              </a:ext>
            </a:extLst>
          </p:cNvPr>
          <p:cNvSpPr/>
          <p:nvPr userDrawn="1"/>
        </p:nvSpPr>
        <p:spPr>
          <a:xfrm>
            <a:off x="831850" y="3702219"/>
            <a:ext cx="8936264" cy="2848317"/>
          </a:xfrm>
          <a:prstGeom prst="roundRect">
            <a:avLst/>
          </a:prstGeom>
          <a:gradFill flip="none" rotWithShape="1">
            <a:gsLst>
              <a:gs pos="0">
                <a:schemeClr val="bg1">
                  <a:lumMod val="95000"/>
                  <a:alpha val="35000"/>
                </a:schemeClr>
              </a:gs>
              <a:gs pos="100000">
                <a:schemeClr val="bg1">
                  <a:alpha val="10000"/>
                </a:schemeClr>
              </a:gs>
            </a:gsLst>
            <a:lin ang="0" scaled="1"/>
            <a:tileRect/>
          </a:gradFill>
          <a:ln w="28575">
            <a:gradFill flip="none" rotWithShape="1">
              <a:gsLst>
                <a:gs pos="0">
                  <a:schemeClr val="bg1">
                    <a:alpha val="70000"/>
                  </a:schemeClr>
                </a:gs>
                <a:gs pos="100000">
                  <a:schemeClr val="bg1">
                    <a:alpha val="10000"/>
                  </a:schemeClr>
                </a:gs>
              </a:gsLst>
              <a:lin ang="81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p:cNvSpPr>
            <a:spLocks noGrp="1"/>
          </p:cNvSpPr>
          <p:nvPr>
            <p:ph type="title"/>
          </p:nvPr>
        </p:nvSpPr>
        <p:spPr>
          <a:xfrm>
            <a:off x="1248228" y="3865393"/>
            <a:ext cx="10099221" cy="1264445"/>
          </a:xfrm>
        </p:spPr>
        <p:txBody>
          <a:bodyPr anchor="b"/>
          <a:lstStyle>
            <a:lvl1pPr>
              <a:defRPr sz="5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248228" y="5357813"/>
            <a:ext cx="10099221"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10" name="Straight Connector 9">
            <a:extLst>
              <a:ext uri="{FF2B5EF4-FFF2-40B4-BE49-F238E27FC236}">
                <a16:creationId xmlns:a16="http://schemas.microsoft.com/office/drawing/2014/main" id="{E71582E2-EE09-2434-5A7A-8A4D71083E55}"/>
              </a:ext>
            </a:extLst>
          </p:cNvPr>
          <p:cNvCxnSpPr>
            <a:cxnSpLocks/>
          </p:cNvCxnSpPr>
          <p:nvPr userDrawn="1"/>
        </p:nvCxnSpPr>
        <p:spPr>
          <a:xfrm>
            <a:off x="1248228" y="5189597"/>
            <a:ext cx="8002437"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5482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A white surface with a green circle">
            <a:extLst>
              <a:ext uri="{FF2B5EF4-FFF2-40B4-BE49-F238E27FC236}">
                <a16:creationId xmlns:a16="http://schemas.microsoft.com/office/drawing/2014/main" id="{36B3446F-AD84-5F9E-C85A-231A81663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092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A white surface with a green circle">
            <a:extLst>
              <a:ext uri="{FF2B5EF4-FFF2-40B4-BE49-F238E27FC236}">
                <a16:creationId xmlns:a16="http://schemas.microsoft.com/office/drawing/2014/main" id="{18367111-6B5C-18EA-C05E-EDC9F0B5C6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3172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A white surface with a green circle">
            <a:extLst>
              <a:ext uri="{FF2B5EF4-FFF2-40B4-BE49-F238E27FC236}">
                <a16:creationId xmlns:a16="http://schemas.microsoft.com/office/drawing/2014/main" id="{2D58341A-F53B-A940-F572-6E8FB2A2D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0312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A87AA-EBEE-5BBA-9A5A-DF908EC227E6}"/>
              </a:ext>
            </a:extLst>
          </p:cNvPr>
          <p:cNvSpPr/>
          <p:nvPr userDrawn="1"/>
        </p:nvSpPr>
        <p:spPr>
          <a:xfrm>
            <a:off x="50800" y="0"/>
            <a:ext cx="12192000" cy="6858000"/>
          </a:xfrm>
          <a:prstGeom prst="rect">
            <a:avLst/>
          </a:prstGeom>
          <a:solidFill>
            <a:schemeClr val="dk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PH"/>
          </a:p>
        </p:txBody>
      </p:sp>
      <p:pic>
        <p:nvPicPr>
          <p:cNvPr id="15" name="Picture 14">
            <a:extLst>
              <a:ext uri="{FF2B5EF4-FFF2-40B4-BE49-F238E27FC236}">
                <a16:creationId xmlns:a16="http://schemas.microsoft.com/office/drawing/2014/main" id="{0C5CD88B-7AA7-B59E-C28A-EE230A56DA4F}"/>
              </a:ext>
            </a:extLst>
          </p:cNvPr>
          <p:cNvPicPr>
            <a:picLocks noChangeAspect="1"/>
          </p:cNvPicPr>
          <p:nvPr userDrawn="1"/>
        </p:nvPicPr>
        <p:blipFill>
          <a:blip r:embed="rId2" cstate="print">
            <a:alphaModFix amt="85000"/>
            <a:extLst>
              <a:ext uri="{28A0092B-C50C-407E-A947-70E740481C1C}">
                <a14:useLocalDpi xmlns:a14="http://schemas.microsoft.com/office/drawing/2010/main" val="0"/>
              </a:ext>
            </a:extLst>
          </a:blip>
          <a:stretch>
            <a:fillRect/>
          </a:stretch>
        </p:blipFill>
        <p:spPr>
          <a:xfrm>
            <a:off x="1" y="-652531"/>
            <a:ext cx="12242800" cy="8163062"/>
          </a:xfrm>
          <a:prstGeom prst="rect">
            <a:avLst/>
          </a:prstGeom>
        </p:spPr>
      </p:pic>
      <p:sp>
        <p:nvSpPr>
          <p:cNvPr id="3" name="Online Image Placeholder 4">
            <a:extLst>
              <a:ext uri="{FF2B5EF4-FFF2-40B4-BE49-F238E27FC236}">
                <a16:creationId xmlns:a16="http://schemas.microsoft.com/office/drawing/2014/main" id="{C3982915-1772-8440-5172-631128DC24F1}"/>
              </a:ext>
            </a:extLst>
          </p:cNvPr>
          <p:cNvSpPr>
            <a:spLocks noGrp="1"/>
          </p:cNvSpPr>
          <p:nvPr>
            <p:ph type="clipArt" sz="quarter" idx="10"/>
          </p:nvPr>
        </p:nvSpPr>
        <p:spPr>
          <a:xfrm>
            <a:off x="-168646" y="-68481"/>
            <a:ext cx="12566650" cy="7531100"/>
          </a:xfrm>
        </p:spPr>
        <p:txBody>
          <a:bodyPr/>
          <a:lstStyle/>
          <a:p>
            <a:endParaRPr lang="en-PH"/>
          </a:p>
        </p:txBody>
      </p:sp>
      <p:sp>
        <p:nvSpPr>
          <p:cNvPr id="8" name="Rectangle: Rounded Corners 7">
            <a:extLst>
              <a:ext uri="{FF2B5EF4-FFF2-40B4-BE49-F238E27FC236}">
                <a16:creationId xmlns:a16="http://schemas.microsoft.com/office/drawing/2014/main" id="{7794D1A1-9421-56C5-94AC-EFC890AA43B7}"/>
              </a:ext>
            </a:extLst>
          </p:cNvPr>
          <p:cNvSpPr/>
          <p:nvPr userDrawn="1"/>
        </p:nvSpPr>
        <p:spPr>
          <a:xfrm>
            <a:off x="698979" y="2803584"/>
            <a:ext cx="7461610" cy="3076415"/>
          </a:xfrm>
          <a:prstGeom prst="roundRect">
            <a:avLst/>
          </a:prstGeom>
          <a:gradFill flip="none" rotWithShape="1">
            <a:gsLst>
              <a:gs pos="0">
                <a:schemeClr val="bg1">
                  <a:lumMod val="95000"/>
                  <a:alpha val="35000"/>
                </a:schemeClr>
              </a:gs>
              <a:gs pos="100000">
                <a:schemeClr val="bg1">
                  <a:alpha val="10000"/>
                </a:schemeClr>
              </a:gs>
            </a:gsLst>
            <a:lin ang="0" scaled="1"/>
            <a:tileRect/>
          </a:gradFill>
          <a:ln w="28575">
            <a:gradFill flip="none" rotWithShape="1">
              <a:gsLst>
                <a:gs pos="0">
                  <a:schemeClr val="bg1">
                    <a:alpha val="70000"/>
                  </a:schemeClr>
                </a:gs>
                <a:gs pos="100000">
                  <a:schemeClr val="bg1">
                    <a:alpha val="10000"/>
                  </a:schemeClr>
                </a:gs>
              </a:gsLst>
              <a:lin ang="81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4" name="Picture 13" descr="A black text on a white background&#10;&#10;AI-generated content may be incorrect.">
            <a:extLst>
              <a:ext uri="{FF2B5EF4-FFF2-40B4-BE49-F238E27FC236}">
                <a16:creationId xmlns:a16="http://schemas.microsoft.com/office/drawing/2014/main" id="{D99F3207-942D-A32E-4E33-BE4B18C2DF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7645" y="500926"/>
            <a:ext cx="815534" cy="621437"/>
          </a:xfrm>
          <a:prstGeom prst="rect">
            <a:avLst/>
          </a:prstGeom>
        </p:spPr>
      </p:pic>
      <p:sp>
        <p:nvSpPr>
          <p:cNvPr id="2" name="Title 1"/>
          <p:cNvSpPr>
            <a:spLocks noGrp="1"/>
          </p:cNvSpPr>
          <p:nvPr>
            <p:ph type="ctrTitle" hasCustomPrompt="1"/>
          </p:nvPr>
        </p:nvSpPr>
        <p:spPr>
          <a:xfrm>
            <a:off x="1230702" y="3747501"/>
            <a:ext cx="5428890" cy="1109058"/>
          </a:xfrm>
        </p:spPr>
        <p:txBody>
          <a:bodyPr anchor="b"/>
          <a:lstStyle>
            <a:lvl1pPr algn="l">
              <a:defRPr sz="8000">
                <a:solidFill>
                  <a:schemeClr val="bg1"/>
                </a:solidFill>
              </a:defRPr>
            </a:lvl1pPr>
          </a:lstStyle>
          <a:p>
            <a:r>
              <a:rPr lang="en-US"/>
              <a:t>Thank you!</a:t>
            </a:r>
          </a:p>
        </p:txBody>
      </p:sp>
      <p:cxnSp>
        <p:nvCxnSpPr>
          <p:cNvPr id="12" name="Straight Connector 11">
            <a:extLst>
              <a:ext uri="{FF2B5EF4-FFF2-40B4-BE49-F238E27FC236}">
                <a16:creationId xmlns:a16="http://schemas.microsoft.com/office/drawing/2014/main" id="{9B24D190-0880-F8C1-17F7-CF3DB131B1B1}"/>
              </a:ext>
            </a:extLst>
          </p:cNvPr>
          <p:cNvCxnSpPr>
            <a:cxnSpLocks/>
          </p:cNvCxnSpPr>
          <p:nvPr userDrawn="1"/>
        </p:nvCxnSpPr>
        <p:spPr>
          <a:xfrm>
            <a:off x="1230702" y="4981532"/>
            <a:ext cx="5963728"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8309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A white surface with a green circle">
            <a:extLst>
              <a:ext uri="{FF2B5EF4-FFF2-40B4-BE49-F238E27FC236}">
                <a16:creationId xmlns:a16="http://schemas.microsoft.com/office/drawing/2014/main" id="{34D139E4-42BB-902A-489C-C41ADDFE5D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71841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3" descr="A white surface with a green circle">
            <a:extLst>
              <a:ext uri="{FF2B5EF4-FFF2-40B4-BE49-F238E27FC236}">
                <a16:creationId xmlns:a16="http://schemas.microsoft.com/office/drawing/2014/main" id="{187E580C-D314-942B-5DEE-35F693CDF7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2905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descr="A white surface with a green circle">
            <a:extLst>
              <a:ext uri="{FF2B5EF4-FFF2-40B4-BE49-F238E27FC236}">
                <a16:creationId xmlns:a16="http://schemas.microsoft.com/office/drawing/2014/main" id="{43C09DB9-7BB0-FF04-CE43-7842237AF2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445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7698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A white surface with a green circle">
            <a:extLst>
              <a:ext uri="{FF2B5EF4-FFF2-40B4-BE49-F238E27FC236}">
                <a16:creationId xmlns:a16="http://schemas.microsoft.com/office/drawing/2014/main" id="{97973A13-51CE-7A26-0E95-A637D08A67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icture Placeholder 2"/>
          <p:cNvSpPr>
            <a:spLocks noGrp="1" noChangeAspect="1"/>
          </p:cNvSpPr>
          <p:nvPr>
            <p:ph type="pic" idx="1"/>
          </p:nvPr>
        </p:nvSpPr>
        <p:spPr>
          <a:xfrm>
            <a:off x="7658100" y="0"/>
            <a:ext cx="4533900"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839788" y="819510"/>
            <a:ext cx="6259512" cy="72989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1765300"/>
            <a:ext cx="6259512" cy="44108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18958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11" name="Picture 10" descr="A white surface with a green circle">
            <a:extLst>
              <a:ext uri="{FF2B5EF4-FFF2-40B4-BE49-F238E27FC236}">
                <a16:creationId xmlns:a16="http://schemas.microsoft.com/office/drawing/2014/main" id="{97973A13-51CE-7A26-0E95-A637D08A67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icture Placeholder 2"/>
          <p:cNvSpPr>
            <a:spLocks noGrp="1" noChangeAspect="1"/>
          </p:cNvSpPr>
          <p:nvPr>
            <p:ph type="pic" idx="1"/>
          </p:nvPr>
        </p:nvSpPr>
        <p:spPr>
          <a:xfrm>
            <a:off x="0" y="0"/>
            <a:ext cx="4267200"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4961845" y="819510"/>
            <a:ext cx="6259512" cy="72989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4961845" y="1765300"/>
            <a:ext cx="6259512" cy="44108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42711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A white surface with a green circle">
            <a:extLst>
              <a:ext uri="{FF2B5EF4-FFF2-40B4-BE49-F238E27FC236}">
                <a16:creationId xmlns:a16="http://schemas.microsoft.com/office/drawing/2014/main" id="{80995421-F670-E070-3908-E5E599B6F4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681037"/>
            <a:ext cx="10515600" cy="1009651"/>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913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descr="A yellow machine in a field&#10;&#10;AI-generated content may be incorrect.">
            <a:extLst>
              <a:ext uri="{FF2B5EF4-FFF2-40B4-BE49-F238E27FC236}">
                <a16:creationId xmlns:a16="http://schemas.microsoft.com/office/drawing/2014/main" id="{197B85E7-0204-FEA6-70AB-99E42DEBFF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00" y="-714829"/>
            <a:ext cx="12311744" cy="8207829"/>
          </a:xfrm>
          <a:prstGeom prst="rect">
            <a:avLst/>
          </a:prstGeom>
        </p:spPr>
      </p:pic>
      <p:sp>
        <p:nvSpPr>
          <p:cNvPr id="4" name="Online Image Placeholder 4">
            <a:extLst>
              <a:ext uri="{FF2B5EF4-FFF2-40B4-BE49-F238E27FC236}">
                <a16:creationId xmlns:a16="http://schemas.microsoft.com/office/drawing/2014/main" id="{406A656B-7F5F-497B-9053-34730764D547}"/>
              </a:ext>
            </a:extLst>
          </p:cNvPr>
          <p:cNvSpPr>
            <a:spLocks noGrp="1"/>
          </p:cNvSpPr>
          <p:nvPr>
            <p:ph type="clipArt" sz="quarter" idx="10"/>
          </p:nvPr>
        </p:nvSpPr>
        <p:spPr>
          <a:xfrm>
            <a:off x="-187325" y="99843"/>
            <a:ext cx="12566650" cy="7531100"/>
          </a:xfrm>
        </p:spPr>
        <p:txBody>
          <a:bodyPr/>
          <a:lstStyle/>
          <a:p>
            <a:endParaRPr lang="en-PH"/>
          </a:p>
        </p:txBody>
      </p:sp>
      <p:sp>
        <p:nvSpPr>
          <p:cNvPr id="7" name="Rectangle: Rounded Corners 6">
            <a:extLst>
              <a:ext uri="{FF2B5EF4-FFF2-40B4-BE49-F238E27FC236}">
                <a16:creationId xmlns:a16="http://schemas.microsoft.com/office/drawing/2014/main" id="{B32F3E0B-426D-5C78-2D13-05189C88C1AF}"/>
              </a:ext>
            </a:extLst>
          </p:cNvPr>
          <p:cNvSpPr/>
          <p:nvPr userDrawn="1"/>
        </p:nvSpPr>
        <p:spPr>
          <a:xfrm>
            <a:off x="831850" y="3702219"/>
            <a:ext cx="8936264" cy="2848317"/>
          </a:xfrm>
          <a:prstGeom prst="roundRect">
            <a:avLst/>
          </a:prstGeom>
          <a:gradFill flip="none" rotWithShape="1">
            <a:gsLst>
              <a:gs pos="0">
                <a:schemeClr val="bg1">
                  <a:lumMod val="95000"/>
                  <a:alpha val="35000"/>
                </a:schemeClr>
              </a:gs>
              <a:gs pos="100000">
                <a:schemeClr val="bg1">
                  <a:alpha val="10000"/>
                </a:schemeClr>
              </a:gs>
            </a:gsLst>
            <a:lin ang="0" scaled="1"/>
            <a:tileRect/>
          </a:gradFill>
          <a:ln w="28575">
            <a:gradFill flip="none" rotWithShape="1">
              <a:gsLst>
                <a:gs pos="0">
                  <a:schemeClr val="bg1">
                    <a:alpha val="70000"/>
                  </a:schemeClr>
                </a:gs>
                <a:gs pos="100000">
                  <a:schemeClr val="bg1">
                    <a:alpha val="10000"/>
                  </a:schemeClr>
                </a:gs>
              </a:gsLst>
              <a:lin ang="81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p:cNvSpPr>
            <a:spLocks noGrp="1"/>
          </p:cNvSpPr>
          <p:nvPr>
            <p:ph type="title"/>
          </p:nvPr>
        </p:nvSpPr>
        <p:spPr>
          <a:xfrm>
            <a:off x="1248228" y="3865393"/>
            <a:ext cx="10099221" cy="1264445"/>
          </a:xfrm>
        </p:spPr>
        <p:txBody>
          <a:bodyPr anchor="b"/>
          <a:lstStyle>
            <a:lvl1pPr>
              <a:defRPr sz="5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248228" y="5357813"/>
            <a:ext cx="10099221"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10" name="Straight Connector 9">
            <a:extLst>
              <a:ext uri="{FF2B5EF4-FFF2-40B4-BE49-F238E27FC236}">
                <a16:creationId xmlns:a16="http://schemas.microsoft.com/office/drawing/2014/main" id="{E71582E2-EE09-2434-5A7A-8A4D71083E55}"/>
              </a:ext>
            </a:extLst>
          </p:cNvPr>
          <p:cNvCxnSpPr>
            <a:cxnSpLocks/>
          </p:cNvCxnSpPr>
          <p:nvPr userDrawn="1"/>
        </p:nvCxnSpPr>
        <p:spPr>
          <a:xfrm>
            <a:off x="1248228" y="5189597"/>
            <a:ext cx="8002437"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1524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7B85E7-0204-FEA6-70AB-99E42DEBFF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4300" y="-713015"/>
            <a:ext cx="12311743" cy="8207829"/>
          </a:xfrm>
          <a:prstGeom prst="rect">
            <a:avLst/>
          </a:prstGeom>
        </p:spPr>
      </p:pic>
      <p:sp>
        <p:nvSpPr>
          <p:cNvPr id="7" name="Rectangle: Rounded Corners 6">
            <a:extLst>
              <a:ext uri="{FF2B5EF4-FFF2-40B4-BE49-F238E27FC236}">
                <a16:creationId xmlns:a16="http://schemas.microsoft.com/office/drawing/2014/main" id="{B32F3E0B-426D-5C78-2D13-05189C88C1AF}"/>
              </a:ext>
            </a:extLst>
          </p:cNvPr>
          <p:cNvSpPr/>
          <p:nvPr userDrawn="1"/>
        </p:nvSpPr>
        <p:spPr>
          <a:xfrm>
            <a:off x="831850" y="3702219"/>
            <a:ext cx="8936264" cy="2848317"/>
          </a:xfrm>
          <a:prstGeom prst="roundRect">
            <a:avLst/>
          </a:prstGeom>
          <a:gradFill flip="none" rotWithShape="1">
            <a:gsLst>
              <a:gs pos="0">
                <a:schemeClr val="bg1">
                  <a:lumMod val="95000"/>
                  <a:alpha val="35000"/>
                </a:schemeClr>
              </a:gs>
              <a:gs pos="100000">
                <a:schemeClr val="bg1">
                  <a:alpha val="10000"/>
                </a:schemeClr>
              </a:gs>
            </a:gsLst>
            <a:lin ang="0" scaled="1"/>
            <a:tileRect/>
          </a:gradFill>
          <a:ln w="28575">
            <a:gradFill flip="none" rotWithShape="1">
              <a:gsLst>
                <a:gs pos="0">
                  <a:schemeClr val="bg1">
                    <a:alpha val="70000"/>
                  </a:schemeClr>
                </a:gs>
                <a:gs pos="100000">
                  <a:schemeClr val="bg1">
                    <a:alpha val="10000"/>
                  </a:schemeClr>
                </a:gs>
              </a:gsLst>
              <a:lin ang="81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p:cNvSpPr>
            <a:spLocks noGrp="1"/>
          </p:cNvSpPr>
          <p:nvPr>
            <p:ph type="title"/>
          </p:nvPr>
        </p:nvSpPr>
        <p:spPr>
          <a:xfrm>
            <a:off x="1248228" y="3865393"/>
            <a:ext cx="10099221" cy="1264445"/>
          </a:xfrm>
        </p:spPr>
        <p:txBody>
          <a:bodyPr anchor="b"/>
          <a:lstStyle>
            <a:lvl1pPr>
              <a:defRPr sz="5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248228" y="5357813"/>
            <a:ext cx="10099221"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10" name="Straight Connector 9">
            <a:extLst>
              <a:ext uri="{FF2B5EF4-FFF2-40B4-BE49-F238E27FC236}">
                <a16:creationId xmlns:a16="http://schemas.microsoft.com/office/drawing/2014/main" id="{E71582E2-EE09-2434-5A7A-8A4D71083E55}"/>
              </a:ext>
            </a:extLst>
          </p:cNvPr>
          <p:cNvCxnSpPr>
            <a:cxnSpLocks/>
          </p:cNvCxnSpPr>
          <p:nvPr userDrawn="1"/>
        </p:nvCxnSpPr>
        <p:spPr>
          <a:xfrm>
            <a:off x="1248228" y="5189597"/>
            <a:ext cx="8002437"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4" name="Online Image Placeholder 4">
            <a:extLst>
              <a:ext uri="{FF2B5EF4-FFF2-40B4-BE49-F238E27FC236}">
                <a16:creationId xmlns:a16="http://schemas.microsoft.com/office/drawing/2014/main" id="{57EE5456-FEFB-05EF-88A1-224746B16A7C}"/>
              </a:ext>
            </a:extLst>
          </p:cNvPr>
          <p:cNvSpPr>
            <a:spLocks noGrp="1"/>
          </p:cNvSpPr>
          <p:nvPr>
            <p:ph type="clipArt" sz="quarter" idx="10"/>
          </p:nvPr>
        </p:nvSpPr>
        <p:spPr>
          <a:xfrm>
            <a:off x="-241754" y="-63331"/>
            <a:ext cx="12566650" cy="7531100"/>
          </a:xfrm>
        </p:spPr>
        <p:txBody>
          <a:bodyPr/>
          <a:lstStyle/>
          <a:p>
            <a:endParaRPr lang="en-PH"/>
          </a:p>
        </p:txBody>
      </p:sp>
    </p:spTree>
    <p:extLst>
      <p:ext uri="{BB962C8B-B14F-4D97-AF65-F5344CB8AC3E}">
        <p14:creationId xmlns:p14="http://schemas.microsoft.com/office/powerpoint/2010/main" val="505336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7B85E7-0204-FEA6-70AB-99E42DEBFF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613" y="-711199"/>
            <a:ext cx="12289957" cy="8204200"/>
          </a:xfrm>
          <a:prstGeom prst="rect">
            <a:avLst/>
          </a:prstGeom>
        </p:spPr>
      </p:pic>
      <p:sp>
        <p:nvSpPr>
          <p:cNvPr id="4" name="Online Image Placeholder 4">
            <a:extLst>
              <a:ext uri="{FF2B5EF4-FFF2-40B4-BE49-F238E27FC236}">
                <a16:creationId xmlns:a16="http://schemas.microsoft.com/office/drawing/2014/main" id="{C20654E1-B6DA-6B4D-8DD6-7E2D28E21E92}"/>
              </a:ext>
            </a:extLst>
          </p:cNvPr>
          <p:cNvSpPr>
            <a:spLocks noGrp="1"/>
          </p:cNvSpPr>
          <p:nvPr>
            <p:ph type="clipArt" sz="quarter" idx="10"/>
          </p:nvPr>
        </p:nvSpPr>
        <p:spPr>
          <a:xfrm>
            <a:off x="-238960" y="-63331"/>
            <a:ext cx="12566650" cy="7531100"/>
          </a:xfrm>
        </p:spPr>
        <p:txBody>
          <a:bodyPr/>
          <a:lstStyle/>
          <a:p>
            <a:endParaRPr lang="en-PH"/>
          </a:p>
        </p:txBody>
      </p:sp>
      <p:sp>
        <p:nvSpPr>
          <p:cNvPr id="7" name="Rectangle: Rounded Corners 6">
            <a:extLst>
              <a:ext uri="{FF2B5EF4-FFF2-40B4-BE49-F238E27FC236}">
                <a16:creationId xmlns:a16="http://schemas.microsoft.com/office/drawing/2014/main" id="{B32F3E0B-426D-5C78-2D13-05189C88C1AF}"/>
              </a:ext>
            </a:extLst>
          </p:cNvPr>
          <p:cNvSpPr/>
          <p:nvPr userDrawn="1"/>
        </p:nvSpPr>
        <p:spPr>
          <a:xfrm>
            <a:off x="831850" y="3702219"/>
            <a:ext cx="8936264" cy="2848317"/>
          </a:xfrm>
          <a:prstGeom prst="roundRect">
            <a:avLst/>
          </a:prstGeom>
          <a:gradFill flip="none" rotWithShape="1">
            <a:gsLst>
              <a:gs pos="0">
                <a:schemeClr val="bg1">
                  <a:lumMod val="95000"/>
                  <a:alpha val="35000"/>
                </a:schemeClr>
              </a:gs>
              <a:gs pos="100000">
                <a:schemeClr val="bg1">
                  <a:alpha val="10000"/>
                </a:schemeClr>
              </a:gs>
            </a:gsLst>
            <a:lin ang="0" scaled="1"/>
            <a:tileRect/>
          </a:gradFill>
          <a:ln w="28575">
            <a:gradFill flip="none" rotWithShape="1">
              <a:gsLst>
                <a:gs pos="0">
                  <a:schemeClr val="bg1">
                    <a:alpha val="70000"/>
                  </a:schemeClr>
                </a:gs>
                <a:gs pos="100000">
                  <a:schemeClr val="bg1">
                    <a:alpha val="10000"/>
                  </a:schemeClr>
                </a:gs>
              </a:gsLst>
              <a:lin ang="81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p:cNvSpPr>
            <a:spLocks noGrp="1"/>
          </p:cNvSpPr>
          <p:nvPr>
            <p:ph type="title"/>
          </p:nvPr>
        </p:nvSpPr>
        <p:spPr>
          <a:xfrm>
            <a:off x="1248228" y="3865393"/>
            <a:ext cx="10099221" cy="1264445"/>
          </a:xfrm>
        </p:spPr>
        <p:txBody>
          <a:bodyPr anchor="b"/>
          <a:lstStyle>
            <a:lvl1pPr>
              <a:defRPr sz="5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248228" y="5357813"/>
            <a:ext cx="10099221"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10" name="Straight Connector 9">
            <a:extLst>
              <a:ext uri="{FF2B5EF4-FFF2-40B4-BE49-F238E27FC236}">
                <a16:creationId xmlns:a16="http://schemas.microsoft.com/office/drawing/2014/main" id="{E71582E2-EE09-2434-5A7A-8A4D71083E55}"/>
              </a:ext>
            </a:extLst>
          </p:cNvPr>
          <p:cNvCxnSpPr>
            <a:cxnSpLocks/>
          </p:cNvCxnSpPr>
          <p:nvPr userDrawn="1"/>
        </p:nvCxnSpPr>
        <p:spPr>
          <a:xfrm>
            <a:off x="1248228" y="5189597"/>
            <a:ext cx="8002437"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1186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7B85E7-0204-FEA6-70AB-99E42DEBFF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1079" y="-736600"/>
            <a:ext cx="12385221" cy="8203198"/>
          </a:xfrm>
          <a:prstGeom prst="rect">
            <a:avLst/>
          </a:prstGeom>
        </p:spPr>
      </p:pic>
      <p:sp>
        <p:nvSpPr>
          <p:cNvPr id="4" name="Online Image Placeholder 4">
            <a:extLst>
              <a:ext uri="{FF2B5EF4-FFF2-40B4-BE49-F238E27FC236}">
                <a16:creationId xmlns:a16="http://schemas.microsoft.com/office/drawing/2014/main" id="{D5CA435C-D653-2078-6664-3831D04F0DB5}"/>
              </a:ext>
            </a:extLst>
          </p:cNvPr>
          <p:cNvSpPr>
            <a:spLocks noGrp="1"/>
          </p:cNvSpPr>
          <p:nvPr>
            <p:ph type="clipArt" sz="quarter" idx="10"/>
          </p:nvPr>
        </p:nvSpPr>
        <p:spPr>
          <a:xfrm>
            <a:off x="-168646" y="-68481"/>
            <a:ext cx="12566650" cy="7531100"/>
          </a:xfrm>
        </p:spPr>
        <p:txBody>
          <a:bodyPr/>
          <a:lstStyle/>
          <a:p>
            <a:endParaRPr lang="en-PH"/>
          </a:p>
        </p:txBody>
      </p:sp>
      <p:sp>
        <p:nvSpPr>
          <p:cNvPr id="7" name="Rectangle: Rounded Corners 6">
            <a:extLst>
              <a:ext uri="{FF2B5EF4-FFF2-40B4-BE49-F238E27FC236}">
                <a16:creationId xmlns:a16="http://schemas.microsoft.com/office/drawing/2014/main" id="{B32F3E0B-426D-5C78-2D13-05189C88C1AF}"/>
              </a:ext>
            </a:extLst>
          </p:cNvPr>
          <p:cNvSpPr/>
          <p:nvPr userDrawn="1"/>
        </p:nvSpPr>
        <p:spPr>
          <a:xfrm>
            <a:off x="831850" y="3702219"/>
            <a:ext cx="8936264" cy="2848317"/>
          </a:xfrm>
          <a:prstGeom prst="roundRect">
            <a:avLst/>
          </a:prstGeom>
          <a:gradFill flip="none" rotWithShape="1">
            <a:gsLst>
              <a:gs pos="0">
                <a:schemeClr val="bg1">
                  <a:lumMod val="95000"/>
                  <a:alpha val="35000"/>
                </a:schemeClr>
              </a:gs>
              <a:gs pos="100000">
                <a:schemeClr val="bg1">
                  <a:alpha val="10000"/>
                </a:schemeClr>
              </a:gs>
            </a:gsLst>
            <a:lin ang="0" scaled="1"/>
            <a:tileRect/>
          </a:gradFill>
          <a:ln w="28575">
            <a:gradFill flip="none" rotWithShape="1">
              <a:gsLst>
                <a:gs pos="0">
                  <a:schemeClr val="bg1">
                    <a:alpha val="70000"/>
                  </a:schemeClr>
                </a:gs>
                <a:gs pos="100000">
                  <a:schemeClr val="bg1">
                    <a:alpha val="10000"/>
                  </a:schemeClr>
                </a:gs>
              </a:gsLst>
              <a:lin ang="81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p:cNvSpPr>
            <a:spLocks noGrp="1"/>
          </p:cNvSpPr>
          <p:nvPr>
            <p:ph type="title"/>
          </p:nvPr>
        </p:nvSpPr>
        <p:spPr>
          <a:xfrm>
            <a:off x="1248228" y="3865393"/>
            <a:ext cx="10099221" cy="1264445"/>
          </a:xfrm>
        </p:spPr>
        <p:txBody>
          <a:bodyPr anchor="b"/>
          <a:lstStyle>
            <a:lvl1pPr>
              <a:defRPr sz="5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248228" y="5357813"/>
            <a:ext cx="10099221"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10" name="Straight Connector 9">
            <a:extLst>
              <a:ext uri="{FF2B5EF4-FFF2-40B4-BE49-F238E27FC236}">
                <a16:creationId xmlns:a16="http://schemas.microsoft.com/office/drawing/2014/main" id="{E71582E2-EE09-2434-5A7A-8A4D71083E55}"/>
              </a:ext>
            </a:extLst>
          </p:cNvPr>
          <p:cNvCxnSpPr>
            <a:cxnSpLocks/>
          </p:cNvCxnSpPr>
          <p:nvPr userDrawn="1"/>
        </p:nvCxnSpPr>
        <p:spPr>
          <a:xfrm>
            <a:off x="1248228" y="5189597"/>
            <a:ext cx="8002437"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6479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7B85E7-0204-FEA6-70AB-99E42DEBFF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0324" y="-723900"/>
            <a:ext cx="12302962" cy="8190498"/>
          </a:xfrm>
          <a:prstGeom prst="rect">
            <a:avLst/>
          </a:prstGeom>
        </p:spPr>
      </p:pic>
      <p:sp>
        <p:nvSpPr>
          <p:cNvPr id="4" name="Online Image Placeholder 4">
            <a:extLst>
              <a:ext uri="{FF2B5EF4-FFF2-40B4-BE49-F238E27FC236}">
                <a16:creationId xmlns:a16="http://schemas.microsoft.com/office/drawing/2014/main" id="{78CF7307-2FFD-C8A0-F6E6-1D5D5D3A9102}"/>
              </a:ext>
            </a:extLst>
          </p:cNvPr>
          <p:cNvSpPr>
            <a:spLocks noGrp="1"/>
          </p:cNvSpPr>
          <p:nvPr>
            <p:ph type="clipArt" sz="quarter" idx="10"/>
          </p:nvPr>
        </p:nvSpPr>
        <p:spPr>
          <a:xfrm>
            <a:off x="-192168" y="0"/>
            <a:ext cx="12566650" cy="7531100"/>
          </a:xfrm>
        </p:spPr>
        <p:txBody>
          <a:bodyPr/>
          <a:lstStyle/>
          <a:p>
            <a:endParaRPr lang="en-PH"/>
          </a:p>
        </p:txBody>
      </p:sp>
      <p:sp>
        <p:nvSpPr>
          <p:cNvPr id="7" name="Rectangle: Rounded Corners 6">
            <a:extLst>
              <a:ext uri="{FF2B5EF4-FFF2-40B4-BE49-F238E27FC236}">
                <a16:creationId xmlns:a16="http://schemas.microsoft.com/office/drawing/2014/main" id="{B32F3E0B-426D-5C78-2D13-05189C88C1AF}"/>
              </a:ext>
            </a:extLst>
          </p:cNvPr>
          <p:cNvSpPr/>
          <p:nvPr userDrawn="1"/>
        </p:nvSpPr>
        <p:spPr>
          <a:xfrm>
            <a:off x="831850" y="3702219"/>
            <a:ext cx="8936264" cy="2848317"/>
          </a:xfrm>
          <a:prstGeom prst="roundRect">
            <a:avLst/>
          </a:prstGeom>
          <a:gradFill flip="none" rotWithShape="1">
            <a:gsLst>
              <a:gs pos="0">
                <a:schemeClr val="bg1">
                  <a:lumMod val="95000"/>
                  <a:alpha val="35000"/>
                </a:schemeClr>
              </a:gs>
              <a:gs pos="100000">
                <a:schemeClr val="bg1">
                  <a:alpha val="10000"/>
                </a:schemeClr>
              </a:gs>
            </a:gsLst>
            <a:lin ang="0" scaled="1"/>
            <a:tileRect/>
          </a:gradFill>
          <a:ln w="28575">
            <a:gradFill flip="none" rotWithShape="1">
              <a:gsLst>
                <a:gs pos="0">
                  <a:schemeClr val="bg1">
                    <a:alpha val="70000"/>
                  </a:schemeClr>
                </a:gs>
                <a:gs pos="100000">
                  <a:schemeClr val="bg1">
                    <a:alpha val="10000"/>
                  </a:schemeClr>
                </a:gs>
              </a:gsLst>
              <a:lin ang="81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p:cNvSpPr>
            <a:spLocks noGrp="1"/>
          </p:cNvSpPr>
          <p:nvPr>
            <p:ph type="title"/>
          </p:nvPr>
        </p:nvSpPr>
        <p:spPr>
          <a:xfrm>
            <a:off x="1248228" y="3865393"/>
            <a:ext cx="10099221" cy="1264445"/>
          </a:xfrm>
        </p:spPr>
        <p:txBody>
          <a:bodyPr anchor="b"/>
          <a:lstStyle>
            <a:lvl1pPr>
              <a:defRPr sz="5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248228" y="5357813"/>
            <a:ext cx="10099221"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cxnSp>
        <p:nvCxnSpPr>
          <p:cNvPr id="10" name="Straight Connector 9">
            <a:extLst>
              <a:ext uri="{FF2B5EF4-FFF2-40B4-BE49-F238E27FC236}">
                <a16:creationId xmlns:a16="http://schemas.microsoft.com/office/drawing/2014/main" id="{E71582E2-EE09-2434-5A7A-8A4D71083E55}"/>
              </a:ext>
            </a:extLst>
          </p:cNvPr>
          <p:cNvCxnSpPr>
            <a:cxnSpLocks/>
          </p:cNvCxnSpPr>
          <p:nvPr userDrawn="1"/>
        </p:nvCxnSpPr>
        <p:spPr>
          <a:xfrm>
            <a:off x="1248228" y="5189597"/>
            <a:ext cx="8002437"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435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surface with a green circle">
            <a:extLst>
              <a:ext uri="{FF2B5EF4-FFF2-40B4-BE49-F238E27FC236}">
                <a16:creationId xmlns:a16="http://schemas.microsoft.com/office/drawing/2014/main" id="{7F7FD212-C464-E1FD-FEDF-6FF77563DB04}"/>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2" r:id="rId3"/>
    <p:sldLayoutId id="2147483662" r:id="rId4"/>
    <p:sldLayoutId id="2147483663" r:id="rId5"/>
    <p:sldLayoutId id="2147483674" r:id="rId6"/>
    <p:sldLayoutId id="2147483675" r:id="rId7"/>
    <p:sldLayoutId id="2147483676" r:id="rId8"/>
    <p:sldLayoutId id="2147483677" r:id="rId9"/>
    <p:sldLayoutId id="2147483679" r:id="rId10"/>
    <p:sldLayoutId id="2147483680" r:id="rId11"/>
    <p:sldLayoutId id="2147483664" r:id="rId12"/>
    <p:sldLayoutId id="2147483665" r:id="rId13"/>
    <p:sldLayoutId id="2147483666" r:id="rId14"/>
    <p:sldLayoutId id="2147483673" r:id="rId15"/>
    <p:sldLayoutId id="2147483668" r:id="rId16"/>
    <p:sldLayoutId id="2147483670" r:id="rId17"/>
    <p:sldLayoutId id="2147483671" r:id="rId18"/>
    <p:sldLayoutId id="2147483681" r:id="rId19"/>
  </p:sldLayoutIdLst>
  <p:txStyles>
    <p:titleStyle>
      <a:lvl1pPr algn="l" defTabSz="914400" rtl="0" eaLnBrk="1" latinLnBrk="0" hangingPunct="1">
        <a:lnSpc>
          <a:spcPct val="90000"/>
        </a:lnSpc>
        <a:spcBef>
          <a:spcPct val="0"/>
        </a:spcBef>
        <a:buNone/>
        <a:defRPr sz="4400" kern="1200">
          <a:solidFill>
            <a:schemeClr val="tx1"/>
          </a:solidFill>
          <a:latin typeface="Manrop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pn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0782B-3D20-766A-0440-DE2588ACEE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318D65-16B5-8E00-A072-B84BBE552FA6}"/>
              </a:ext>
            </a:extLst>
          </p:cNvPr>
          <p:cNvSpPr>
            <a:spLocks noGrp="1"/>
          </p:cNvSpPr>
          <p:nvPr>
            <p:ph type="ctrTitle"/>
          </p:nvPr>
        </p:nvSpPr>
        <p:spPr/>
        <p:txBody>
          <a:bodyPr>
            <a:normAutofit fontScale="90000"/>
          </a:bodyPr>
          <a:lstStyle/>
          <a:p>
            <a:r>
              <a:rPr lang="en-US">
                <a:latin typeface="Arial"/>
                <a:cs typeface="Arial"/>
              </a:rPr>
              <a:t>Accelerated Breeding for </a:t>
            </a:r>
            <a:br>
              <a:rPr lang="en-US">
                <a:latin typeface="Arial"/>
                <a:cs typeface="Arial"/>
              </a:rPr>
            </a:br>
            <a:r>
              <a:rPr lang="en-US">
                <a:latin typeface="Arial"/>
                <a:cs typeface="Arial"/>
              </a:rPr>
              <a:t>Climate Resilience in Rice</a:t>
            </a:r>
            <a:endParaRPr lang="en-PH">
              <a:latin typeface="Arial"/>
              <a:cs typeface="Arial"/>
            </a:endParaRPr>
          </a:p>
        </p:txBody>
      </p:sp>
      <p:sp>
        <p:nvSpPr>
          <p:cNvPr id="3" name="Subtitle 2">
            <a:extLst>
              <a:ext uri="{FF2B5EF4-FFF2-40B4-BE49-F238E27FC236}">
                <a16:creationId xmlns:a16="http://schemas.microsoft.com/office/drawing/2014/main" id="{3CA1C801-C074-EF66-64E7-4B66A7B028D7}"/>
              </a:ext>
            </a:extLst>
          </p:cNvPr>
          <p:cNvSpPr>
            <a:spLocks noGrp="1"/>
          </p:cNvSpPr>
          <p:nvPr>
            <p:ph type="subTitle" idx="1"/>
          </p:nvPr>
        </p:nvSpPr>
        <p:spPr/>
        <p:txBody>
          <a:bodyPr vert="horz" lIns="91440" tIns="45720" rIns="91440" bIns="45720" rtlCol="0" anchor="t">
            <a:normAutofit/>
          </a:bodyPr>
          <a:lstStyle/>
          <a:p>
            <a:r>
              <a:rPr lang="en-US" sz="2800" i="1" dirty="0"/>
              <a:t>“From Potential to Impact in Southeast Asia”</a:t>
            </a:r>
          </a:p>
          <a:p>
            <a:r>
              <a:rPr lang="en-US" dirty="0">
                <a:latin typeface="Arial"/>
                <a:cs typeface="Arial"/>
              </a:rPr>
              <a:t>International Rice Research Institute</a:t>
            </a:r>
            <a:endParaRPr lang="en-PH" dirty="0">
              <a:latin typeface="Arial"/>
              <a:cs typeface="Arial"/>
            </a:endParaRPr>
          </a:p>
        </p:txBody>
      </p:sp>
      <p:sp>
        <p:nvSpPr>
          <p:cNvPr id="5" name="Online Image Placeholder 4">
            <a:extLst>
              <a:ext uri="{FF2B5EF4-FFF2-40B4-BE49-F238E27FC236}">
                <a16:creationId xmlns:a16="http://schemas.microsoft.com/office/drawing/2014/main" id="{1774A053-AC48-81F6-70E1-0C04328A6443}"/>
              </a:ext>
            </a:extLst>
          </p:cNvPr>
          <p:cNvSpPr>
            <a:spLocks noGrp="1"/>
          </p:cNvSpPr>
          <p:nvPr>
            <p:ph type="clipArt" sz="quarter" idx="10"/>
          </p:nvPr>
        </p:nvSpPr>
        <p:spPr/>
        <p:txBody>
          <a:bodyPr/>
          <a:lstStyle/>
          <a:p>
            <a:r>
              <a:rPr lang="en-US" dirty="0">
                <a:latin typeface="Arial"/>
                <a:cs typeface="Arial"/>
              </a:rPr>
              <a:t>`</a:t>
            </a:r>
            <a:endParaRPr lang="en-PH" dirty="0">
              <a:latin typeface="Arial"/>
              <a:cs typeface="Arial"/>
            </a:endParaRPr>
          </a:p>
        </p:txBody>
      </p:sp>
    </p:spTree>
    <p:extLst>
      <p:ext uri="{BB962C8B-B14F-4D97-AF65-F5344CB8AC3E}">
        <p14:creationId xmlns:p14="http://schemas.microsoft.com/office/powerpoint/2010/main" val="3341349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line Image Placeholder 1">
            <a:extLst>
              <a:ext uri="{FF2B5EF4-FFF2-40B4-BE49-F238E27FC236}">
                <a16:creationId xmlns:a16="http://schemas.microsoft.com/office/drawing/2014/main" id="{1AC864A1-8BD7-3D80-F751-4E5FFD82EA8E}"/>
              </a:ext>
            </a:extLst>
          </p:cNvPr>
          <p:cNvSpPr>
            <a:spLocks noGrp="1"/>
          </p:cNvSpPr>
          <p:nvPr>
            <p:ph type="clipArt" sz="quarter" idx="10"/>
          </p:nvPr>
        </p:nvSpPr>
        <p:spPr/>
        <p:txBody>
          <a:bodyPr/>
          <a:lstStyle/>
          <a:p>
            <a:endParaRPr lang="en-PH">
              <a:latin typeface="Arial"/>
              <a:cs typeface="Arial"/>
            </a:endParaRPr>
          </a:p>
        </p:txBody>
      </p:sp>
      <p:sp>
        <p:nvSpPr>
          <p:cNvPr id="3" name="Title 2">
            <a:extLst>
              <a:ext uri="{FF2B5EF4-FFF2-40B4-BE49-F238E27FC236}">
                <a16:creationId xmlns:a16="http://schemas.microsoft.com/office/drawing/2014/main" id="{4EFDDA20-7618-0F3C-440C-8BCEAC9A5B6C}"/>
              </a:ext>
            </a:extLst>
          </p:cNvPr>
          <p:cNvSpPr>
            <a:spLocks noGrp="1"/>
          </p:cNvSpPr>
          <p:nvPr>
            <p:ph type="title"/>
          </p:nvPr>
        </p:nvSpPr>
        <p:spPr/>
        <p:txBody>
          <a:bodyPr>
            <a:normAutofit/>
          </a:bodyPr>
          <a:lstStyle/>
          <a:p>
            <a:r>
              <a:rPr lang="en-US">
                <a:latin typeface="Arial"/>
                <a:cs typeface="Arial"/>
              </a:rPr>
              <a:t>Direct-Seeded Rice </a:t>
            </a:r>
            <a:endParaRPr lang="en-PH">
              <a:latin typeface="Arial"/>
              <a:cs typeface="Arial"/>
            </a:endParaRPr>
          </a:p>
        </p:txBody>
      </p:sp>
      <p:sp>
        <p:nvSpPr>
          <p:cNvPr id="4" name="Text Placeholder 3">
            <a:extLst>
              <a:ext uri="{FF2B5EF4-FFF2-40B4-BE49-F238E27FC236}">
                <a16:creationId xmlns:a16="http://schemas.microsoft.com/office/drawing/2014/main" id="{19FFB78A-4034-CCA9-D044-14AAC955D0CA}"/>
              </a:ext>
            </a:extLst>
          </p:cNvPr>
          <p:cNvSpPr>
            <a:spLocks noGrp="1"/>
          </p:cNvSpPr>
          <p:nvPr>
            <p:ph type="body" idx="1"/>
          </p:nvPr>
        </p:nvSpPr>
        <p:spPr/>
        <p:txBody>
          <a:bodyPr/>
          <a:lstStyle/>
          <a:p>
            <a:r>
              <a:rPr lang="en-PH">
                <a:latin typeface="Arial"/>
                <a:cs typeface="Arial"/>
              </a:rPr>
              <a:t>As a climate-smart solution</a:t>
            </a:r>
          </a:p>
        </p:txBody>
      </p:sp>
    </p:spTree>
    <p:extLst>
      <p:ext uri="{BB962C8B-B14F-4D97-AF65-F5344CB8AC3E}">
        <p14:creationId xmlns:p14="http://schemas.microsoft.com/office/powerpoint/2010/main" val="4083484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8C339-F095-3535-3D4E-2DE51D399071}"/>
            </a:ext>
          </a:extLst>
        </p:cNvPr>
        <p:cNvGrpSpPr/>
        <p:nvPr/>
      </p:nvGrpSpPr>
      <p:grpSpPr>
        <a:xfrm>
          <a:off x="0" y="0"/>
          <a:ext cx="0" cy="0"/>
          <a:chOff x="0" y="0"/>
          <a:chExt cx="0" cy="0"/>
        </a:xfrm>
      </p:grpSpPr>
      <p:sp>
        <p:nvSpPr>
          <p:cNvPr id="29" name="Google Shape;216;p24">
            <a:extLst>
              <a:ext uri="{FF2B5EF4-FFF2-40B4-BE49-F238E27FC236}">
                <a16:creationId xmlns:a16="http://schemas.microsoft.com/office/drawing/2014/main" id="{2DE63B4A-CABC-F8D1-536A-CDF7092B01C6}"/>
              </a:ext>
            </a:extLst>
          </p:cNvPr>
          <p:cNvSpPr txBox="1">
            <a:spLocks noGrp="1"/>
          </p:cNvSpPr>
          <p:nvPr/>
        </p:nvSpPr>
        <p:spPr>
          <a:xfrm>
            <a:off x="624297" y="357177"/>
            <a:ext cx="5900685" cy="5655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0" indent="0">
              <a:lnSpc>
                <a:spcPct val="114999"/>
              </a:lnSpc>
              <a:buNone/>
            </a:pPr>
            <a:r>
              <a:rPr lang="en-US" sz="2400">
                <a:latin typeface="Arial"/>
                <a:cs typeface="Arial"/>
              </a:rPr>
              <a:t>Impacts of DSR in Southeast Asia</a:t>
            </a:r>
            <a:endParaRPr lang="en-US"/>
          </a:p>
        </p:txBody>
      </p:sp>
      <p:sp>
        <p:nvSpPr>
          <p:cNvPr id="31" name="Google Shape;216;p24">
            <a:extLst>
              <a:ext uri="{FF2B5EF4-FFF2-40B4-BE49-F238E27FC236}">
                <a16:creationId xmlns:a16="http://schemas.microsoft.com/office/drawing/2014/main" id="{D49A9A72-3E95-C389-72C2-6A0C89929F10}"/>
              </a:ext>
            </a:extLst>
          </p:cNvPr>
          <p:cNvSpPr txBox="1">
            <a:spLocks noGrp="1"/>
          </p:cNvSpPr>
          <p:nvPr/>
        </p:nvSpPr>
        <p:spPr>
          <a:xfrm>
            <a:off x="1843718" y="984181"/>
            <a:ext cx="4114800" cy="5655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0" indent="0">
              <a:buNone/>
            </a:pPr>
            <a:r>
              <a:rPr lang="en-US" sz="2000">
                <a:solidFill>
                  <a:schemeClr val="accent6">
                    <a:lumMod val="50000"/>
                  </a:schemeClr>
                </a:solidFill>
                <a:latin typeface="Arial"/>
                <a:cs typeface="Arial"/>
              </a:rPr>
              <a:t>Regional Adoption</a:t>
            </a:r>
          </a:p>
          <a:p>
            <a:pPr marL="0" indent="0">
              <a:buNone/>
            </a:pPr>
            <a:r>
              <a:rPr lang="en-US" sz="1400" b="0">
                <a:latin typeface="Arial"/>
                <a:cs typeface="Arial"/>
              </a:rPr>
              <a:t>Philippines DSR uptake (2016–17); expanding to Thailand, Vietnam, Myanmar</a:t>
            </a:r>
            <a:endParaRPr lang="en-US" sz="1400">
              <a:latin typeface="Arial"/>
              <a:cs typeface="Arial"/>
            </a:endParaRPr>
          </a:p>
        </p:txBody>
      </p:sp>
      <p:sp>
        <p:nvSpPr>
          <p:cNvPr id="2" name="Oval 1">
            <a:extLst>
              <a:ext uri="{FF2B5EF4-FFF2-40B4-BE49-F238E27FC236}">
                <a16:creationId xmlns:a16="http://schemas.microsoft.com/office/drawing/2014/main" id="{6A3756C0-5998-9D15-F563-0726B485AFA7}"/>
              </a:ext>
            </a:extLst>
          </p:cNvPr>
          <p:cNvSpPr/>
          <p:nvPr/>
        </p:nvSpPr>
        <p:spPr>
          <a:xfrm>
            <a:off x="825580" y="984181"/>
            <a:ext cx="908694" cy="92705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latin typeface="Arial"/>
              <a:cs typeface="Arial"/>
            </a:endParaRPr>
          </a:p>
        </p:txBody>
      </p:sp>
      <p:sp>
        <p:nvSpPr>
          <p:cNvPr id="4" name="Google Shape;216;p24">
            <a:extLst>
              <a:ext uri="{FF2B5EF4-FFF2-40B4-BE49-F238E27FC236}">
                <a16:creationId xmlns:a16="http://schemas.microsoft.com/office/drawing/2014/main" id="{4EBABE6D-7D27-DAB4-91B1-266EEDB3A44A}"/>
              </a:ext>
            </a:extLst>
          </p:cNvPr>
          <p:cNvSpPr txBox="1">
            <a:spLocks noGrp="1"/>
          </p:cNvSpPr>
          <p:nvPr/>
        </p:nvSpPr>
        <p:spPr>
          <a:xfrm>
            <a:off x="845944" y="1171686"/>
            <a:ext cx="1043165" cy="5879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0" indent="0">
              <a:buNone/>
            </a:pPr>
            <a:r>
              <a:rPr lang="en-US">
                <a:solidFill>
                  <a:schemeClr val="bg1"/>
                </a:solidFill>
                <a:latin typeface="Arial"/>
                <a:cs typeface="Arial"/>
              </a:rPr>
              <a:t>30-40%</a:t>
            </a:r>
          </a:p>
        </p:txBody>
      </p:sp>
      <p:sp>
        <p:nvSpPr>
          <p:cNvPr id="8" name="Google Shape;216;p24">
            <a:extLst>
              <a:ext uri="{FF2B5EF4-FFF2-40B4-BE49-F238E27FC236}">
                <a16:creationId xmlns:a16="http://schemas.microsoft.com/office/drawing/2014/main" id="{93A80E8C-8747-E306-1363-AA447719098A}"/>
              </a:ext>
            </a:extLst>
          </p:cNvPr>
          <p:cNvSpPr txBox="1">
            <a:spLocks noGrp="1"/>
          </p:cNvSpPr>
          <p:nvPr/>
        </p:nvSpPr>
        <p:spPr>
          <a:xfrm>
            <a:off x="1875289" y="1968614"/>
            <a:ext cx="4114800" cy="5655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0" indent="0">
              <a:buNone/>
            </a:pPr>
            <a:r>
              <a:rPr lang="en-US" sz="2000">
                <a:solidFill>
                  <a:schemeClr val="accent6">
                    <a:lumMod val="50000"/>
                  </a:schemeClr>
                </a:solidFill>
                <a:latin typeface="Arial"/>
                <a:cs typeface="Arial"/>
              </a:rPr>
              <a:t>Water Savings</a:t>
            </a:r>
          </a:p>
          <a:p>
            <a:pPr marL="0" indent="0">
              <a:buNone/>
            </a:pPr>
            <a:r>
              <a:rPr lang="en-US" sz="1400" b="0">
                <a:latin typeface="Arial"/>
                <a:cs typeface="Arial"/>
              </a:rPr>
              <a:t>Less water than transplanted rice; vital as drought frequency rises</a:t>
            </a:r>
            <a:endParaRPr lang="en-US" sz="1400">
              <a:latin typeface="Arial"/>
              <a:cs typeface="Arial"/>
            </a:endParaRPr>
          </a:p>
        </p:txBody>
      </p:sp>
      <p:sp>
        <p:nvSpPr>
          <p:cNvPr id="9" name="Oval 8">
            <a:extLst>
              <a:ext uri="{FF2B5EF4-FFF2-40B4-BE49-F238E27FC236}">
                <a16:creationId xmlns:a16="http://schemas.microsoft.com/office/drawing/2014/main" id="{8F415053-937F-B87A-29AF-3B8462462914}"/>
              </a:ext>
            </a:extLst>
          </p:cNvPr>
          <p:cNvSpPr/>
          <p:nvPr/>
        </p:nvSpPr>
        <p:spPr>
          <a:xfrm>
            <a:off x="857151" y="1968614"/>
            <a:ext cx="908694" cy="92705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latin typeface="Arial"/>
              <a:cs typeface="Arial"/>
            </a:endParaRPr>
          </a:p>
        </p:txBody>
      </p:sp>
      <p:sp>
        <p:nvSpPr>
          <p:cNvPr id="10" name="Google Shape;216;p24">
            <a:extLst>
              <a:ext uri="{FF2B5EF4-FFF2-40B4-BE49-F238E27FC236}">
                <a16:creationId xmlns:a16="http://schemas.microsoft.com/office/drawing/2014/main" id="{A2D5A59D-DA00-E7ED-9A5F-A156F8B6A0FC}"/>
              </a:ext>
            </a:extLst>
          </p:cNvPr>
          <p:cNvSpPr txBox="1">
            <a:spLocks noGrp="1"/>
          </p:cNvSpPr>
          <p:nvPr/>
        </p:nvSpPr>
        <p:spPr>
          <a:xfrm>
            <a:off x="888722" y="2181785"/>
            <a:ext cx="908694" cy="5655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0" indent="0" algn="ctr">
              <a:buNone/>
            </a:pPr>
            <a:r>
              <a:rPr lang="en-US">
                <a:solidFill>
                  <a:schemeClr val="bg1"/>
                </a:solidFill>
                <a:latin typeface="Arial"/>
                <a:cs typeface="Arial"/>
              </a:rPr>
              <a:t>35%</a:t>
            </a:r>
          </a:p>
        </p:txBody>
      </p:sp>
      <p:sp>
        <p:nvSpPr>
          <p:cNvPr id="14" name="Google Shape;216;p24">
            <a:extLst>
              <a:ext uri="{FF2B5EF4-FFF2-40B4-BE49-F238E27FC236}">
                <a16:creationId xmlns:a16="http://schemas.microsoft.com/office/drawing/2014/main" id="{C6BAEBC0-F501-693B-A2B5-3ECCF57CA830}"/>
              </a:ext>
            </a:extLst>
          </p:cNvPr>
          <p:cNvSpPr txBox="1">
            <a:spLocks noGrp="1"/>
          </p:cNvSpPr>
          <p:nvPr/>
        </p:nvSpPr>
        <p:spPr>
          <a:xfrm>
            <a:off x="1906860" y="2972753"/>
            <a:ext cx="4114800" cy="5655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0" indent="0">
              <a:buNone/>
            </a:pPr>
            <a:r>
              <a:rPr lang="en-US" sz="2000">
                <a:solidFill>
                  <a:schemeClr val="accent6">
                    <a:lumMod val="50000"/>
                  </a:schemeClr>
                </a:solidFill>
                <a:latin typeface="Arial"/>
                <a:cs typeface="Arial"/>
              </a:rPr>
              <a:t>Labor Reduction</a:t>
            </a:r>
          </a:p>
          <a:p>
            <a:pPr marL="0" indent="0">
              <a:buNone/>
            </a:pPr>
            <a:r>
              <a:rPr lang="en-US" sz="1400" b="0">
                <a:latin typeface="Arial"/>
                <a:cs typeface="Arial"/>
              </a:rPr>
              <a:t>Eliminates manual transplanting; addresses farm labor shortages</a:t>
            </a:r>
            <a:endParaRPr lang="en-US" sz="1400">
              <a:latin typeface="Arial"/>
              <a:cs typeface="Arial"/>
            </a:endParaRPr>
          </a:p>
        </p:txBody>
      </p:sp>
      <p:sp>
        <p:nvSpPr>
          <p:cNvPr id="15" name="Oval 14">
            <a:extLst>
              <a:ext uri="{FF2B5EF4-FFF2-40B4-BE49-F238E27FC236}">
                <a16:creationId xmlns:a16="http://schemas.microsoft.com/office/drawing/2014/main" id="{11CD27F3-EFA8-578D-D7A1-0CB21E41E7D5}"/>
              </a:ext>
            </a:extLst>
          </p:cNvPr>
          <p:cNvSpPr/>
          <p:nvPr/>
        </p:nvSpPr>
        <p:spPr>
          <a:xfrm>
            <a:off x="888722" y="2972753"/>
            <a:ext cx="908694" cy="92705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latin typeface="Arial"/>
              <a:cs typeface="Arial"/>
            </a:endParaRPr>
          </a:p>
        </p:txBody>
      </p:sp>
      <p:sp>
        <p:nvSpPr>
          <p:cNvPr id="16" name="Google Shape;216;p24">
            <a:extLst>
              <a:ext uri="{FF2B5EF4-FFF2-40B4-BE49-F238E27FC236}">
                <a16:creationId xmlns:a16="http://schemas.microsoft.com/office/drawing/2014/main" id="{03347B52-969F-21D8-9994-9FB0EF3280C7}"/>
              </a:ext>
            </a:extLst>
          </p:cNvPr>
          <p:cNvSpPr txBox="1">
            <a:spLocks noGrp="1"/>
          </p:cNvSpPr>
          <p:nvPr/>
        </p:nvSpPr>
        <p:spPr>
          <a:xfrm>
            <a:off x="920293" y="3185924"/>
            <a:ext cx="908694" cy="5655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0" indent="0" algn="ctr">
              <a:buNone/>
            </a:pPr>
            <a:r>
              <a:rPr lang="en-US">
                <a:solidFill>
                  <a:schemeClr val="bg1"/>
                </a:solidFill>
                <a:latin typeface="Arial"/>
                <a:cs typeface="Arial"/>
              </a:rPr>
              <a:t>50%</a:t>
            </a:r>
          </a:p>
        </p:txBody>
      </p:sp>
      <p:sp>
        <p:nvSpPr>
          <p:cNvPr id="17" name="Google Shape;216;p24">
            <a:extLst>
              <a:ext uri="{FF2B5EF4-FFF2-40B4-BE49-F238E27FC236}">
                <a16:creationId xmlns:a16="http://schemas.microsoft.com/office/drawing/2014/main" id="{30AFBB7D-57F5-1F82-2DCA-44173CA47083}"/>
              </a:ext>
            </a:extLst>
          </p:cNvPr>
          <p:cNvSpPr txBox="1">
            <a:spLocks noGrp="1"/>
          </p:cNvSpPr>
          <p:nvPr/>
        </p:nvSpPr>
        <p:spPr>
          <a:xfrm>
            <a:off x="1875289" y="4043399"/>
            <a:ext cx="4114800" cy="5655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0" indent="0">
              <a:buNone/>
            </a:pPr>
            <a:r>
              <a:rPr lang="en-US" sz="2000">
                <a:solidFill>
                  <a:schemeClr val="accent6">
                    <a:lumMod val="50000"/>
                  </a:schemeClr>
                </a:solidFill>
                <a:latin typeface="Arial"/>
                <a:cs typeface="Arial"/>
              </a:rPr>
              <a:t>Methane Mitigation</a:t>
            </a:r>
          </a:p>
          <a:p>
            <a:pPr marL="0" indent="0">
              <a:buNone/>
            </a:pPr>
            <a:r>
              <a:rPr lang="en-US" sz="1400" b="0">
                <a:latin typeface="Arial"/>
                <a:cs typeface="Arial"/>
              </a:rPr>
              <a:t>Less water than transplanted rice; vital as drought frequency rises</a:t>
            </a:r>
            <a:endParaRPr lang="en-US" sz="1400">
              <a:latin typeface="Arial"/>
              <a:cs typeface="Arial"/>
            </a:endParaRPr>
          </a:p>
        </p:txBody>
      </p:sp>
      <p:sp>
        <p:nvSpPr>
          <p:cNvPr id="18" name="Oval 17">
            <a:extLst>
              <a:ext uri="{FF2B5EF4-FFF2-40B4-BE49-F238E27FC236}">
                <a16:creationId xmlns:a16="http://schemas.microsoft.com/office/drawing/2014/main" id="{6EBAE06A-8786-8A27-4968-0AC39C18D588}"/>
              </a:ext>
            </a:extLst>
          </p:cNvPr>
          <p:cNvSpPr/>
          <p:nvPr/>
        </p:nvSpPr>
        <p:spPr>
          <a:xfrm>
            <a:off x="857151" y="4043399"/>
            <a:ext cx="908694" cy="92705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latin typeface="Arial"/>
              <a:cs typeface="Arial"/>
            </a:endParaRPr>
          </a:p>
        </p:txBody>
      </p:sp>
      <p:sp>
        <p:nvSpPr>
          <p:cNvPr id="19" name="Google Shape;216;p24">
            <a:extLst>
              <a:ext uri="{FF2B5EF4-FFF2-40B4-BE49-F238E27FC236}">
                <a16:creationId xmlns:a16="http://schemas.microsoft.com/office/drawing/2014/main" id="{55663D57-1A0E-8489-6638-0EF9BCF25A7D}"/>
              </a:ext>
            </a:extLst>
          </p:cNvPr>
          <p:cNvSpPr txBox="1">
            <a:spLocks noGrp="1"/>
          </p:cNvSpPr>
          <p:nvPr/>
        </p:nvSpPr>
        <p:spPr>
          <a:xfrm>
            <a:off x="763978" y="4290187"/>
            <a:ext cx="1065575" cy="5206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0" indent="0" algn="ctr">
              <a:buNone/>
            </a:pPr>
            <a:r>
              <a:rPr lang="en-US">
                <a:solidFill>
                  <a:schemeClr val="bg1"/>
                </a:solidFill>
                <a:latin typeface="Arial"/>
                <a:cs typeface="Arial"/>
              </a:rPr>
              <a:t>10-90%</a:t>
            </a:r>
          </a:p>
        </p:txBody>
      </p:sp>
      <p:sp>
        <p:nvSpPr>
          <p:cNvPr id="23" name="Google Shape;216;p24">
            <a:extLst>
              <a:ext uri="{FF2B5EF4-FFF2-40B4-BE49-F238E27FC236}">
                <a16:creationId xmlns:a16="http://schemas.microsoft.com/office/drawing/2014/main" id="{10B1F98C-0525-7575-C878-624CA0FA2201}"/>
              </a:ext>
            </a:extLst>
          </p:cNvPr>
          <p:cNvSpPr txBox="1">
            <a:spLocks noGrp="1"/>
          </p:cNvSpPr>
          <p:nvPr/>
        </p:nvSpPr>
        <p:spPr>
          <a:xfrm>
            <a:off x="1875289" y="5049553"/>
            <a:ext cx="4114800" cy="5655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0" indent="0">
              <a:buNone/>
            </a:pPr>
            <a:r>
              <a:rPr lang="en-US" sz="2000">
                <a:solidFill>
                  <a:schemeClr val="accent6">
                    <a:lumMod val="50000"/>
                  </a:schemeClr>
                </a:solidFill>
                <a:latin typeface="Arial"/>
                <a:cs typeface="Arial"/>
              </a:rPr>
              <a:t>Mechanization</a:t>
            </a:r>
          </a:p>
          <a:p>
            <a:pPr marL="0" indent="0">
              <a:buNone/>
            </a:pPr>
            <a:r>
              <a:rPr lang="en-US" sz="1400" b="0">
                <a:latin typeface="Arial"/>
                <a:cs typeface="Arial"/>
              </a:rPr>
              <a:t>Of global rice area; enables mechanized and drone-based seeding</a:t>
            </a:r>
            <a:endParaRPr lang="en-US" sz="1400">
              <a:latin typeface="Arial"/>
              <a:cs typeface="Arial"/>
            </a:endParaRPr>
          </a:p>
        </p:txBody>
      </p:sp>
      <p:sp>
        <p:nvSpPr>
          <p:cNvPr id="24" name="Oval 23">
            <a:extLst>
              <a:ext uri="{FF2B5EF4-FFF2-40B4-BE49-F238E27FC236}">
                <a16:creationId xmlns:a16="http://schemas.microsoft.com/office/drawing/2014/main" id="{0919136D-2DE1-30F1-AB31-490752BF20FE}"/>
              </a:ext>
            </a:extLst>
          </p:cNvPr>
          <p:cNvSpPr/>
          <p:nvPr/>
        </p:nvSpPr>
        <p:spPr>
          <a:xfrm>
            <a:off x="857151" y="5049553"/>
            <a:ext cx="908694" cy="92705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latin typeface="Arial"/>
              <a:cs typeface="Arial"/>
            </a:endParaRPr>
          </a:p>
        </p:txBody>
      </p:sp>
      <p:sp>
        <p:nvSpPr>
          <p:cNvPr id="25" name="Google Shape;216;p24">
            <a:extLst>
              <a:ext uri="{FF2B5EF4-FFF2-40B4-BE49-F238E27FC236}">
                <a16:creationId xmlns:a16="http://schemas.microsoft.com/office/drawing/2014/main" id="{4E095F3A-BD32-3A7E-FFB7-E04955B3B6EC}"/>
              </a:ext>
            </a:extLst>
          </p:cNvPr>
          <p:cNvSpPr txBox="1">
            <a:spLocks noGrp="1"/>
          </p:cNvSpPr>
          <p:nvPr/>
        </p:nvSpPr>
        <p:spPr>
          <a:xfrm>
            <a:off x="888722" y="5262724"/>
            <a:ext cx="908694" cy="5655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0" indent="0" algn="ctr">
              <a:buNone/>
            </a:pPr>
            <a:r>
              <a:rPr lang="en-US">
                <a:solidFill>
                  <a:schemeClr val="bg1"/>
                </a:solidFill>
                <a:latin typeface="Arial"/>
                <a:cs typeface="Arial"/>
              </a:rPr>
              <a:t>~30%</a:t>
            </a:r>
          </a:p>
        </p:txBody>
      </p:sp>
      <p:sp>
        <p:nvSpPr>
          <p:cNvPr id="5" name="Google Shape;216;p24">
            <a:extLst>
              <a:ext uri="{FF2B5EF4-FFF2-40B4-BE49-F238E27FC236}">
                <a16:creationId xmlns:a16="http://schemas.microsoft.com/office/drawing/2014/main" id="{9848CB43-F5B1-20E4-A72F-CEF1B225A719}"/>
              </a:ext>
            </a:extLst>
          </p:cNvPr>
          <p:cNvSpPr txBox="1">
            <a:spLocks noGrp="1"/>
          </p:cNvSpPr>
          <p:nvPr/>
        </p:nvSpPr>
        <p:spPr>
          <a:xfrm>
            <a:off x="6291315" y="357177"/>
            <a:ext cx="5900685" cy="5655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0" indent="0">
              <a:buNone/>
            </a:pPr>
            <a:r>
              <a:rPr lang="en-US" sz="2400">
                <a:latin typeface="Arial"/>
                <a:cs typeface="Arial"/>
              </a:rPr>
              <a:t>Methane, Water &amp; the Short-Duration Advantage​</a:t>
            </a:r>
          </a:p>
        </p:txBody>
      </p:sp>
      <p:sp>
        <p:nvSpPr>
          <p:cNvPr id="6" name="Google Shape;216;p24">
            <a:extLst>
              <a:ext uri="{FF2B5EF4-FFF2-40B4-BE49-F238E27FC236}">
                <a16:creationId xmlns:a16="http://schemas.microsoft.com/office/drawing/2014/main" id="{9498E800-3793-0F7B-EA0D-B53878959712}"/>
              </a:ext>
            </a:extLst>
          </p:cNvPr>
          <p:cNvSpPr txBox="1">
            <a:spLocks noGrp="1"/>
          </p:cNvSpPr>
          <p:nvPr/>
        </p:nvSpPr>
        <p:spPr>
          <a:xfrm>
            <a:off x="6388192" y="1302040"/>
            <a:ext cx="5232790" cy="5655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0" indent="0">
              <a:buNone/>
            </a:pPr>
            <a:r>
              <a:rPr lang="en-US" b="0">
                <a:latin typeface="Arial"/>
                <a:cs typeface="Arial"/>
              </a:rPr>
              <a:t>DSR combined with short-duration rice cuts methane emissions by up to 85%, qualifying for Verra VCS carbon credits.</a:t>
            </a:r>
          </a:p>
        </p:txBody>
      </p:sp>
      <p:pic>
        <p:nvPicPr>
          <p:cNvPr id="13" name="Picture 12">
            <a:extLst>
              <a:ext uri="{FF2B5EF4-FFF2-40B4-BE49-F238E27FC236}">
                <a16:creationId xmlns:a16="http://schemas.microsoft.com/office/drawing/2014/main" id="{BA0AEFD7-9565-493C-96E6-6BC5D1BA8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192" y="2578578"/>
            <a:ext cx="5416812" cy="3274802"/>
          </a:xfrm>
          <a:prstGeom prst="rect">
            <a:avLst/>
          </a:prstGeom>
        </p:spPr>
      </p:pic>
      <p:sp>
        <p:nvSpPr>
          <p:cNvPr id="21" name="TextBox 20">
            <a:extLst>
              <a:ext uri="{FF2B5EF4-FFF2-40B4-BE49-F238E27FC236}">
                <a16:creationId xmlns:a16="http://schemas.microsoft.com/office/drawing/2014/main" id="{F216E72D-FCA2-AC68-C147-59D9885017C0}"/>
              </a:ext>
            </a:extLst>
          </p:cNvPr>
          <p:cNvSpPr txBox="1"/>
          <p:nvPr/>
        </p:nvSpPr>
        <p:spPr>
          <a:xfrm>
            <a:off x="435821" y="6132187"/>
            <a:ext cx="5215427" cy="461665"/>
          </a:xfrm>
          <a:prstGeom prst="rect">
            <a:avLst/>
          </a:prstGeom>
          <a:noFill/>
        </p:spPr>
        <p:txBody>
          <a:bodyPr wrap="square">
            <a:spAutoFit/>
          </a:bodyPr>
          <a:lstStyle/>
          <a:p>
            <a:r>
              <a:rPr lang="en-US" sz="1200" b="0" i="1" u="none" strike="noStrike">
                <a:effectLst/>
                <a:latin typeface="Arial"/>
                <a:cs typeface="Arial"/>
              </a:rPr>
              <a:t>Sources: PhilRice (2023); IRRI (2019); Yadav et al., Circ. Econ. Sustain. (2022); World Bank (2024); IRRI </a:t>
            </a:r>
            <a:r>
              <a:rPr lang="en-US" sz="1200" b="0" i="1" u="none" strike="noStrike" err="1">
                <a:effectLst/>
                <a:latin typeface="Arial"/>
                <a:cs typeface="Arial"/>
              </a:rPr>
              <a:t>AcceLER</a:t>
            </a:r>
            <a:r>
              <a:rPr lang="en-US" sz="1200" b="0" i="1" u="none" strike="noStrike">
                <a:effectLst/>
                <a:latin typeface="Arial"/>
                <a:cs typeface="Arial"/>
              </a:rPr>
              <a:t> (2025)</a:t>
            </a:r>
            <a:r>
              <a:rPr lang="en-US" sz="1200" b="0" i="0">
                <a:effectLst/>
                <a:latin typeface="Arial"/>
                <a:cs typeface="Arial"/>
              </a:rPr>
              <a:t>​</a:t>
            </a:r>
            <a:endParaRPr lang="en-PH" sz="1200">
              <a:latin typeface="Arial"/>
              <a:cs typeface="Arial"/>
            </a:endParaRPr>
          </a:p>
        </p:txBody>
      </p:sp>
      <p:sp>
        <p:nvSpPr>
          <p:cNvPr id="22" name="TextBox 21">
            <a:extLst>
              <a:ext uri="{FF2B5EF4-FFF2-40B4-BE49-F238E27FC236}">
                <a16:creationId xmlns:a16="http://schemas.microsoft.com/office/drawing/2014/main" id="{8B9F09D8-BAD9-65AA-9EE3-E23FB8864CA3}"/>
              </a:ext>
            </a:extLst>
          </p:cNvPr>
          <p:cNvSpPr txBox="1"/>
          <p:nvPr/>
        </p:nvSpPr>
        <p:spPr>
          <a:xfrm>
            <a:off x="6650749" y="6046081"/>
            <a:ext cx="4665018" cy="461665"/>
          </a:xfrm>
          <a:prstGeom prst="rect">
            <a:avLst/>
          </a:prstGeom>
          <a:noFill/>
        </p:spPr>
        <p:txBody>
          <a:bodyPr wrap="square">
            <a:spAutoFit/>
          </a:bodyPr>
          <a:lstStyle/>
          <a:p>
            <a:r>
              <a:rPr lang="en-US" sz="1200" i="1">
                <a:latin typeface="Arial"/>
                <a:cs typeface="Arial"/>
              </a:rPr>
              <a:t>Sources: IRRI (2024); Yadav et al., Circ. Econ. Sustain. (2022); ADB Methane Webinar (2023)</a:t>
            </a:r>
            <a:r>
              <a:rPr lang="en-US" sz="1200">
                <a:latin typeface="Arial"/>
                <a:cs typeface="Arial"/>
              </a:rPr>
              <a:t>​</a:t>
            </a:r>
            <a:endParaRPr lang="en-PH" sz="1200">
              <a:latin typeface="Arial"/>
              <a:cs typeface="Arial"/>
            </a:endParaRPr>
          </a:p>
        </p:txBody>
      </p:sp>
    </p:spTree>
    <p:extLst>
      <p:ext uri="{BB962C8B-B14F-4D97-AF65-F5344CB8AC3E}">
        <p14:creationId xmlns:p14="http://schemas.microsoft.com/office/powerpoint/2010/main" val="1502473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3">
            <a:extLst>
              <a:ext uri="{FF2B5EF4-FFF2-40B4-BE49-F238E27FC236}">
                <a16:creationId xmlns:a16="http://schemas.microsoft.com/office/drawing/2014/main" id="{CCB6725E-915E-B52C-1686-C3E973EDB2FA}"/>
              </a:ext>
            </a:extLst>
          </p:cNvPr>
          <p:cNvSpPr/>
          <p:nvPr/>
        </p:nvSpPr>
        <p:spPr>
          <a:xfrm>
            <a:off x="8871777" y="2153434"/>
            <a:ext cx="3180015" cy="3707509"/>
          </a:xfrm>
          <a:prstGeom prst="rect">
            <a:avLst/>
          </a:prstGeom>
          <a:solidFill>
            <a:srgbClr val="FFFFFF"/>
          </a:solidFill>
          <a:ln w="12700">
            <a:solidFill>
              <a:srgbClr val="C8DFC8"/>
            </a:solidFill>
            <a:prstDash val="solid"/>
          </a:ln>
          <a:effectLst>
            <a:outerShdw blurRad="63500" dist="25400" dir="8100000" algn="bl" rotWithShape="0">
              <a:srgbClr val="000000">
                <a:alpha val="7000"/>
              </a:srgbClr>
            </a:outerShdw>
          </a:effectLst>
        </p:spPr>
        <p:txBody>
          <a:bodyPr/>
          <a:lstStyle/>
          <a:p>
            <a:endParaRPr lang="en-US" sz="2400"/>
          </a:p>
        </p:txBody>
      </p:sp>
      <p:grpSp>
        <p:nvGrpSpPr>
          <p:cNvPr id="3" name="Group 2">
            <a:extLst>
              <a:ext uri="{FF2B5EF4-FFF2-40B4-BE49-F238E27FC236}">
                <a16:creationId xmlns:a16="http://schemas.microsoft.com/office/drawing/2014/main" id="{D7466E69-D4A0-AAFB-6A25-DA0DA232D325}"/>
              </a:ext>
            </a:extLst>
          </p:cNvPr>
          <p:cNvGrpSpPr/>
          <p:nvPr/>
        </p:nvGrpSpPr>
        <p:grpSpPr>
          <a:xfrm>
            <a:off x="9116826" y="2378573"/>
            <a:ext cx="3043755" cy="3106739"/>
            <a:chOff x="8824218" y="1994525"/>
            <a:chExt cx="3043755" cy="3106739"/>
          </a:xfrm>
        </p:grpSpPr>
        <p:sp>
          <p:nvSpPr>
            <p:cNvPr id="9" name="Text 5">
              <a:extLst>
                <a:ext uri="{FF2B5EF4-FFF2-40B4-BE49-F238E27FC236}">
                  <a16:creationId xmlns:a16="http://schemas.microsoft.com/office/drawing/2014/main" id="{659B8013-BC36-9DBB-DF50-2E2B630AA06F}"/>
                </a:ext>
              </a:extLst>
            </p:cNvPr>
            <p:cNvSpPr/>
            <p:nvPr/>
          </p:nvSpPr>
          <p:spPr>
            <a:xfrm>
              <a:off x="8845355" y="1994525"/>
              <a:ext cx="3012049" cy="294129"/>
            </a:xfrm>
            <a:prstGeom prst="rect">
              <a:avLst/>
            </a:prstGeom>
            <a:noFill/>
            <a:ln/>
          </p:spPr>
          <p:txBody>
            <a:bodyPr wrap="square" lIns="0" tIns="0" rIns="0" bIns="0" rtlCol="0" anchor="ctr"/>
            <a:lstStyle/>
            <a:p>
              <a:r>
                <a:rPr lang="en-US" sz="1667" b="1">
                  <a:solidFill>
                    <a:srgbClr val="1B3A2D"/>
                  </a:solidFill>
                  <a:latin typeface="Georgia" pitchFamily="34" charset="0"/>
                  <a:ea typeface="Georgia" pitchFamily="34" charset="-122"/>
                  <a:cs typeface="Georgia" pitchFamily="34" charset="-120"/>
                </a:rPr>
                <a:t>Strategy Breakdown</a:t>
              </a:r>
              <a:endParaRPr lang="en-US" sz="1667"/>
            </a:p>
          </p:txBody>
        </p:sp>
        <p:sp>
          <p:nvSpPr>
            <p:cNvPr id="10" name="Shape 6">
              <a:extLst>
                <a:ext uri="{FF2B5EF4-FFF2-40B4-BE49-F238E27FC236}">
                  <a16:creationId xmlns:a16="http://schemas.microsoft.com/office/drawing/2014/main" id="{61F2D7EF-7A1C-0B5D-42EB-84CBE01EE164}"/>
                </a:ext>
              </a:extLst>
            </p:cNvPr>
            <p:cNvSpPr/>
            <p:nvPr/>
          </p:nvSpPr>
          <p:spPr>
            <a:xfrm>
              <a:off x="8824218" y="2417336"/>
              <a:ext cx="295921" cy="257363"/>
            </a:xfrm>
            <a:prstGeom prst="rect">
              <a:avLst/>
            </a:prstGeom>
            <a:solidFill>
              <a:srgbClr val="1E8449"/>
            </a:solidFill>
            <a:ln w="12700">
              <a:solidFill>
                <a:srgbClr val="1E8449"/>
              </a:solidFill>
              <a:prstDash val="solid"/>
            </a:ln>
          </p:spPr>
          <p:txBody>
            <a:bodyPr/>
            <a:lstStyle/>
            <a:p>
              <a:endParaRPr lang="en-US" sz="2400"/>
            </a:p>
          </p:txBody>
        </p:sp>
        <p:sp>
          <p:nvSpPr>
            <p:cNvPr id="11" name="Text 7">
              <a:extLst>
                <a:ext uri="{FF2B5EF4-FFF2-40B4-BE49-F238E27FC236}">
                  <a16:creationId xmlns:a16="http://schemas.microsoft.com/office/drawing/2014/main" id="{12B7E3B9-100E-3E3E-A206-CC01C2655E03}"/>
                </a:ext>
              </a:extLst>
            </p:cNvPr>
            <p:cNvSpPr/>
            <p:nvPr/>
          </p:nvSpPr>
          <p:spPr>
            <a:xfrm>
              <a:off x="9204688" y="2417336"/>
              <a:ext cx="2663285" cy="257363"/>
            </a:xfrm>
            <a:prstGeom prst="rect">
              <a:avLst/>
            </a:prstGeom>
            <a:noFill/>
            <a:ln/>
          </p:spPr>
          <p:txBody>
            <a:bodyPr wrap="square" lIns="0" tIns="0" rIns="0" bIns="0" rtlCol="0" anchor="ctr"/>
            <a:lstStyle/>
            <a:p>
              <a:r>
                <a:rPr lang="en-US" sz="1400" b="1">
                  <a:solidFill>
                    <a:srgbClr val="1B3A2D"/>
                  </a:solidFill>
                  <a:latin typeface="Calibri" pitchFamily="34" charset="0"/>
                  <a:ea typeface="Calibri" pitchFamily="34" charset="-122"/>
                  <a:cs typeface="Calibri" pitchFamily="34" charset="-120"/>
                </a:rPr>
                <a:t>AWD / DSR suitable area</a:t>
              </a:r>
              <a:endParaRPr lang="en-US" sz="1400"/>
            </a:p>
          </p:txBody>
        </p:sp>
        <p:sp>
          <p:nvSpPr>
            <p:cNvPr id="12" name="Text 8">
              <a:extLst>
                <a:ext uri="{FF2B5EF4-FFF2-40B4-BE49-F238E27FC236}">
                  <a16:creationId xmlns:a16="http://schemas.microsoft.com/office/drawing/2014/main" id="{1E26740B-566F-9AA8-E2A6-E28CD0847F71}"/>
                </a:ext>
              </a:extLst>
            </p:cNvPr>
            <p:cNvSpPr/>
            <p:nvPr/>
          </p:nvSpPr>
          <p:spPr>
            <a:xfrm>
              <a:off x="9204688" y="2693082"/>
              <a:ext cx="2663285" cy="229788"/>
            </a:xfrm>
            <a:prstGeom prst="rect">
              <a:avLst/>
            </a:prstGeom>
            <a:noFill/>
            <a:ln/>
          </p:spPr>
          <p:txBody>
            <a:bodyPr wrap="square" lIns="0" tIns="0" rIns="0" bIns="0" rtlCol="0" anchor="ctr"/>
            <a:lstStyle/>
            <a:p>
              <a:r>
                <a:rPr lang="en-US" sz="1333">
                  <a:solidFill>
                    <a:srgbClr val="1E8449"/>
                  </a:solidFill>
                  <a:latin typeface="Calibri" pitchFamily="34" charset="0"/>
                  <a:ea typeface="Calibri" pitchFamily="34" charset="-122"/>
                  <a:cs typeface="Calibri" pitchFamily="34" charset="-120"/>
                </a:rPr>
                <a:t>~72 </a:t>
              </a:r>
              <a:r>
                <a:rPr lang="en-US" sz="1333" err="1">
                  <a:solidFill>
                    <a:srgbClr val="1E8449"/>
                  </a:solidFill>
                  <a:latin typeface="Calibri" pitchFamily="34" charset="0"/>
                  <a:ea typeface="Calibri" pitchFamily="34" charset="-122"/>
                  <a:cs typeface="Calibri" pitchFamily="34" charset="-120"/>
                </a:rPr>
                <a:t>Mha</a:t>
              </a:r>
              <a:endParaRPr lang="en-US" sz="1333"/>
            </a:p>
          </p:txBody>
        </p:sp>
        <p:sp>
          <p:nvSpPr>
            <p:cNvPr id="13" name="Text 9">
              <a:extLst>
                <a:ext uri="{FF2B5EF4-FFF2-40B4-BE49-F238E27FC236}">
                  <a16:creationId xmlns:a16="http://schemas.microsoft.com/office/drawing/2014/main" id="{03215936-CFF6-2515-D373-49FB649FCD5C}"/>
                </a:ext>
              </a:extLst>
            </p:cNvPr>
            <p:cNvSpPr/>
            <p:nvPr/>
          </p:nvSpPr>
          <p:spPr>
            <a:xfrm>
              <a:off x="9204688" y="2941253"/>
              <a:ext cx="2663285" cy="321704"/>
            </a:xfrm>
            <a:prstGeom prst="rect">
              <a:avLst/>
            </a:prstGeom>
            <a:noFill/>
            <a:ln/>
          </p:spPr>
          <p:txBody>
            <a:bodyPr wrap="square" lIns="0" tIns="0" rIns="0" bIns="0" rtlCol="0" anchor="ctr"/>
            <a:lstStyle/>
            <a:p>
              <a:r>
                <a:rPr lang="en-US" sz="1267" i="1">
                  <a:solidFill>
                    <a:srgbClr val="6B7280"/>
                  </a:solidFill>
                  <a:latin typeface="Calibri" pitchFamily="34" charset="0"/>
                  <a:ea typeface="Calibri" pitchFamily="34" charset="-122"/>
                  <a:cs typeface="Calibri" pitchFamily="34" charset="-120"/>
                </a:rPr>
                <a:t>Irrigated systems</a:t>
              </a:r>
              <a:endParaRPr lang="en-US" sz="1267"/>
            </a:p>
            <a:p>
              <a:r>
                <a:rPr lang="en-US" sz="1267" i="1">
                  <a:solidFill>
                    <a:srgbClr val="6B7280"/>
                  </a:solidFill>
                  <a:latin typeface="Calibri" pitchFamily="34" charset="0"/>
                  <a:ea typeface="Calibri" pitchFamily="34" charset="-122"/>
                  <a:cs typeface="Calibri" pitchFamily="34" charset="-120"/>
                </a:rPr>
                <a:t>with drainage control</a:t>
              </a:r>
              <a:endParaRPr lang="en-US" sz="1267"/>
            </a:p>
          </p:txBody>
        </p:sp>
        <p:sp>
          <p:nvSpPr>
            <p:cNvPr id="14" name="Shape 10">
              <a:extLst>
                <a:ext uri="{FF2B5EF4-FFF2-40B4-BE49-F238E27FC236}">
                  <a16:creationId xmlns:a16="http://schemas.microsoft.com/office/drawing/2014/main" id="{0421E6DB-50CC-0029-5861-FE2B6B8130D7}"/>
                </a:ext>
              </a:extLst>
            </p:cNvPr>
            <p:cNvSpPr/>
            <p:nvPr/>
          </p:nvSpPr>
          <p:spPr>
            <a:xfrm>
              <a:off x="8824218" y="3336489"/>
              <a:ext cx="295921" cy="257363"/>
            </a:xfrm>
            <a:prstGeom prst="rect">
              <a:avLst/>
            </a:prstGeom>
            <a:solidFill>
              <a:srgbClr val="A9DFBF"/>
            </a:solidFill>
            <a:ln w="12700">
              <a:solidFill>
                <a:srgbClr val="A9DFBF"/>
              </a:solidFill>
              <a:prstDash val="solid"/>
            </a:ln>
          </p:spPr>
          <p:txBody>
            <a:bodyPr/>
            <a:lstStyle/>
            <a:p>
              <a:endParaRPr lang="en-US" sz="2400"/>
            </a:p>
          </p:txBody>
        </p:sp>
        <p:sp>
          <p:nvSpPr>
            <p:cNvPr id="15" name="Text 11">
              <a:extLst>
                <a:ext uri="{FF2B5EF4-FFF2-40B4-BE49-F238E27FC236}">
                  <a16:creationId xmlns:a16="http://schemas.microsoft.com/office/drawing/2014/main" id="{2973D7F8-03C7-1C25-6BDF-8C74636CA559}"/>
                </a:ext>
              </a:extLst>
            </p:cNvPr>
            <p:cNvSpPr/>
            <p:nvPr/>
          </p:nvSpPr>
          <p:spPr>
            <a:xfrm>
              <a:off x="9204688" y="3336489"/>
              <a:ext cx="2663285" cy="257363"/>
            </a:xfrm>
            <a:prstGeom prst="rect">
              <a:avLst/>
            </a:prstGeom>
            <a:noFill/>
            <a:ln/>
          </p:spPr>
          <p:txBody>
            <a:bodyPr wrap="square" lIns="0" tIns="0" rIns="0" bIns="0" rtlCol="0" anchor="ctr"/>
            <a:lstStyle/>
            <a:p>
              <a:r>
                <a:rPr lang="en-US" sz="1400" b="1">
                  <a:solidFill>
                    <a:srgbClr val="1B3A2D"/>
                  </a:solidFill>
                  <a:latin typeface="Calibri" pitchFamily="34" charset="0"/>
                  <a:ea typeface="Calibri" pitchFamily="34" charset="-122"/>
                  <a:cs typeface="Calibri" pitchFamily="34" charset="-120"/>
                </a:rPr>
                <a:t>Area with Partial AWD possible</a:t>
              </a:r>
              <a:endParaRPr lang="en-US" sz="1400"/>
            </a:p>
          </p:txBody>
        </p:sp>
        <p:sp>
          <p:nvSpPr>
            <p:cNvPr id="16" name="Text 12">
              <a:extLst>
                <a:ext uri="{FF2B5EF4-FFF2-40B4-BE49-F238E27FC236}">
                  <a16:creationId xmlns:a16="http://schemas.microsoft.com/office/drawing/2014/main" id="{CC6A9CBC-B779-A8A2-C326-6709CDF549BB}"/>
                </a:ext>
              </a:extLst>
            </p:cNvPr>
            <p:cNvSpPr/>
            <p:nvPr/>
          </p:nvSpPr>
          <p:spPr>
            <a:xfrm>
              <a:off x="9204688" y="3612235"/>
              <a:ext cx="2663285" cy="229788"/>
            </a:xfrm>
            <a:prstGeom prst="rect">
              <a:avLst/>
            </a:prstGeom>
            <a:noFill/>
            <a:ln/>
          </p:spPr>
          <p:txBody>
            <a:bodyPr wrap="square" lIns="0" tIns="0" rIns="0" bIns="0" rtlCol="0" anchor="ctr"/>
            <a:lstStyle/>
            <a:p>
              <a:r>
                <a:rPr lang="en-US" sz="1333">
                  <a:solidFill>
                    <a:srgbClr val="A9DFBF"/>
                  </a:solidFill>
                  <a:latin typeface="Calibri" pitchFamily="34" charset="0"/>
                  <a:ea typeface="Calibri" pitchFamily="34" charset="-122"/>
                  <a:cs typeface="Calibri" pitchFamily="34" charset="-120"/>
                </a:rPr>
                <a:t>~10 </a:t>
              </a:r>
              <a:r>
                <a:rPr lang="en-US" sz="1333" err="1">
                  <a:solidFill>
                    <a:srgbClr val="A9DFBF"/>
                  </a:solidFill>
                  <a:latin typeface="Calibri" pitchFamily="34" charset="0"/>
                  <a:ea typeface="Calibri" pitchFamily="34" charset="-122"/>
                  <a:cs typeface="Calibri" pitchFamily="34" charset="-120"/>
                </a:rPr>
                <a:t>Mha</a:t>
              </a:r>
              <a:endParaRPr lang="en-US" sz="1333"/>
            </a:p>
          </p:txBody>
        </p:sp>
        <p:sp>
          <p:nvSpPr>
            <p:cNvPr id="17" name="Text 13">
              <a:extLst>
                <a:ext uri="{FF2B5EF4-FFF2-40B4-BE49-F238E27FC236}">
                  <a16:creationId xmlns:a16="http://schemas.microsoft.com/office/drawing/2014/main" id="{6B9192BE-AAED-B4F4-5176-F69D6E38D1C2}"/>
                </a:ext>
              </a:extLst>
            </p:cNvPr>
            <p:cNvSpPr/>
            <p:nvPr/>
          </p:nvSpPr>
          <p:spPr>
            <a:xfrm>
              <a:off x="9204688" y="3860406"/>
              <a:ext cx="2663285" cy="321704"/>
            </a:xfrm>
            <a:prstGeom prst="rect">
              <a:avLst/>
            </a:prstGeom>
            <a:noFill/>
            <a:ln/>
          </p:spPr>
          <p:txBody>
            <a:bodyPr wrap="square" lIns="0" tIns="0" rIns="0" bIns="0" rtlCol="0" anchor="ctr"/>
            <a:lstStyle/>
            <a:p>
              <a:r>
                <a:rPr lang="en-US" sz="1267" i="1">
                  <a:solidFill>
                    <a:srgbClr val="6B7280"/>
                  </a:solidFill>
                  <a:latin typeface="Calibri" pitchFamily="34" charset="0"/>
                  <a:ea typeface="Calibri" pitchFamily="34" charset="-122"/>
                  <a:cs typeface="Calibri" pitchFamily="34" charset="-120"/>
                </a:rPr>
                <a:t>Semi-drainable;</a:t>
              </a:r>
              <a:endParaRPr lang="en-US" sz="1267"/>
            </a:p>
            <a:p>
              <a:r>
                <a:rPr lang="en-US" sz="1267" i="1">
                  <a:solidFill>
                    <a:srgbClr val="6B7280"/>
                  </a:solidFill>
                  <a:latin typeface="Calibri" pitchFamily="34" charset="0"/>
                  <a:ea typeface="Calibri" pitchFamily="34" charset="-122"/>
                  <a:cs typeface="Calibri" pitchFamily="34" charset="-120"/>
                </a:rPr>
                <a:t>short-season varieties</a:t>
              </a:r>
              <a:endParaRPr lang="en-US" sz="1267"/>
            </a:p>
          </p:txBody>
        </p:sp>
        <p:sp>
          <p:nvSpPr>
            <p:cNvPr id="18" name="Shape 14">
              <a:extLst>
                <a:ext uri="{FF2B5EF4-FFF2-40B4-BE49-F238E27FC236}">
                  <a16:creationId xmlns:a16="http://schemas.microsoft.com/office/drawing/2014/main" id="{0308B13D-1161-E399-1E6D-12BB3573DF96}"/>
                </a:ext>
              </a:extLst>
            </p:cNvPr>
            <p:cNvSpPr/>
            <p:nvPr/>
          </p:nvSpPr>
          <p:spPr>
            <a:xfrm>
              <a:off x="8824218" y="4255642"/>
              <a:ext cx="295921" cy="257363"/>
            </a:xfrm>
            <a:prstGeom prst="rect">
              <a:avLst/>
            </a:prstGeom>
            <a:solidFill>
              <a:srgbClr val="D35400"/>
            </a:solidFill>
            <a:ln w="12700">
              <a:solidFill>
                <a:srgbClr val="D35400"/>
              </a:solidFill>
              <a:prstDash val="solid"/>
            </a:ln>
          </p:spPr>
          <p:txBody>
            <a:bodyPr/>
            <a:lstStyle/>
            <a:p>
              <a:endParaRPr lang="en-US" sz="2400"/>
            </a:p>
          </p:txBody>
        </p:sp>
        <p:sp>
          <p:nvSpPr>
            <p:cNvPr id="19" name="Text 15">
              <a:extLst>
                <a:ext uri="{FF2B5EF4-FFF2-40B4-BE49-F238E27FC236}">
                  <a16:creationId xmlns:a16="http://schemas.microsoft.com/office/drawing/2014/main" id="{245AA220-F797-9398-594D-FAD0DF33EF27}"/>
                </a:ext>
              </a:extLst>
            </p:cNvPr>
            <p:cNvSpPr/>
            <p:nvPr/>
          </p:nvSpPr>
          <p:spPr>
            <a:xfrm>
              <a:off x="9204688" y="4255642"/>
              <a:ext cx="2663285" cy="257363"/>
            </a:xfrm>
            <a:prstGeom prst="rect">
              <a:avLst/>
            </a:prstGeom>
            <a:noFill/>
            <a:ln/>
          </p:spPr>
          <p:txBody>
            <a:bodyPr wrap="square" lIns="0" tIns="0" rIns="0" bIns="0" rtlCol="0" anchor="ctr"/>
            <a:lstStyle/>
            <a:p>
              <a:r>
                <a:rPr lang="en-US" sz="1400" b="1">
                  <a:solidFill>
                    <a:srgbClr val="1B3A2D"/>
                  </a:solidFill>
                  <a:latin typeface="Calibri" pitchFamily="34" charset="0"/>
                  <a:ea typeface="Calibri" pitchFamily="34" charset="-122"/>
                  <a:cs typeface="Calibri" pitchFamily="34" charset="-120"/>
                </a:rPr>
                <a:t>Flooded/ Non-drainable Area</a:t>
              </a:r>
              <a:endParaRPr lang="en-US" sz="1400"/>
            </a:p>
          </p:txBody>
        </p:sp>
        <p:sp>
          <p:nvSpPr>
            <p:cNvPr id="20" name="Text 16">
              <a:extLst>
                <a:ext uri="{FF2B5EF4-FFF2-40B4-BE49-F238E27FC236}">
                  <a16:creationId xmlns:a16="http://schemas.microsoft.com/office/drawing/2014/main" id="{1B941051-FC5C-B568-BCBF-44B4F6EABB7D}"/>
                </a:ext>
              </a:extLst>
            </p:cNvPr>
            <p:cNvSpPr/>
            <p:nvPr/>
          </p:nvSpPr>
          <p:spPr>
            <a:xfrm>
              <a:off x="9204688" y="4531388"/>
              <a:ext cx="2663285" cy="229788"/>
            </a:xfrm>
            <a:prstGeom prst="rect">
              <a:avLst/>
            </a:prstGeom>
            <a:noFill/>
            <a:ln/>
          </p:spPr>
          <p:txBody>
            <a:bodyPr wrap="square" lIns="0" tIns="0" rIns="0" bIns="0" rtlCol="0" anchor="ctr"/>
            <a:lstStyle/>
            <a:p>
              <a:r>
                <a:rPr lang="en-US" sz="1333">
                  <a:solidFill>
                    <a:srgbClr val="D35400"/>
                  </a:solidFill>
                  <a:latin typeface="Calibri" pitchFamily="34" charset="0"/>
                  <a:ea typeface="Calibri" pitchFamily="34" charset="-122"/>
                  <a:cs typeface="Calibri" pitchFamily="34" charset="-120"/>
                </a:rPr>
                <a:t>~45 </a:t>
              </a:r>
              <a:r>
                <a:rPr lang="en-US" sz="1333" err="1">
                  <a:solidFill>
                    <a:srgbClr val="D35400"/>
                  </a:solidFill>
                  <a:latin typeface="Calibri" pitchFamily="34" charset="0"/>
                  <a:ea typeface="Calibri" pitchFamily="34" charset="-122"/>
                  <a:cs typeface="Calibri" pitchFamily="34" charset="-120"/>
                </a:rPr>
                <a:t>Mha</a:t>
              </a:r>
              <a:endParaRPr lang="en-US" sz="1333"/>
            </a:p>
          </p:txBody>
        </p:sp>
        <p:sp>
          <p:nvSpPr>
            <p:cNvPr id="21" name="Text 17">
              <a:extLst>
                <a:ext uri="{FF2B5EF4-FFF2-40B4-BE49-F238E27FC236}">
                  <a16:creationId xmlns:a16="http://schemas.microsoft.com/office/drawing/2014/main" id="{33ACCADA-3D69-7781-89BB-79F9EE63EFAF}"/>
                </a:ext>
              </a:extLst>
            </p:cNvPr>
            <p:cNvSpPr/>
            <p:nvPr/>
          </p:nvSpPr>
          <p:spPr>
            <a:xfrm>
              <a:off x="9204688" y="4779560"/>
              <a:ext cx="2663285" cy="321704"/>
            </a:xfrm>
            <a:prstGeom prst="rect">
              <a:avLst/>
            </a:prstGeom>
            <a:noFill/>
            <a:ln/>
          </p:spPr>
          <p:txBody>
            <a:bodyPr wrap="square" lIns="0" tIns="0" rIns="0" bIns="0" rtlCol="0" anchor="ctr"/>
            <a:lstStyle/>
            <a:p>
              <a:r>
                <a:rPr lang="en-US" sz="1267" i="1" dirty="0">
                  <a:solidFill>
                    <a:srgbClr val="6B7280"/>
                  </a:solidFill>
                  <a:latin typeface="Calibri" pitchFamily="34" charset="0"/>
                  <a:ea typeface="Calibri" pitchFamily="34" charset="-122"/>
                  <a:cs typeface="Calibri" pitchFamily="34" charset="-120"/>
                </a:rPr>
                <a:t>Rainfed, flood-prone,</a:t>
              </a:r>
              <a:endParaRPr lang="en-US" sz="1267" dirty="0"/>
            </a:p>
            <a:p>
              <a:r>
                <a:rPr lang="en-US" sz="1267" i="1" dirty="0">
                  <a:solidFill>
                    <a:srgbClr val="6B7280"/>
                  </a:solidFill>
                  <a:latin typeface="Calibri" pitchFamily="34" charset="0"/>
                  <a:ea typeface="Calibri" pitchFamily="34" charset="-122"/>
                  <a:cs typeface="Calibri" pitchFamily="34" charset="-120"/>
                </a:rPr>
                <a:t>no drainage infrastructure</a:t>
              </a:r>
              <a:endParaRPr lang="en-US" sz="1267" dirty="0"/>
            </a:p>
          </p:txBody>
        </p:sp>
      </p:grpSp>
      <p:sp>
        <p:nvSpPr>
          <p:cNvPr id="24" name="SourceText">
            <a:extLst>
              <a:ext uri="{FF2B5EF4-FFF2-40B4-BE49-F238E27FC236}">
                <a16:creationId xmlns:a16="http://schemas.microsoft.com/office/drawing/2014/main" id="{FF060213-973D-C75A-02B5-2CAF5EB780A7}"/>
              </a:ext>
            </a:extLst>
          </p:cNvPr>
          <p:cNvSpPr txBox="1"/>
          <p:nvPr/>
        </p:nvSpPr>
        <p:spPr>
          <a:xfrm>
            <a:off x="666070" y="6130177"/>
            <a:ext cx="10564211" cy="246527"/>
          </a:xfrm>
          <a:prstGeom prst="rect">
            <a:avLst/>
          </a:prstGeom>
          <a:noFill/>
          <a:ln w="0">
            <a:noFill/>
          </a:ln>
        </p:spPr>
        <p:txBody>
          <a:bodyPr wrap="square" lIns="0" tIns="0" rIns="0" bIns="0" anchor="b"/>
          <a:lstStyle/>
          <a:p>
            <a:pPr algn="l"/>
            <a:r>
              <a:rPr lang="en-US" sz="900" i="1">
                <a:solidFill>
                  <a:srgbClr val="444444"/>
                </a:solidFill>
                <a:latin typeface="Calibri"/>
              </a:rPr>
              <a:t>Sources: FAOSTAT (2023); Pathak et al. (2020) Environ. Monit. Assess.; IRRI AWD Database; National rice area statistics; Author estimates based on irrigation infrastructure surveys</a:t>
            </a:r>
          </a:p>
        </p:txBody>
      </p:sp>
      <p:sp>
        <p:nvSpPr>
          <p:cNvPr id="26" name="Title 2">
            <a:extLst>
              <a:ext uri="{FF2B5EF4-FFF2-40B4-BE49-F238E27FC236}">
                <a16:creationId xmlns:a16="http://schemas.microsoft.com/office/drawing/2014/main" id="{0065FC3C-4EA7-3DFC-8ED2-0A25DAB4D852}"/>
              </a:ext>
            </a:extLst>
          </p:cNvPr>
          <p:cNvSpPr>
            <a:spLocks noGrp="1"/>
          </p:cNvSpPr>
          <p:nvPr>
            <p:ph type="title"/>
          </p:nvPr>
        </p:nvSpPr>
        <p:spPr>
          <a:xfrm>
            <a:off x="497170" y="957882"/>
            <a:ext cx="11200198" cy="926884"/>
          </a:xfrm>
        </p:spPr>
        <p:txBody>
          <a:bodyPr>
            <a:noAutofit/>
          </a:bodyPr>
          <a:lstStyle/>
          <a:p>
            <a:r>
              <a:rPr lang="en-US">
                <a:latin typeface="Manrope"/>
                <a:cs typeface="Arial"/>
              </a:rPr>
              <a:t>DSR offers a scalable pathway to more resilient and resource-efficient rice systems in Southeast Asia and neighboring regions</a:t>
            </a:r>
            <a:endParaRPr lang="en-US" sz="2800"/>
          </a:p>
        </p:txBody>
      </p:sp>
      <p:pic>
        <p:nvPicPr>
          <p:cNvPr id="2" name="Picture 1">
            <a:extLst>
              <a:ext uri="{FF2B5EF4-FFF2-40B4-BE49-F238E27FC236}">
                <a16:creationId xmlns:a16="http://schemas.microsoft.com/office/drawing/2014/main" id="{6648EF9D-5F61-AAD1-23AC-517B06C63E3D}"/>
              </a:ext>
            </a:extLst>
          </p:cNvPr>
          <p:cNvPicPr>
            <a:picLocks noChangeAspect="1"/>
          </p:cNvPicPr>
          <p:nvPr/>
        </p:nvPicPr>
        <p:blipFill>
          <a:blip r:embed="rId3"/>
          <a:stretch>
            <a:fillRect/>
          </a:stretch>
        </p:blipFill>
        <p:spPr>
          <a:xfrm>
            <a:off x="346597" y="2153435"/>
            <a:ext cx="8393072" cy="3707508"/>
          </a:xfrm>
          <a:prstGeom prst="rect">
            <a:avLst/>
          </a:prstGeom>
        </p:spPr>
      </p:pic>
    </p:spTree>
    <p:extLst>
      <p:ext uri="{BB962C8B-B14F-4D97-AF65-F5344CB8AC3E}">
        <p14:creationId xmlns:p14="http://schemas.microsoft.com/office/powerpoint/2010/main" val="3354697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0A4D7-3CDB-EE83-6E8C-8647A15804BD}"/>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DDEEBBD-487A-6BA3-89D8-EED2036AFB27}"/>
              </a:ext>
            </a:extLst>
          </p:cNvPr>
          <p:cNvSpPr>
            <a:spLocks noGrp="1"/>
          </p:cNvSpPr>
          <p:nvPr>
            <p:ph type="title"/>
          </p:nvPr>
        </p:nvSpPr>
        <p:spPr>
          <a:xfrm>
            <a:off x="838200" y="681037"/>
            <a:ext cx="10515600" cy="1009651"/>
          </a:xfrm>
        </p:spPr>
        <p:txBody>
          <a:bodyPr vert="horz" lIns="91440" tIns="45720" rIns="91440" bIns="45720" rtlCol="0" anchor="ctr">
            <a:normAutofit/>
          </a:bodyPr>
          <a:lstStyle/>
          <a:p>
            <a:r>
              <a:rPr lang="en-US" kern="1200" dirty="0">
                <a:latin typeface="Manrope" pitchFamily="2" charset="0"/>
                <a:ea typeface="+mj-ea"/>
                <a:cs typeface="+mj-cs"/>
              </a:rPr>
              <a:t>Breeding for DSR</a:t>
            </a:r>
          </a:p>
        </p:txBody>
      </p:sp>
      <p:graphicFrame>
        <p:nvGraphicFramePr>
          <p:cNvPr id="13" name="TextBox 3">
            <a:extLst>
              <a:ext uri="{FF2B5EF4-FFF2-40B4-BE49-F238E27FC236}">
                <a16:creationId xmlns:a16="http://schemas.microsoft.com/office/drawing/2014/main" id="{6639B306-D734-3F79-25F7-27A54AD8F06A}"/>
              </a:ext>
            </a:extLst>
          </p:cNvPr>
          <p:cNvGraphicFramePr/>
          <p:nvPr>
            <p:extLst>
              <p:ext uri="{D42A27DB-BD31-4B8C-83A1-F6EECF244321}">
                <p14:modId xmlns:p14="http://schemas.microsoft.com/office/powerpoint/2010/main" val="29488036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1124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695" cy="6858000"/>
          </a:xfrm>
          <a:prstGeom prst="rect">
            <a:avLst/>
          </a:prstGeom>
          <a:solidFill>
            <a:srgbClr val="F7F4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11480" y="109728"/>
            <a:ext cx="11430000" cy="455509"/>
          </a:xfrm>
          <a:prstGeom prst="rect">
            <a:avLst/>
          </a:prstGeom>
          <a:noFill/>
        </p:spPr>
        <p:txBody>
          <a:bodyPr wrap="square" lIns="27432" tIns="27432" rIns="27432" bIns="27432">
            <a:spAutoFit/>
          </a:bodyPr>
          <a:lstStyle/>
          <a:p>
            <a:pPr algn="l"/>
            <a:r>
              <a:rPr sz="2600" b="1" i="0">
                <a:solidFill>
                  <a:srgbClr val="000000"/>
                </a:solidFill>
                <a:latin typeface="Calibri"/>
              </a:rPr>
              <a:t>Direct-Seeded Rice Breeding Progress Across Three IRRI Pipelines</a:t>
            </a:r>
          </a:p>
        </p:txBody>
      </p:sp>
      <p:sp>
        <p:nvSpPr>
          <p:cNvPr id="6" name="TextBox 5"/>
          <p:cNvSpPr txBox="1"/>
          <p:nvPr/>
        </p:nvSpPr>
        <p:spPr>
          <a:xfrm>
            <a:off x="411480" y="566928"/>
            <a:ext cx="11430000" cy="255455"/>
          </a:xfrm>
          <a:prstGeom prst="rect">
            <a:avLst/>
          </a:prstGeom>
          <a:noFill/>
        </p:spPr>
        <p:txBody>
          <a:bodyPr wrap="square" lIns="27432" tIns="27432" rIns="27432" bIns="27432">
            <a:spAutoFit/>
          </a:bodyPr>
          <a:lstStyle/>
          <a:p>
            <a:pPr algn="l"/>
            <a:r>
              <a:rPr sz="1300" b="0" i="1">
                <a:solidFill>
                  <a:srgbClr val="000000"/>
                </a:solidFill>
                <a:latin typeface="Calibri"/>
              </a:rPr>
              <a:t>Steady, compounding yield gains over elite checks — DELS-I &amp; DEMS-R in South Asia, DELS-R in Eastern &amp; Southern Africa</a:t>
            </a:r>
          </a:p>
        </p:txBody>
      </p:sp>
      <p:grpSp>
        <p:nvGrpSpPr>
          <p:cNvPr id="38" name="Group 37">
            <a:extLst>
              <a:ext uri="{FF2B5EF4-FFF2-40B4-BE49-F238E27FC236}">
                <a16:creationId xmlns:a16="http://schemas.microsoft.com/office/drawing/2014/main" id="{7B6CA677-2A83-B90C-2C6B-F630B775747C}"/>
              </a:ext>
            </a:extLst>
          </p:cNvPr>
          <p:cNvGrpSpPr/>
          <p:nvPr/>
        </p:nvGrpSpPr>
        <p:grpSpPr>
          <a:xfrm>
            <a:off x="124815" y="1235914"/>
            <a:ext cx="11942064" cy="3080447"/>
            <a:chOff x="124815" y="1235914"/>
            <a:chExt cx="11942064" cy="3080447"/>
          </a:xfrm>
        </p:grpSpPr>
        <p:sp>
          <p:nvSpPr>
            <p:cNvPr id="7" name="Rectangle 6"/>
            <p:cNvSpPr/>
            <p:nvPr/>
          </p:nvSpPr>
          <p:spPr>
            <a:xfrm>
              <a:off x="124815" y="1235914"/>
              <a:ext cx="3931920" cy="347472"/>
            </a:xfrm>
            <a:prstGeom prst="rect">
              <a:avLst/>
            </a:prstGeom>
            <a:solidFill>
              <a:srgbClr val="1F4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216255" y="1245058"/>
              <a:ext cx="3749039" cy="201168"/>
            </a:xfrm>
            <a:prstGeom prst="rect">
              <a:avLst/>
            </a:prstGeom>
            <a:noFill/>
          </p:spPr>
          <p:txBody>
            <a:bodyPr wrap="square" lIns="27432" tIns="27432" rIns="27432" bIns="27432">
              <a:spAutoFit/>
            </a:bodyPr>
            <a:lstStyle/>
            <a:p>
              <a:pPr algn="l"/>
              <a:r>
                <a:rPr sz="1250" b="1" i="0">
                  <a:solidFill>
                    <a:srgbClr val="FFFFFF"/>
                  </a:solidFill>
                  <a:latin typeface="Calibri"/>
                </a:rPr>
                <a:t>DELS-I · South Asia (India)</a:t>
              </a:r>
            </a:p>
          </p:txBody>
        </p:sp>
        <p:sp>
          <p:nvSpPr>
            <p:cNvPr id="9" name="TextBox 8"/>
            <p:cNvSpPr txBox="1"/>
            <p:nvPr/>
          </p:nvSpPr>
          <p:spPr>
            <a:xfrm>
              <a:off x="216255" y="1418794"/>
              <a:ext cx="3749039" cy="201168"/>
            </a:xfrm>
            <a:prstGeom prst="rect">
              <a:avLst/>
            </a:prstGeom>
            <a:noFill/>
          </p:spPr>
          <p:txBody>
            <a:bodyPr wrap="square" lIns="27432" tIns="27432" rIns="27432" bIns="27432">
              <a:spAutoFit/>
            </a:bodyPr>
            <a:lstStyle/>
            <a:p>
              <a:pPr algn="l"/>
              <a:r>
                <a:rPr sz="950" b="0" i="1">
                  <a:solidFill>
                    <a:srgbClr val="CFE4CC"/>
                  </a:solidFill>
                  <a:latin typeface="Calibri"/>
                </a:rPr>
                <a:t>Irrigated DSR 2022–2025</a:t>
              </a:r>
            </a:p>
          </p:txBody>
        </p:sp>
        <p:pic>
          <p:nvPicPr>
            <p:cNvPr id="10" name="Picture 9" descr="DELS-I_India_Top3_vs_IRRI154_2022-2025.png"/>
            <p:cNvPicPr>
              <a:picLocks noChangeAspect="1"/>
            </p:cNvPicPr>
            <p:nvPr/>
          </p:nvPicPr>
          <p:blipFill>
            <a:blip r:embed="rId2"/>
            <a:srcRect b="5751"/>
            <a:stretch>
              <a:fillRect/>
            </a:stretch>
          </p:blipFill>
          <p:spPr>
            <a:xfrm>
              <a:off x="124815" y="1601674"/>
              <a:ext cx="3931920" cy="2714687"/>
            </a:xfrm>
            <a:prstGeom prst="rect">
              <a:avLst/>
            </a:prstGeom>
          </p:spPr>
        </p:pic>
        <p:sp>
          <p:nvSpPr>
            <p:cNvPr id="11" name="Rectangle 10"/>
            <p:cNvSpPr/>
            <p:nvPr/>
          </p:nvSpPr>
          <p:spPr>
            <a:xfrm>
              <a:off x="124815" y="1601674"/>
              <a:ext cx="3931920" cy="2714687"/>
            </a:xfrm>
            <a:prstGeom prst="rect">
              <a:avLst/>
            </a:prstGeom>
            <a:noFill/>
            <a:ln w="9525">
              <a:solidFill>
                <a:srgbClr val="CCCC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Rectangle 11"/>
            <p:cNvSpPr/>
            <p:nvPr/>
          </p:nvSpPr>
          <p:spPr>
            <a:xfrm>
              <a:off x="4129887" y="1235914"/>
              <a:ext cx="3931920" cy="347472"/>
            </a:xfrm>
            <a:prstGeom prst="rect">
              <a:avLst/>
            </a:prstGeom>
            <a:solidFill>
              <a:srgbClr val="1F4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extBox 12"/>
            <p:cNvSpPr txBox="1"/>
            <p:nvPr/>
          </p:nvSpPr>
          <p:spPr>
            <a:xfrm>
              <a:off x="4221327" y="1245058"/>
              <a:ext cx="3749039" cy="201168"/>
            </a:xfrm>
            <a:prstGeom prst="rect">
              <a:avLst/>
            </a:prstGeom>
            <a:noFill/>
          </p:spPr>
          <p:txBody>
            <a:bodyPr wrap="square" lIns="27432" tIns="27432" rIns="27432" bIns="27432">
              <a:spAutoFit/>
            </a:bodyPr>
            <a:lstStyle/>
            <a:p>
              <a:pPr algn="l"/>
              <a:r>
                <a:rPr sz="1250" b="1" i="0">
                  <a:solidFill>
                    <a:srgbClr val="FFFFFF"/>
                  </a:solidFill>
                  <a:latin typeface="Calibri"/>
                </a:rPr>
                <a:t>DEMS-R · South Asia (India + Nepal)</a:t>
              </a:r>
            </a:p>
          </p:txBody>
        </p:sp>
        <p:sp>
          <p:nvSpPr>
            <p:cNvPr id="14" name="TextBox 13"/>
            <p:cNvSpPr txBox="1"/>
            <p:nvPr/>
          </p:nvSpPr>
          <p:spPr>
            <a:xfrm>
              <a:off x="4221327" y="1418794"/>
              <a:ext cx="3749039" cy="201168"/>
            </a:xfrm>
            <a:prstGeom prst="rect">
              <a:avLst/>
            </a:prstGeom>
            <a:noFill/>
          </p:spPr>
          <p:txBody>
            <a:bodyPr wrap="square" lIns="27432" tIns="27432" rIns="27432" bIns="27432">
              <a:spAutoFit/>
            </a:bodyPr>
            <a:lstStyle/>
            <a:p>
              <a:pPr algn="l"/>
              <a:r>
                <a:rPr sz="950" b="0" i="1">
                  <a:solidFill>
                    <a:srgbClr val="CFE4CC"/>
                  </a:solidFill>
                  <a:latin typeface="Calibri"/>
                </a:rPr>
                <a:t>Rainfed DS</a:t>
              </a:r>
              <a:r>
                <a:rPr lang="en-PH" sz="950" b="0" i="1">
                  <a:solidFill>
                    <a:srgbClr val="CFE4CC"/>
                  </a:solidFill>
                  <a:latin typeface="Calibri"/>
                </a:rPr>
                <a:t>R 2022–2025</a:t>
              </a:r>
              <a:endParaRPr sz="950" b="0" i="1">
                <a:solidFill>
                  <a:srgbClr val="CFE4CC"/>
                </a:solidFill>
                <a:latin typeface="Calibri"/>
              </a:endParaRPr>
            </a:p>
          </p:txBody>
        </p:sp>
        <p:pic>
          <p:nvPicPr>
            <p:cNvPr id="15" name="Picture 14" descr="DEMS-R_India_Top3_vs_DRRDhan42_2022-2025.png"/>
            <p:cNvPicPr>
              <a:picLocks noChangeAspect="1"/>
            </p:cNvPicPr>
            <p:nvPr/>
          </p:nvPicPr>
          <p:blipFill>
            <a:blip r:embed="rId3"/>
            <a:srcRect b="5751"/>
            <a:stretch>
              <a:fillRect/>
            </a:stretch>
          </p:blipFill>
          <p:spPr>
            <a:xfrm>
              <a:off x="4129887" y="1601674"/>
              <a:ext cx="3931920" cy="2714687"/>
            </a:xfrm>
            <a:prstGeom prst="rect">
              <a:avLst/>
            </a:prstGeom>
          </p:spPr>
        </p:pic>
        <p:sp>
          <p:nvSpPr>
            <p:cNvPr id="16" name="Rectangle 15"/>
            <p:cNvSpPr/>
            <p:nvPr/>
          </p:nvSpPr>
          <p:spPr>
            <a:xfrm>
              <a:off x="4129887" y="1618486"/>
              <a:ext cx="3931920" cy="2697875"/>
            </a:xfrm>
            <a:prstGeom prst="rect">
              <a:avLst/>
            </a:prstGeom>
            <a:noFill/>
            <a:ln w="9525">
              <a:solidFill>
                <a:srgbClr val="CCCC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Rectangle 16"/>
            <p:cNvSpPr/>
            <p:nvPr/>
          </p:nvSpPr>
          <p:spPr>
            <a:xfrm>
              <a:off x="8134959" y="1235914"/>
              <a:ext cx="3931920" cy="347472"/>
            </a:xfrm>
            <a:prstGeom prst="rect">
              <a:avLst/>
            </a:prstGeom>
            <a:solidFill>
              <a:srgbClr val="1F4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TextBox 17"/>
            <p:cNvSpPr txBox="1"/>
            <p:nvPr/>
          </p:nvSpPr>
          <p:spPr>
            <a:xfrm>
              <a:off x="8226399" y="1245058"/>
              <a:ext cx="3749039" cy="201168"/>
            </a:xfrm>
            <a:prstGeom prst="rect">
              <a:avLst/>
            </a:prstGeom>
            <a:noFill/>
          </p:spPr>
          <p:txBody>
            <a:bodyPr wrap="square" lIns="27432" tIns="27432" rIns="27432" bIns="27432">
              <a:spAutoFit/>
            </a:bodyPr>
            <a:lstStyle/>
            <a:p>
              <a:pPr algn="l"/>
              <a:r>
                <a:rPr sz="1250" b="1" i="0">
                  <a:solidFill>
                    <a:srgbClr val="FFFFFF"/>
                  </a:solidFill>
                  <a:latin typeface="Calibri"/>
                </a:rPr>
                <a:t>DELS-R · Eastern &amp; Southern Africa</a:t>
              </a:r>
            </a:p>
          </p:txBody>
        </p:sp>
        <p:sp>
          <p:nvSpPr>
            <p:cNvPr id="19" name="TextBox 18"/>
            <p:cNvSpPr txBox="1"/>
            <p:nvPr/>
          </p:nvSpPr>
          <p:spPr>
            <a:xfrm>
              <a:off x="8226399" y="1418794"/>
              <a:ext cx="3749039" cy="201168"/>
            </a:xfrm>
            <a:prstGeom prst="rect">
              <a:avLst/>
            </a:prstGeom>
            <a:noFill/>
          </p:spPr>
          <p:txBody>
            <a:bodyPr wrap="square" lIns="27432" tIns="27432" rIns="27432" bIns="27432">
              <a:spAutoFit/>
            </a:bodyPr>
            <a:lstStyle/>
            <a:p>
              <a:pPr algn="l"/>
              <a:r>
                <a:rPr sz="950" b="0" i="1">
                  <a:solidFill>
                    <a:srgbClr val="CFE4CC"/>
                  </a:solidFill>
                  <a:latin typeface="Calibri"/>
                </a:rPr>
                <a:t>Rainfed Lowland DSR 2022–2024</a:t>
              </a:r>
            </a:p>
          </p:txBody>
        </p:sp>
        <p:pic>
          <p:nvPicPr>
            <p:cNvPr id="20" name="Picture 19" descr="DELS-R_ESA_Top3_vs_IRRI154.png"/>
            <p:cNvPicPr>
              <a:picLocks noChangeAspect="1"/>
            </p:cNvPicPr>
            <p:nvPr/>
          </p:nvPicPr>
          <p:blipFill>
            <a:blip r:embed="rId4"/>
            <a:srcRect b="5751"/>
            <a:stretch>
              <a:fillRect/>
            </a:stretch>
          </p:blipFill>
          <p:spPr>
            <a:xfrm>
              <a:off x="8134959" y="1601674"/>
              <a:ext cx="3931920" cy="2714687"/>
            </a:xfrm>
            <a:prstGeom prst="rect">
              <a:avLst/>
            </a:prstGeom>
          </p:spPr>
        </p:pic>
        <p:sp>
          <p:nvSpPr>
            <p:cNvPr id="21" name="Rectangle 20"/>
            <p:cNvSpPr/>
            <p:nvPr/>
          </p:nvSpPr>
          <p:spPr>
            <a:xfrm>
              <a:off x="8134959" y="1601674"/>
              <a:ext cx="3931920" cy="2714687"/>
            </a:xfrm>
            <a:prstGeom prst="rect">
              <a:avLst/>
            </a:prstGeom>
            <a:noFill/>
            <a:ln w="9525">
              <a:solidFill>
                <a:srgbClr val="CCCC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2" name="Rectangle 21"/>
          <p:cNvSpPr/>
          <p:nvPr/>
        </p:nvSpPr>
        <p:spPr>
          <a:xfrm>
            <a:off x="124815" y="4685561"/>
            <a:ext cx="3931920" cy="2057400"/>
          </a:xfrm>
          <a:prstGeom prst="rect">
            <a:avLst/>
          </a:prstGeom>
          <a:solidFill>
            <a:srgbClr val="F1EEE2"/>
          </a:solidFill>
          <a:ln w="9525">
            <a:solidFill>
              <a:srgbClr val="D8D2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3" name="Rectangle 22"/>
          <p:cNvSpPr/>
          <p:nvPr/>
        </p:nvSpPr>
        <p:spPr>
          <a:xfrm>
            <a:off x="124815" y="4685561"/>
            <a:ext cx="82296" cy="2057400"/>
          </a:xfrm>
          <a:prstGeom prst="rect">
            <a:avLst/>
          </a:prstGeom>
          <a:solidFill>
            <a:srgbClr val="1F4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4" name="Oval 23"/>
          <p:cNvSpPr/>
          <p:nvPr/>
        </p:nvSpPr>
        <p:spPr>
          <a:xfrm>
            <a:off x="325983" y="4822721"/>
            <a:ext cx="384048" cy="384048"/>
          </a:xfrm>
          <a:prstGeom prst="ellipse">
            <a:avLst/>
          </a:prstGeom>
          <a:solidFill>
            <a:srgbClr val="1F4A2C"/>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sz="1400" b="1">
                <a:solidFill>
                  <a:srgbClr val="FFFFFF"/>
                </a:solidFill>
              </a:rPr>
              <a:t>●</a:t>
            </a:r>
          </a:p>
        </p:txBody>
      </p:sp>
      <p:sp>
        <p:nvSpPr>
          <p:cNvPr id="25" name="TextBox 24"/>
          <p:cNvSpPr txBox="1"/>
          <p:nvPr/>
        </p:nvSpPr>
        <p:spPr>
          <a:xfrm>
            <a:off x="783183" y="4822721"/>
            <a:ext cx="3154679" cy="365760"/>
          </a:xfrm>
          <a:prstGeom prst="rect">
            <a:avLst/>
          </a:prstGeom>
          <a:noFill/>
        </p:spPr>
        <p:txBody>
          <a:bodyPr wrap="square" lIns="27432" tIns="27432" rIns="27432" bIns="27432">
            <a:spAutoFit/>
          </a:bodyPr>
          <a:lstStyle/>
          <a:p>
            <a:pPr algn="l"/>
            <a:r>
              <a:rPr sz="1300" b="1" i="0">
                <a:solidFill>
                  <a:srgbClr val="0F301C"/>
                </a:solidFill>
                <a:latin typeface="Calibri"/>
              </a:rPr>
              <a:t>Why this matters for South &amp; Southeast Asia</a:t>
            </a:r>
          </a:p>
        </p:txBody>
      </p:sp>
      <p:sp>
        <p:nvSpPr>
          <p:cNvPr id="26" name="TextBox 25"/>
          <p:cNvSpPr txBox="1"/>
          <p:nvPr/>
        </p:nvSpPr>
        <p:spPr>
          <a:xfrm>
            <a:off x="325983" y="5252489"/>
            <a:ext cx="3611879" cy="1417320"/>
          </a:xfrm>
          <a:prstGeom prst="rect">
            <a:avLst/>
          </a:prstGeom>
          <a:noFill/>
        </p:spPr>
        <p:txBody>
          <a:bodyPr wrap="square" lIns="36576" tIns="36576" rIns="36576" bIns="36576">
            <a:spAutoFit/>
          </a:bodyPr>
          <a:lstStyle/>
          <a:p>
            <a:pPr algn="l"/>
            <a:r>
              <a:rPr sz="1050">
                <a:solidFill>
                  <a:srgbClr val="1A1A1A"/>
                </a:solidFill>
                <a:latin typeface="Calibri"/>
              </a:rPr>
              <a:t>DSR is the region's fastest, least labour-intensive path to sustain rice output under water scarcity, rising wages, and methane pressure. These pipelines deliver cultivars bred specifically for dry-seeding, not re-purposed puddled-transplanted types — giving farmers a realistic alternative that does not trade yield for sustainability.</a:t>
            </a:r>
          </a:p>
        </p:txBody>
      </p:sp>
      <p:sp>
        <p:nvSpPr>
          <p:cNvPr id="27" name="Rectangle 26"/>
          <p:cNvSpPr/>
          <p:nvPr/>
        </p:nvSpPr>
        <p:spPr>
          <a:xfrm>
            <a:off x="4129887" y="4685561"/>
            <a:ext cx="3931920" cy="2057400"/>
          </a:xfrm>
          <a:prstGeom prst="rect">
            <a:avLst/>
          </a:prstGeom>
          <a:solidFill>
            <a:srgbClr val="F1EEE2"/>
          </a:solidFill>
          <a:ln w="9525">
            <a:solidFill>
              <a:srgbClr val="D8D2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8" name="Rectangle 27"/>
          <p:cNvSpPr/>
          <p:nvPr/>
        </p:nvSpPr>
        <p:spPr>
          <a:xfrm>
            <a:off x="4129887" y="4685561"/>
            <a:ext cx="82296" cy="2057400"/>
          </a:xfrm>
          <a:prstGeom prst="rect">
            <a:avLst/>
          </a:prstGeom>
          <a:solidFill>
            <a:srgbClr val="6B9B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9" name="Oval 28"/>
          <p:cNvSpPr/>
          <p:nvPr/>
        </p:nvSpPr>
        <p:spPr>
          <a:xfrm>
            <a:off x="4331055" y="4822721"/>
            <a:ext cx="384048" cy="384048"/>
          </a:xfrm>
          <a:prstGeom prst="ellipse">
            <a:avLst/>
          </a:prstGeom>
          <a:solidFill>
            <a:srgbClr val="6B9B37"/>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sz="1400" b="1">
                <a:solidFill>
                  <a:srgbClr val="FFFFFF"/>
                </a:solidFill>
              </a:rPr>
              <a:t>✚</a:t>
            </a:r>
          </a:p>
        </p:txBody>
      </p:sp>
      <p:sp>
        <p:nvSpPr>
          <p:cNvPr id="30" name="TextBox 29"/>
          <p:cNvSpPr txBox="1"/>
          <p:nvPr/>
        </p:nvSpPr>
        <p:spPr>
          <a:xfrm>
            <a:off x="4788255" y="4822721"/>
            <a:ext cx="3154679" cy="365760"/>
          </a:xfrm>
          <a:prstGeom prst="rect">
            <a:avLst/>
          </a:prstGeom>
          <a:noFill/>
        </p:spPr>
        <p:txBody>
          <a:bodyPr wrap="square" lIns="27432" tIns="27432" rIns="27432" bIns="27432">
            <a:spAutoFit/>
          </a:bodyPr>
          <a:lstStyle/>
          <a:p>
            <a:pPr algn="l"/>
            <a:r>
              <a:rPr sz="1300" b="1" i="0">
                <a:solidFill>
                  <a:srgbClr val="0F301C"/>
                </a:solidFill>
                <a:latin typeface="Calibri"/>
              </a:rPr>
              <a:t>Stacked traits — not just yield</a:t>
            </a:r>
          </a:p>
        </p:txBody>
      </p:sp>
      <p:sp>
        <p:nvSpPr>
          <p:cNvPr id="31" name="TextBox 30"/>
          <p:cNvSpPr txBox="1"/>
          <p:nvPr/>
        </p:nvSpPr>
        <p:spPr>
          <a:xfrm>
            <a:off x="4331055" y="5252489"/>
            <a:ext cx="3611879" cy="1417320"/>
          </a:xfrm>
          <a:prstGeom prst="rect">
            <a:avLst/>
          </a:prstGeom>
          <a:noFill/>
        </p:spPr>
        <p:txBody>
          <a:bodyPr wrap="square" lIns="36576" tIns="36576" rIns="36576" bIns="36576">
            <a:spAutoFit/>
          </a:bodyPr>
          <a:lstStyle/>
          <a:p>
            <a:pPr algn="l"/>
            <a:r>
              <a:rPr sz="1050">
                <a:solidFill>
                  <a:srgbClr val="1A1A1A"/>
                </a:solidFill>
                <a:latin typeface="Calibri"/>
              </a:rPr>
              <a:t>Top test lines combine the yield gains shown here with resistance to blast, BLB, brown planthopper, gall midge and stem borer, plus DSR-critical traits: uniform anaerobic germination, strong early vigour, weed-competitive seedling growth, lodging tolerance, and early–medium maturity for timely sowing windows.</a:t>
            </a:r>
          </a:p>
        </p:txBody>
      </p:sp>
      <p:sp>
        <p:nvSpPr>
          <p:cNvPr id="32" name="Rectangle 31"/>
          <p:cNvSpPr/>
          <p:nvPr/>
        </p:nvSpPr>
        <p:spPr>
          <a:xfrm>
            <a:off x="8134959" y="4685561"/>
            <a:ext cx="3931920" cy="2057400"/>
          </a:xfrm>
          <a:prstGeom prst="rect">
            <a:avLst/>
          </a:prstGeom>
          <a:solidFill>
            <a:srgbClr val="F1EEE2"/>
          </a:solidFill>
          <a:ln w="9525">
            <a:solidFill>
              <a:srgbClr val="D8D2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3" name="Rectangle 32"/>
          <p:cNvSpPr/>
          <p:nvPr/>
        </p:nvSpPr>
        <p:spPr>
          <a:xfrm>
            <a:off x="8134959" y="4685561"/>
            <a:ext cx="82296" cy="2057400"/>
          </a:xfrm>
          <a:prstGeom prst="rect">
            <a:avLst/>
          </a:prstGeom>
          <a:solidFill>
            <a:srgbClr val="B082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4" name="Oval 33"/>
          <p:cNvSpPr/>
          <p:nvPr/>
        </p:nvSpPr>
        <p:spPr>
          <a:xfrm>
            <a:off x="8336127" y="4822721"/>
            <a:ext cx="384048" cy="384048"/>
          </a:xfrm>
          <a:prstGeom prst="ellipse">
            <a:avLst/>
          </a:prstGeom>
          <a:solidFill>
            <a:srgbClr val="B0823A"/>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sz="1400" b="1">
                <a:solidFill>
                  <a:srgbClr val="FFFFFF"/>
                </a:solidFill>
              </a:rPr>
              <a:t>▲</a:t>
            </a:r>
          </a:p>
        </p:txBody>
      </p:sp>
      <p:sp>
        <p:nvSpPr>
          <p:cNvPr id="35" name="TextBox 34"/>
          <p:cNvSpPr txBox="1"/>
          <p:nvPr/>
        </p:nvSpPr>
        <p:spPr>
          <a:xfrm>
            <a:off x="8793327" y="4822721"/>
            <a:ext cx="3154679" cy="365760"/>
          </a:xfrm>
          <a:prstGeom prst="rect">
            <a:avLst/>
          </a:prstGeom>
          <a:noFill/>
        </p:spPr>
        <p:txBody>
          <a:bodyPr wrap="square" lIns="27432" tIns="27432" rIns="27432" bIns="27432">
            <a:spAutoFit/>
          </a:bodyPr>
          <a:lstStyle/>
          <a:p>
            <a:pPr algn="l"/>
            <a:r>
              <a:rPr sz="1300" b="1" i="0">
                <a:solidFill>
                  <a:srgbClr val="0F301C"/>
                </a:solidFill>
                <a:latin typeface="Calibri"/>
              </a:rPr>
              <a:t>Cost of inaction for SEA</a:t>
            </a:r>
          </a:p>
        </p:txBody>
      </p:sp>
      <p:sp>
        <p:nvSpPr>
          <p:cNvPr id="36" name="TextBox 35"/>
          <p:cNvSpPr txBox="1"/>
          <p:nvPr/>
        </p:nvSpPr>
        <p:spPr>
          <a:xfrm>
            <a:off x="8336127" y="5252489"/>
            <a:ext cx="3611879" cy="1417320"/>
          </a:xfrm>
          <a:prstGeom prst="rect">
            <a:avLst/>
          </a:prstGeom>
          <a:noFill/>
        </p:spPr>
        <p:txBody>
          <a:bodyPr wrap="square" lIns="36576" tIns="36576" rIns="36576" bIns="36576">
            <a:spAutoFit/>
          </a:bodyPr>
          <a:lstStyle/>
          <a:p>
            <a:pPr algn="l"/>
            <a:r>
              <a:rPr sz="1050">
                <a:solidFill>
                  <a:srgbClr val="1A1A1A"/>
                </a:solidFill>
                <a:latin typeface="Calibri"/>
              </a:rPr>
              <a:t>Without sustained investment in DSR-specific breeding, SEA will be forced to keep leaning on transplanted cultivars that fail under dry-seeding — losing 30–100%+ yield potential already demonstrated here, forfeiting water and labour savings, and ceding adaptation leadership to other regions. The opportunity closes quickly as climate pressure intensifies.</a:t>
            </a:r>
          </a:p>
        </p:txBody>
      </p:sp>
    </p:spTree>
    <p:extLst>
      <p:ext uri="{BB962C8B-B14F-4D97-AF65-F5344CB8AC3E}">
        <p14:creationId xmlns:p14="http://schemas.microsoft.com/office/powerpoint/2010/main" val="2004399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A27A4-7B73-7BE7-70AE-0C0C5E5B5D5E}"/>
            </a:ext>
          </a:extLst>
        </p:cNvPr>
        <p:cNvGrpSpPr/>
        <p:nvPr/>
      </p:nvGrpSpPr>
      <p:grpSpPr>
        <a:xfrm>
          <a:off x="0" y="0"/>
          <a:ext cx="0" cy="0"/>
          <a:chOff x="0" y="0"/>
          <a:chExt cx="0" cy="0"/>
        </a:xfrm>
      </p:grpSpPr>
      <p:sp>
        <p:nvSpPr>
          <p:cNvPr id="2" name="Online Image Placeholder 1">
            <a:extLst>
              <a:ext uri="{FF2B5EF4-FFF2-40B4-BE49-F238E27FC236}">
                <a16:creationId xmlns:a16="http://schemas.microsoft.com/office/drawing/2014/main" id="{C7A48310-67AF-7AA9-3701-FAAA61D381BA}"/>
              </a:ext>
            </a:extLst>
          </p:cNvPr>
          <p:cNvSpPr>
            <a:spLocks noGrp="1"/>
          </p:cNvSpPr>
          <p:nvPr>
            <p:ph type="clipArt" sz="quarter" idx="10"/>
          </p:nvPr>
        </p:nvSpPr>
        <p:spPr/>
        <p:txBody>
          <a:bodyPr/>
          <a:lstStyle/>
          <a:p>
            <a:endParaRPr lang="en-PH">
              <a:latin typeface="Arial"/>
              <a:cs typeface="Arial"/>
            </a:endParaRPr>
          </a:p>
        </p:txBody>
      </p:sp>
      <p:sp>
        <p:nvSpPr>
          <p:cNvPr id="3" name="Title 2">
            <a:extLst>
              <a:ext uri="{FF2B5EF4-FFF2-40B4-BE49-F238E27FC236}">
                <a16:creationId xmlns:a16="http://schemas.microsoft.com/office/drawing/2014/main" id="{167D53F7-506A-4098-2F1F-81F8C1FBB2EF}"/>
              </a:ext>
            </a:extLst>
          </p:cNvPr>
          <p:cNvSpPr>
            <a:spLocks noGrp="1"/>
          </p:cNvSpPr>
          <p:nvPr>
            <p:ph type="title"/>
          </p:nvPr>
        </p:nvSpPr>
        <p:spPr/>
        <p:txBody>
          <a:bodyPr>
            <a:normAutofit/>
          </a:bodyPr>
          <a:lstStyle/>
          <a:p>
            <a:r>
              <a:rPr lang="en-US">
                <a:latin typeface="Arial"/>
                <a:cs typeface="Arial"/>
              </a:rPr>
              <a:t>Genome editing </a:t>
            </a:r>
            <a:endParaRPr lang="en-PH">
              <a:latin typeface="Arial"/>
              <a:cs typeface="Arial"/>
            </a:endParaRPr>
          </a:p>
        </p:txBody>
      </p:sp>
      <p:sp>
        <p:nvSpPr>
          <p:cNvPr id="4" name="Text Placeholder 3">
            <a:extLst>
              <a:ext uri="{FF2B5EF4-FFF2-40B4-BE49-F238E27FC236}">
                <a16:creationId xmlns:a16="http://schemas.microsoft.com/office/drawing/2014/main" id="{F6B6885A-999B-6019-56F3-B85660E7459B}"/>
              </a:ext>
            </a:extLst>
          </p:cNvPr>
          <p:cNvSpPr>
            <a:spLocks noGrp="1"/>
          </p:cNvSpPr>
          <p:nvPr>
            <p:ph type="body" idx="1"/>
          </p:nvPr>
        </p:nvSpPr>
        <p:spPr/>
        <p:txBody>
          <a:bodyPr vert="horz" lIns="91440" tIns="45720" rIns="91440" bIns="45720" rtlCol="0" anchor="t">
            <a:normAutofit/>
          </a:bodyPr>
          <a:lstStyle/>
          <a:p>
            <a:r>
              <a:rPr lang="en-PH">
                <a:latin typeface="Arial"/>
                <a:cs typeface="Arial"/>
              </a:rPr>
              <a:t>Unlocking difficult traits to speed up multi-trait-integration</a:t>
            </a:r>
          </a:p>
        </p:txBody>
      </p:sp>
    </p:spTree>
    <p:extLst>
      <p:ext uri="{BB962C8B-B14F-4D97-AF65-F5344CB8AC3E}">
        <p14:creationId xmlns:p14="http://schemas.microsoft.com/office/powerpoint/2010/main" val="4169814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C9429-840A-CB80-C7BD-EB05318DDC0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1FC756D-7565-EB58-7A84-DA844C47A7F0}"/>
              </a:ext>
            </a:extLst>
          </p:cNvPr>
          <p:cNvSpPr/>
          <p:nvPr/>
        </p:nvSpPr>
        <p:spPr>
          <a:xfrm>
            <a:off x="2947325" y="2101283"/>
            <a:ext cx="8094835" cy="1230599"/>
          </a:xfrm>
          <a:prstGeom prst="rect">
            <a:avLst/>
          </a:prstGeom>
          <a:noFill/>
          <a:ln>
            <a:solidFill>
              <a:srgbClr val="0082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anrope" pitchFamily="2" charset="0"/>
            </a:endParaRPr>
          </a:p>
        </p:txBody>
      </p:sp>
      <p:sp>
        <p:nvSpPr>
          <p:cNvPr id="11" name="Rectangle 10">
            <a:extLst>
              <a:ext uri="{FF2B5EF4-FFF2-40B4-BE49-F238E27FC236}">
                <a16:creationId xmlns:a16="http://schemas.microsoft.com/office/drawing/2014/main" id="{C44DD59C-6F73-D4C1-491B-0FD9A1F18474}"/>
              </a:ext>
            </a:extLst>
          </p:cNvPr>
          <p:cNvSpPr/>
          <p:nvPr/>
        </p:nvSpPr>
        <p:spPr>
          <a:xfrm>
            <a:off x="2947325" y="3464093"/>
            <a:ext cx="8082835" cy="1049907"/>
          </a:xfrm>
          <a:prstGeom prst="rect">
            <a:avLst/>
          </a:prstGeom>
          <a:noFill/>
          <a:ln>
            <a:solidFill>
              <a:srgbClr val="0082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anrope" pitchFamily="2" charset="0"/>
            </a:endParaRPr>
          </a:p>
        </p:txBody>
      </p:sp>
      <p:sp>
        <p:nvSpPr>
          <p:cNvPr id="14" name="Rectangle 13">
            <a:extLst>
              <a:ext uri="{FF2B5EF4-FFF2-40B4-BE49-F238E27FC236}">
                <a16:creationId xmlns:a16="http://schemas.microsoft.com/office/drawing/2014/main" id="{0137FD23-2D66-9E11-7C87-5CCB317CD4E9}"/>
              </a:ext>
            </a:extLst>
          </p:cNvPr>
          <p:cNvSpPr/>
          <p:nvPr/>
        </p:nvSpPr>
        <p:spPr>
          <a:xfrm>
            <a:off x="2947326" y="4647656"/>
            <a:ext cx="8076835" cy="1611457"/>
          </a:xfrm>
          <a:prstGeom prst="rect">
            <a:avLst/>
          </a:prstGeom>
          <a:noFill/>
          <a:ln>
            <a:solidFill>
              <a:srgbClr val="0082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anrope" pitchFamily="2" charset="0"/>
            </a:endParaRPr>
          </a:p>
        </p:txBody>
      </p:sp>
      <p:sp>
        <p:nvSpPr>
          <p:cNvPr id="2" name="Title 1">
            <a:extLst>
              <a:ext uri="{FF2B5EF4-FFF2-40B4-BE49-F238E27FC236}">
                <a16:creationId xmlns:a16="http://schemas.microsoft.com/office/drawing/2014/main" id="{B4768633-0717-E69A-ABC6-A63F584CD0B6}"/>
              </a:ext>
            </a:extLst>
          </p:cNvPr>
          <p:cNvSpPr>
            <a:spLocks noGrp="1"/>
          </p:cNvSpPr>
          <p:nvPr>
            <p:ph type="title"/>
          </p:nvPr>
        </p:nvSpPr>
        <p:spPr>
          <a:xfrm>
            <a:off x="808649" y="872000"/>
            <a:ext cx="11021937" cy="290050"/>
          </a:xfrm>
        </p:spPr>
        <p:txBody>
          <a:bodyPr>
            <a:noAutofit/>
          </a:bodyPr>
          <a:lstStyle/>
          <a:p>
            <a:r>
              <a:rPr lang="en-US" sz="3000" dirty="0">
                <a:latin typeface="Manrope"/>
                <a:cs typeface="Arial"/>
              </a:rPr>
              <a:t>IRRI Gene Editing: From Labs to Farmer’s field</a:t>
            </a:r>
          </a:p>
        </p:txBody>
      </p:sp>
      <p:sp>
        <p:nvSpPr>
          <p:cNvPr id="17" name="Rectangle 16">
            <a:extLst>
              <a:ext uri="{FF2B5EF4-FFF2-40B4-BE49-F238E27FC236}">
                <a16:creationId xmlns:a16="http://schemas.microsoft.com/office/drawing/2014/main" id="{91E5FBBA-92FC-0C0C-FAA3-37DE8B128219}"/>
              </a:ext>
            </a:extLst>
          </p:cNvPr>
          <p:cNvSpPr/>
          <p:nvPr/>
        </p:nvSpPr>
        <p:spPr>
          <a:xfrm>
            <a:off x="773917" y="1674226"/>
            <a:ext cx="10689233" cy="4676599"/>
          </a:xfrm>
          <a:prstGeom prst="rect">
            <a:avLst/>
          </a:prstGeom>
          <a:ln>
            <a:noFill/>
          </a:ln>
        </p:spPr>
        <p:txBody>
          <a:bodyPr/>
          <a:lstStyle/>
          <a:p>
            <a:endParaRPr lang="en-PH">
              <a:latin typeface="Manrope" pitchFamily="2" charset="0"/>
            </a:endParaRPr>
          </a:p>
        </p:txBody>
      </p:sp>
      <p:sp>
        <p:nvSpPr>
          <p:cNvPr id="18" name="Freeform: Shape 17">
            <a:extLst>
              <a:ext uri="{FF2B5EF4-FFF2-40B4-BE49-F238E27FC236}">
                <a16:creationId xmlns:a16="http://schemas.microsoft.com/office/drawing/2014/main" id="{35FD37FC-072A-8470-F161-3BDEACCAB02F}"/>
              </a:ext>
            </a:extLst>
          </p:cNvPr>
          <p:cNvSpPr/>
          <p:nvPr/>
        </p:nvSpPr>
        <p:spPr>
          <a:xfrm>
            <a:off x="808649" y="1471278"/>
            <a:ext cx="2523310" cy="1028440"/>
          </a:xfrm>
          <a:custGeom>
            <a:avLst/>
            <a:gdLst>
              <a:gd name="csX0" fmla="*/ 0 w 2213005"/>
              <a:gd name="csY0" fmla="*/ 0 h 900051"/>
              <a:gd name="csX1" fmla="*/ 2213005 w 2213005"/>
              <a:gd name="csY1" fmla="*/ 0 h 900051"/>
              <a:gd name="csX2" fmla="*/ 2213005 w 2213005"/>
              <a:gd name="csY2" fmla="*/ 900051 h 900051"/>
              <a:gd name="csX3" fmla="*/ 0 w 2213005"/>
              <a:gd name="csY3" fmla="*/ 900051 h 900051"/>
              <a:gd name="csX4" fmla="*/ 0 w 2213005"/>
              <a:gd name="csY4" fmla="*/ 0 h 900051"/>
            </a:gdLst>
            <a:ahLst/>
            <a:cxnLst>
              <a:cxn ang="0">
                <a:pos x="csX0" y="csY0"/>
              </a:cxn>
              <a:cxn ang="0">
                <a:pos x="csX1" y="csY1"/>
              </a:cxn>
              <a:cxn ang="0">
                <a:pos x="csX2" y="csY2"/>
              </a:cxn>
              <a:cxn ang="0">
                <a:pos x="csX3" y="csY3"/>
              </a:cxn>
              <a:cxn ang="0">
                <a:pos x="csX4" y="csY4"/>
              </a:cxn>
            </a:cxnLst>
            <a:rect l="l" t="t" r="r" b="b"/>
            <a:pathLst>
              <a:path w="2213005" h="900051">
                <a:moveTo>
                  <a:pt x="0" y="0"/>
                </a:moveTo>
                <a:lnTo>
                  <a:pt x="2213005" y="0"/>
                </a:lnTo>
                <a:lnTo>
                  <a:pt x="2213005" y="900051"/>
                </a:lnTo>
                <a:lnTo>
                  <a:pt x="0" y="900051"/>
                </a:lnTo>
                <a:lnTo>
                  <a:pt x="0" y="0"/>
                </a:lnTo>
                <a:close/>
              </a:path>
            </a:pathLst>
          </a:custGeom>
          <a:solidFill>
            <a:srgbClr val="166936"/>
          </a:solidFill>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kern="1200" dirty="0">
                <a:solidFill>
                  <a:schemeClr val="tx1"/>
                </a:solidFill>
                <a:highlight>
                  <a:srgbClr val="F2B818"/>
                </a:highlight>
                <a:latin typeface="Manrope" pitchFamily="2" charset="0"/>
              </a:rPr>
              <a:t>Target Traits </a:t>
            </a:r>
            <a:r>
              <a:rPr lang="en-US" kern="1200" dirty="0">
                <a:solidFill>
                  <a:schemeClr val="bg1"/>
                </a:solidFill>
                <a:latin typeface="Manrope" pitchFamily="2" charset="0"/>
              </a:rPr>
              <a:t>in</a:t>
            </a:r>
            <a:r>
              <a:rPr lang="en-US" kern="1200" dirty="0">
                <a:solidFill>
                  <a:schemeClr val="tx1"/>
                </a:solidFill>
                <a:latin typeface="Manrope" pitchFamily="2" charset="0"/>
              </a:rPr>
              <a:t> </a:t>
            </a:r>
            <a:r>
              <a:rPr lang="en-US" kern="1200" dirty="0">
                <a:solidFill>
                  <a:schemeClr val="bg1"/>
                </a:solidFill>
                <a:latin typeface="Manrope" pitchFamily="2" charset="0"/>
              </a:rPr>
              <a:t>the context of </a:t>
            </a:r>
            <a:r>
              <a:rPr lang="en-US" kern="1200" dirty="0" err="1">
                <a:solidFill>
                  <a:schemeClr val="bg1"/>
                </a:solidFill>
                <a:latin typeface="Manrope" pitchFamily="2" charset="0"/>
              </a:rPr>
              <a:t>agri</a:t>
            </a:r>
            <a:r>
              <a:rPr lang="en-US" kern="1200" dirty="0">
                <a:solidFill>
                  <a:schemeClr val="bg1"/>
                </a:solidFill>
                <a:latin typeface="Manrope" pitchFamily="2" charset="0"/>
              </a:rPr>
              <a:t>- food system</a:t>
            </a:r>
          </a:p>
        </p:txBody>
      </p:sp>
      <p:sp>
        <p:nvSpPr>
          <p:cNvPr id="19" name="Freeform: Shape 18">
            <a:extLst>
              <a:ext uri="{FF2B5EF4-FFF2-40B4-BE49-F238E27FC236}">
                <a16:creationId xmlns:a16="http://schemas.microsoft.com/office/drawing/2014/main" id="{D7E2A367-6DAF-F195-B5FB-AE29E93D351C}"/>
              </a:ext>
            </a:extLst>
          </p:cNvPr>
          <p:cNvSpPr/>
          <p:nvPr/>
        </p:nvSpPr>
        <p:spPr>
          <a:xfrm>
            <a:off x="3653116" y="2503512"/>
            <a:ext cx="2213005" cy="586510"/>
          </a:xfrm>
          <a:custGeom>
            <a:avLst/>
            <a:gdLst>
              <a:gd name="csX0" fmla="*/ 0 w 2213005"/>
              <a:gd name="csY0" fmla="*/ 0 h 971527"/>
              <a:gd name="csX1" fmla="*/ 2213005 w 2213005"/>
              <a:gd name="csY1" fmla="*/ 0 h 971527"/>
              <a:gd name="csX2" fmla="*/ 2213005 w 2213005"/>
              <a:gd name="csY2" fmla="*/ 971527 h 971527"/>
              <a:gd name="csX3" fmla="*/ 0 w 2213005"/>
              <a:gd name="csY3" fmla="*/ 971527 h 971527"/>
              <a:gd name="csX4" fmla="*/ 0 w 2213005"/>
              <a:gd name="csY4" fmla="*/ 0 h 971527"/>
            </a:gdLst>
            <a:ahLst/>
            <a:cxnLst>
              <a:cxn ang="0">
                <a:pos x="csX0" y="csY0"/>
              </a:cxn>
              <a:cxn ang="0">
                <a:pos x="csX1" y="csY1"/>
              </a:cxn>
              <a:cxn ang="0">
                <a:pos x="csX2" y="csY2"/>
              </a:cxn>
              <a:cxn ang="0">
                <a:pos x="csX3" y="csY3"/>
              </a:cxn>
              <a:cxn ang="0">
                <a:pos x="csX4" y="csY4"/>
              </a:cxn>
            </a:cxnLst>
            <a:rect l="l" t="t" r="r" b="b"/>
            <a:pathLst>
              <a:path w="2213005" h="971527">
                <a:moveTo>
                  <a:pt x="0" y="0"/>
                </a:moveTo>
                <a:lnTo>
                  <a:pt x="2213005" y="0"/>
                </a:lnTo>
                <a:lnTo>
                  <a:pt x="2213005" y="971527"/>
                </a:lnTo>
                <a:lnTo>
                  <a:pt x="0" y="971527"/>
                </a:lnTo>
                <a:lnTo>
                  <a:pt x="0" y="0"/>
                </a:lnTo>
                <a:close/>
              </a:path>
            </a:pathLst>
          </a:custGeom>
          <a:noFill/>
          <a:ln>
            <a:noFill/>
          </a:ln>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buNone/>
            </a:pPr>
            <a:r>
              <a:rPr lang="en-US" kern="1200">
                <a:solidFill>
                  <a:schemeClr val="accent6">
                    <a:lumMod val="75000"/>
                  </a:schemeClr>
                </a:solidFill>
                <a:latin typeface="Manrope" pitchFamily="2" charset="0"/>
              </a:rPr>
              <a:t>Resistance to emerging diseases</a:t>
            </a:r>
          </a:p>
          <a:p>
            <a:pPr marL="0" lvl="0" indent="0" algn="l" defTabSz="622300">
              <a:lnSpc>
                <a:spcPct val="90000"/>
              </a:lnSpc>
              <a:spcBef>
                <a:spcPct val="0"/>
              </a:spcBef>
              <a:buNone/>
            </a:pPr>
            <a:r>
              <a:rPr lang="en-US" kern="1200">
                <a:solidFill>
                  <a:schemeClr val="accent6">
                    <a:lumMod val="75000"/>
                  </a:schemeClr>
                </a:solidFill>
                <a:latin typeface="Manrope" pitchFamily="2" charset="0"/>
              </a:rPr>
              <a:t>(bacterial, fungal, virus )</a:t>
            </a:r>
          </a:p>
        </p:txBody>
      </p:sp>
      <p:sp>
        <p:nvSpPr>
          <p:cNvPr id="20" name="Freeform: Shape 19">
            <a:extLst>
              <a:ext uri="{FF2B5EF4-FFF2-40B4-BE49-F238E27FC236}">
                <a16:creationId xmlns:a16="http://schemas.microsoft.com/office/drawing/2014/main" id="{FAF4C8D0-B3F4-AFA3-E994-E0BAC677A89D}"/>
              </a:ext>
            </a:extLst>
          </p:cNvPr>
          <p:cNvSpPr/>
          <p:nvPr/>
        </p:nvSpPr>
        <p:spPr>
          <a:xfrm>
            <a:off x="6287811" y="2499718"/>
            <a:ext cx="1656009" cy="594098"/>
          </a:xfrm>
          <a:custGeom>
            <a:avLst/>
            <a:gdLst>
              <a:gd name="csX0" fmla="*/ 0 w 2213005"/>
              <a:gd name="csY0" fmla="*/ 0 h 1363255"/>
              <a:gd name="csX1" fmla="*/ 2213005 w 2213005"/>
              <a:gd name="csY1" fmla="*/ 0 h 1363255"/>
              <a:gd name="csX2" fmla="*/ 2213005 w 2213005"/>
              <a:gd name="csY2" fmla="*/ 1363255 h 1363255"/>
              <a:gd name="csX3" fmla="*/ 0 w 2213005"/>
              <a:gd name="csY3" fmla="*/ 1363255 h 1363255"/>
              <a:gd name="csX4" fmla="*/ 0 w 2213005"/>
              <a:gd name="csY4" fmla="*/ 0 h 1363255"/>
            </a:gdLst>
            <a:ahLst/>
            <a:cxnLst>
              <a:cxn ang="0">
                <a:pos x="csX0" y="csY0"/>
              </a:cxn>
              <a:cxn ang="0">
                <a:pos x="csX1" y="csY1"/>
              </a:cxn>
              <a:cxn ang="0">
                <a:pos x="csX2" y="csY2"/>
              </a:cxn>
              <a:cxn ang="0">
                <a:pos x="csX3" y="csY3"/>
              </a:cxn>
              <a:cxn ang="0">
                <a:pos x="csX4" y="csY4"/>
              </a:cxn>
            </a:cxnLst>
            <a:rect l="l" t="t" r="r" b="b"/>
            <a:pathLst>
              <a:path w="2213005" h="1363255">
                <a:moveTo>
                  <a:pt x="0" y="0"/>
                </a:moveTo>
                <a:lnTo>
                  <a:pt x="2213005" y="0"/>
                </a:lnTo>
                <a:lnTo>
                  <a:pt x="2213005" y="1363255"/>
                </a:lnTo>
                <a:lnTo>
                  <a:pt x="0" y="1363255"/>
                </a:lnTo>
                <a:lnTo>
                  <a:pt x="0" y="0"/>
                </a:lnTo>
                <a:close/>
              </a:path>
            </a:pathLst>
          </a:custGeom>
          <a:noFill/>
          <a:ln>
            <a:noFill/>
          </a:ln>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buNone/>
            </a:pPr>
            <a:r>
              <a:rPr lang="en-US" kern="1200">
                <a:solidFill>
                  <a:schemeClr val="accent6">
                    <a:lumMod val="75000"/>
                  </a:schemeClr>
                </a:solidFill>
                <a:latin typeface="Manrope" pitchFamily="2" charset="0"/>
              </a:rPr>
              <a:t>Salinity, flood &amp; heat tolerance, and Nutritive traits</a:t>
            </a:r>
          </a:p>
        </p:txBody>
      </p:sp>
      <p:sp>
        <p:nvSpPr>
          <p:cNvPr id="21" name="Freeform: Shape 20">
            <a:extLst>
              <a:ext uri="{FF2B5EF4-FFF2-40B4-BE49-F238E27FC236}">
                <a16:creationId xmlns:a16="http://schemas.microsoft.com/office/drawing/2014/main" id="{4AC11046-04DB-51DA-5DFA-1CF78791BC18}"/>
              </a:ext>
            </a:extLst>
          </p:cNvPr>
          <p:cNvSpPr/>
          <p:nvPr/>
        </p:nvSpPr>
        <p:spPr>
          <a:xfrm>
            <a:off x="8328305" y="2598055"/>
            <a:ext cx="1656010" cy="397424"/>
          </a:xfrm>
          <a:custGeom>
            <a:avLst/>
            <a:gdLst>
              <a:gd name="csX0" fmla="*/ 0 w 2213005"/>
              <a:gd name="csY0" fmla="*/ 0 h 563200"/>
              <a:gd name="csX1" fmla="*/ 2213005 w 2213005"/>
              <a:gd name="csY1" fmla="*/ 0 h 563200"/>
              <a:gd name="csX2" fmla="*/ 2213005 w 2213005"/>
              <a:gd name="csY2" fmla="*/ 563200 h 563200"/>
              <a:gd name="csX3" fmla="*/ 0 w 2213005"/>
              <a:gd name="csY3" fmla="*/ 563200 h 563200"/>
              <a:gd name="csX4" fmla="*/ 0 w 2213005"/>
              <a:gd name="csY4" fmla="*/ 0 h 563200"/>
            </a:gdLst>
            <a:ahLst/>
            <a:cxnLst>
              <a:cxn ang="0">
                <a:pos x="csX0" y="csY0"/>
              </a:cxn>
              <a:cxn ang="0">
                <a:pos x="csX1" y="csY1"/>
              </a:cxn>
              <a:cxn ang="0">
                <a:pos x="csX2" y="csY2"/>
              </a:cxn>
              <a:cxn ang="0">
                <a:pos x="csX3" y="csY3"/>
              </a:cxn>
              <a:cxn ang="0">
                <a:pos x="csX4" y="csY4"/>
              </a:cxn>
            </a:cxnLst>
            <a:rect l="l" t="t" r="r" b="b"/>
            <a:pathLst>
              <a:path w="2213005" h="563200">
                <a:moveTo>
                  <a:pt x="0" y="0"/>
                </a:moveTo>
                <a:lnTo>
                  <a:pt x="2213005" y="0"/>
                </a:lnTo>
                <a:lnTo>
                  <a:pt x="2213005" y="563200"/>
                </a:lnTo>
                <a:lnTo>
                  <a:pt x="0" y="563200"/>
                </a:lnTo>
                <a:lnTo>
                  <a:pt x="0" y="0"/>
                </a:lnTo>
                <a:close/>
              </a:path>
            </a:pathLst>
          </a:custGeom>
          <a:noFill/>
          <a:ln>
            <a:noFill/>
          </a:ln>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kern="1200">
                <a:solidFill>
                  <a:schemeClr val="accent6">
                    <a:lumMod val="75000"/>
                  </a:schemeClr>
                </a:solidFill>
                <a:latin typeface="Manrope" pitchFamily="2" charset="0"/>
              </a:rPr>
              <a:t>Improved nitrogen remobilization</a:t>
            </a:r>
          </a:p>
        </p:txBody>
      </p:sp>
      <p:sp>
        <p:nvSpPr>
          <p:cNvPr id="22" name="Freeform: Shape 21">
            <a:extLst>
              <a:ext uri="{FF2B5EF4-FFF2-40B4-BE49-F238E27FC236}">
                <a16:creationId xmlns:a16="http://schemas.microsoft.com/office/drawing/2014/main" id="{10BD0BBF-5A56-FFB0-F814-B99D67F1E6B7}"/>
              </a:ext>
            </a:extLst>
          </p:cNvPr>
          <p:cNvSpPr/>
          <p:nvPr/>
        </p:nvSpPr>
        <p:spPr>
          <a:xfrm>
            <a:off x="978195" y="3574715"/>
            <a:ext cx="2213005" cy="355206"/>
          </a:xfrm>
          <a:custGeom>
            <a:avLst/>
            <a:gdLst>
              <a:gd name="csX0" fmla="*/ 0 w 2213005"/>
              <a:gd name="csY0" fmla="*/ 0 h 670075"/>
              <a:gd name="csX1" fmla="*/ 2213005 w 2213005"/>
              <a:gd name="csY1" fmla="*/ 0 h 670075"/>
              <a:gd name="csX2" fmla="*/ 2213005 w 2213005"/>
              <a:gd name="csY2" fmla="*/ 670075 h 670075"/>
              <a:gd name="csX3" fmla="*/ 0 w 2213005"/>
              <a:gd name="csY3" fmla="*/ 670075 h 670075"/>
              <a:gd name="csX4" fmla="*/ 0 w 2213005"/>
              <a:gd name="csY4" fmla="*/ 0 h 670075"/>
            </a:gdLst>
            <a:ahLst/>
            <a:cxnLst>
              <a:cxn ang="0">
                <a:pos x="csX0" y="csY0"/>
              </a:cxn>
              <a:cxn ang="0">
                <a:pos x="csX1" y="csY1"/>
              </a:cxn>
              <a:cxn ang="0">
                <a:pos x="csX2" y="csY2"/>
              </a:cxn>
              <a:cxn ang="0">
                <a:pos x="csX3" y="csY3"/>
              </a:cxn>
              <a:cxn ang="0">
                <a:pos x="csX4" y="csY4"/>
              </a:cxn>
            </a:cxnLst>
            <a:rect l="l" t="t" r="r" b="b"/>
            <a:pathLst>
              <a:path w="2213005" h="670075">
                <a:moveTo>
                  <a:pt x="0" y="0"/>
                </a:moveTo>
                <a:lnTo>
                  <a:pt x="2213005" y="0"/>
                </a:lnTo>
                <a:lnTo>
                  <a:pt x="2213005" y="670075"/>
                </a:lnTo>
                <a:lnTo>
                  <a:pt x="0" y="670075"/>
                </a:lnTo>
                <a:lnTo>
                  <a:pt x="0" y="0"/>
                </a:lnTo>
                <a:close/>
              </a:path>
            </a:pathLst>
          </a:custGeom>
          <a:solidFill>
            <a:srgbClr val="166936"/>
          </a:solidFill>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kern="1200">
                <a:solidFill>
                  <a:schemeClr val="bg1"/>
                </a:solidFill>
                <a:latin typeface="Manrope" pitchFamily="2" charset="0"/>
              </a:rPr>
              <a:t> Editing Tools:</a:t>
            </a:r>
          </a:p>
        </p:txBody>
      </p:sp>
      <p:sp>
        <p:nvSpPr>
          <p:cNvPr id="23" name="Freeform: Shape 22">
            <a:extLst>
              <a:ext uri="{FF2B5EF4-FFF2-40B4-BE49-F238E27FC236}">
                <a16:creationId xmlns:a16="http://schemas.microsoft.com/office/drawing/2014/main" id="{BDC579F7-31B1-0FAD-308E-F94E0A4DBAF8}"/>
              </a:ext>
            </a:extLst>
          </p:cNvPr>
          <p:cNvSpPr/>
          <p:nvPr/>
        </p:nvSpPr>
        <p:spPr>
          <a:xfrm>
            <a:off x="3653116" y="3708805"/>
            <a:ext cx="1710187" cy="639229"/>
          </a:xfrm>
          <a:custGeom>
            <a:avLst/>
            <a:gdLst>
              <a:gd name="csX0" fmla="*/ 0 w 2213005"/>
              <a:gd name="csY0" fmla="*/ 0 h 875487"/>
              <a:gd name="csX1" fmla="*/ 2213005 w 2213005"/>
              <a:gd name="csY1" fmla="*/ 0 h 875487"/>
              <a:gd name="csX2" fmla="*/ 2213005 w 2213005"/>
              <a:gd name="csY2" fmla="*/ 875487 h 875487"/>
              <a:gd name="csX3" fmla="*/ 0 w 2213005"/>
              <a:gd name="csY3" fmla="*/ 875487 h 875487"/>
              <a:gd name="csX4" fmla="*/ 0 w 2213005"/>
              <a:gd name="csY4" fmla="*/ 0 h 875487"/>
            </a:gdLst>
            <a:ahLst/>
            <a:cxnLst>
              <a:cxn ang="0">
                <a:pos x="csX0" y="csY0"/>
              </a:cxn>
              <a:cxn ang="0">
                <a:pos x="csX1" y="csY1"/>
              </a:cxn>
              <a:cxn ang="0">
                <a:pos x="csX2" y="csY2"/>
              </a:cxn>
              <a:cxn ang="0">
                <a:pos x="csX3" y="csY3"/>
              </a:cxn>
              <a:cxn ang="0">
                <a:pos x="csX4" y="csY4"/>
              </a:cxn>
            </a:cxnLst>
            <a:rect l="l" t="t" r="r" b="b"/>
            <a:pathLst>
              <a:path w="2213005" h="875487">
                <a:moveTo>
                  <a:pt x="0" y="0"/>
                </a:moveTo>
                <a:lnTo>
                  <a:pt x="2213005" y="0"/>
                </a:lnTo>
                <a:lnTo>
                  <a:pt x="2213005" y="875487"/>
                </a:lnTo>
                <a:lnTo>
                  <a:pt x="0" y="875487"/>
                </a:lnTo>
                <a:lnTo>
                  <a:pt x="0" y="0"/>
                </a:lnTo>
                <a:close/>
              </a:path>
            </a:pathLst>
          </a:custGeom>
          <a:noFill/>
          <a:ln>
            <a:noFill/>
          </a:ln>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buNone/>
            </a:pPr>
            <a:r>
              <a:rPr lang="en-US" kern="1200">
                <a:solidFill>
                  <a:schemeClr val="accent6">
                    <a:lumMod val="75000"/>
                  </a:schemeClr>
                </a:solidFill>
                <a:latin typeface="Manrope" pitchFamily="2" charset="0"/>
              </a:rPr>
              <a:t>CRISPR : </a:t>
            </a:r>
          </a:p>
          <a:p>
            <a:pPr marL="0" lvl="0" indent="0" algn="l" defTabSz="622300">
              <a:lnSpc>
                <a:spcPct val="90000"/>
              </a:lnSpc>
              <a:spcBef>
                <a:spcPct val="0"/>
              </a:spcBef>
              <a:buNone/>
            </a:pPr>
            <a:r>
              <a:rPr lang="en-US" kern="1200">
                <a:solidFill>
                  <a:schemeClr val="accent6">
                    <a:lumMod val="75000"/>
                  </a:schemeClr>
                </a:solidFill>
                <a:latin typeface="Manrope" pitchFamily="2" charset="0"/>
              </a:rPr>
              <a:t>Promoter editing Prime editing</a:t>
            </a:r>
          </a:p>
        </p:txBody>
      </p:sp>
      <p:sp>
        <p:nvSpPr>
          <p:cNvPr id="24" name="Freeform: Shape 23">
            <a:extLst>
              <a:ext uri="{FF2B5EF4-FFF2-40B4-BE49-F238E27FC236}">
                <a16:creationId xmlns:a16="http://schemas.microsoft.com/office/drawing/2014/main" id="{3476A4B3-9B36-204A-4671-E515384205B9}"/>
              </a:ext>
            </a:extLst>
          </p:cNvPr>
          <p:cNvSpPr/>
          <p:nvPr/>
        </p:nvSpPr>
        <p:spPr>
          <a:xfrm>
            <a:off x="6287811" y="3811767"/>
            <a:ext cx="1558874" cy="433306"/>
          </a:xfrm>
          <a:custGeom>
            <a:avLst/>
            <a:gdLst>
              <a:gd name="csX0" fmla="*/ 0 w 2213005"/>
              <a:gd name="csY0" fmla="*/ 0 h 626311"/>
              <a:gd name="csX1" fmla="*/ 2213005 w 2213005"/>
              <a:gd name="csY1" fmla="*/ 0 h 626311"/>
              <a:gd name="csX2" fmla="*/ 2213005 w 2213005"/>
              <a:gd name="csY2" fmla="*/ 626311 h 626311"/>
              <a:gd name="csX3" fmla="*/ 0 w 2213005"/>
              <a:gd name="csY3" fmla="*/ 626311 h 626311"/>
              <a:gd name="csX4" fmla="*/ 0 w 2213005"/>
              <a:gd name="csY4" fmla="*/ 0 h 626311"/>
            </a:gdLst>
            <a:ahLst/>
            <a:cxnLst>
              <a:cxn ang="0">
                <a:pos x="csX0" y="csY0"/>
              </a:cxn>
              <a:cxn ang="0">
                <a:pos x="csX1" y="csY1"/>
              </a:cxn>
              <a:cxn ang="0">
                <a:pos x="csX2" y="csY2"/>
              </a:cxn>
              <a:cxn ang="0">
                <a:pos x="csX3" y="csY3"/>
              </a:cxn>
              <a:cxn ang="0">
                <a:pos x="csX4" y="csY4"/>
              </a:cxn>
            </a:cxnLst>
            <a:rect l="l" t="t" r="r" b="b"/>
            <a:pathLst>
              <a:path w="2213005" h="626311">
                <a:moveTo>
                  <a:pt x="0" y="0"/>
                </a:moveTo>
                <a:lnTo>
                  <a:pt x="2213005" y="0"/>
                </a:lnTo>
                <a:lnTo>
                  <a:pt x="2213005" y="626311"/>
                </a:lnTo>
                <a:lnTo>
                  <a:pt x="0" y="626311"/>
                </a:lnTo>
                <a:lnTo>
                  <a:pt x="0" y="0"/>
                </a:lnTo>
                <a:close/>
              </a:path>
            </a:pathLst>
          </a:custGeom>
          <a:noFill/>
          <a:ln>
            <a:noFill/>
          </a:ln>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buNone/>
            </a:pPr>
            <a:r>
              <a:rPr lang="en-US" kern="1200">
                <a:solidFill>
                  <a:schemeClr val="accent6">
                    <a:lumMod val="75000"/>
                  </a:schemeClr>
                </a:solidFill>
                <a:latin typeface="Manrope" pitchFamily="2" charset="0"/>
              </a:rPr>
              <a:t>Multiplex editing:</a:t>
            </a:r>
          </a:p>
          <a:p>
            <a:pPr marL="0" lvl="0" indent="0" algn="l" defTabSz="622300">
              <a:lnSpc>
                <a:spcPct val="90000"/>
              </a:lnSpc>
              <a:spcBef>
                <a:spcPct val="0"/>
              </a:spcBef>
              <a:buNone/>
            </a:pPr>
            <a:r>
              <a:rPr lang="en-US" kern="1200">
                <a:solidFill>
                  <a:schemeClr val="accent6">
                    <a:lumMod val="75000"/>
                  </a:schemeClr>
                </a:solidFill>
                <a:latin typeface="Manrope" pitchFamily="2" charset="0"/>
              </a:rPr>
              <a:t>Trait stacking</a:t>
            </a:r>
          </a:p>
        </p:txBody>
      </p:sp>
      <p:sp>
        <p:nvSpPr>
          <p:cNvPr id="25" name="Freeform: Shape 24">
            <a:extLst>
              <a:ext uri="{FF2B5EF4-FFF2-40B4-BE49-F238E27FC236}">
                <a16:creationId xmlns:a16="http://schemas.microsoft.com/office/drawing/2014/main" id="{45C52765-8F0B-34D2-A194-28735AA5F018}"/>
              </a:ext>
            </a:extLst>
          </p:cNvPr>
          <p:cNvSpPr/>
          <p:nvPr/>
        </p:nvSpPr>
        <p:spPr>
          <a:xfrm>
            <a:off x="8328305" y="3811766"/>
            <a:ext cx="2299370" cy="433306"/>
          </a:xfrm>
          <a:custGeom>
            <a:avLst/>
            <a:gdLst>
              <a:gd name="csX0" fmla="*/ 0 w 2213005"/>
              <a:gd name="csY0" fmla="*/ 0 h 838998"/>
              <a:gd name="csX1" fmla="*/ 2213005 w 2213005"/>
              <a:gd name="csY1" fmla="*/ 0 h 838998"/>
              <a:gd name="csX2" fmla="*/ 2213005 w 2213005"/>
              <a:gd name="csY2" fmla="*/ 838998 h 838998"/>
              <a:gd name="csX3" fmla="*/ 0 w 2213005"/>
              <a:gd name="csY3" fmla="*/ 838998 h 838998"/>
              <a:gd name="csX4" fmla="*/ 0 w 2213005"/>
              <a:gd name="csY4" fmla="*/ 0 h 838998"/>
            </a:gdLst>
            <a:ahLst/>
            <a:cxnLst>
              <a:cxn ang="0">
                <a:pos x="csX0" y="csY0"/>
              </a:cxn>
              <a:cxn ang="0">
                <a:pos x="csX1" y="csY1"/>
              </a:cxn>
              <a:cxn ang="0">
                <a:pos x="csX2" y="csY2"/>
              </a:cxn>
              <a:cxn ang="0">
                <a:pos x="csX3" y="csY3"/>
              </a:cxn>
              <a:cxn ang="0">
                <a:pos x="csX4" y="csY4"/>
              </a:cxn>
            </a:cxnLst>
            <a:rect l="l" t="t" r="r" b="b"/>
            <a:pathLst>
              <a:path w="2213005" h="838998">
                <a:moveTo>
                  <a:pt x="0" y="0"/>
                </a:moveTo>
                <a:lnTo>
                  <a:pt x="2213005" y="0"/>
                </a:lnTo>
                <a:lnTo>
                  <a:pt x="2213005" y="838998"/>
                </a:lnTo>
                <a:lnTo>
                  <a:pt x="0" y="838998"/>
                </a:lnTo>
                <a:lnTo>
                  <a:pt x="0" y="0"/>
                </a:lnTo>
                <a:close/>
              </a:path>
            </a:pathLst>
          </a:custGeom>
          <a:noFill/>
          <a:ln>
            <a:noFill/>
          </a:ln>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buNone/>
            </a:pPr>
            <a:r>
              <a:rPr lang="en-US" kern="1200">
                <a:solidFill>
                  <a:schemeClr val="accent6">
                    <a:lumMod val="75000"/>
                  </a:schemeClr>
                </a:solidFill>
                <a:latin typeface="Manrope" pitchFamily="2" charset="0"/>
              </a:rPr>
              <a:t>CRISPR Gene knock out for gain of function - deletion</a:t>
            </a:r>
          </a:p>
        </p:txBody>
      </p:sp>
      <p:sp>
        <p:nvSpPr>
          <p:cNvPr id="26" name="Freeform: Shape 25">
            <a:extLst>
              <a:ext uri="{FF2B5EF4-FFF2-40B4-BE49-F238E27FC236}">
                <a16:creationId xmlns:a16="http://schemas.microsoft.com/office/drawing/2014/main" id="{E239F5A6-F079-6DBC-3C66-AFE1735B227D}"/>
              </a:ext>
            </a:extLst>
          </p:cNvPr>
          <p:cNvSpPr/>
          <p:nvPr/>
        </p:nvSpPr>
        <p:spPr>
          <a:xfrm>
            <a:off x="978195" y="4831649"/>
            <a:ext cx="2213005" cy="351702"/>
          </a:xfrm>
          <a:custGeom>
            <a:avLst/>
            <a:gdLst>
              <a:gd name="csX0" fmla="*/ 0 w 2213005"/>
              <a:gd name="csY0" fmla="*/ 0 h 620801"/>
              <a:gd name="csX1" fmla="*/ 2213005 w 2213005"/>
              <a:gd name="csY1" fmla="*/ 0 h 620801"/>
              <a:gd name="csX2" fmla="*/ 2213005 w 2213005"/>
              <a:gd name="csY2" fmla="*/ 620801 h 620801"/>
              <a:gd name="csX3" fmla="*/ 0 w 2213005"/>
              <a:gd name="csY3" fmla="*/ 620801 h 620801"/>
              <a:gd name="csX4" fmla="*/ 0 w 2213005"/>
              <a:gd name="csY4" fmla="*/ 0 h 620801"/>
            </a:gdLst>
            <a:ahLst/>
            <a:cxnLst>
              <a:cxn ang="0">
                <a:pos x="csX0" y="csY0"/>
              </a:cxn>
              <a:cxn ang="0">
                <a:pos x="csX1" y="csY1"/>
              </a:cxn>
              <a:cxn ang="0">
                <a:pos x="csX2" y="csY2"/>
              </a:cxn>
              <a:cxn ang="0">
                <a:pos x="csX3" y="csY3"/>
              </a:cxn>
              <a:cxn ang="0">
                <a:pos x="csX4" y="csY4"/>
              </a:cxn>
            </a:cxnLst>
            <a:rect l="l" t="t" r="r" b="b"/>
            <a:pathLst>
              <a:path w="2213005" h="620801">
                <a:moveTo>
                  <a:pt x="0" y="0"/>
                </a:moveTo>
                <a:lnTo>
                  <a:pt x="2213005" y="0"/>
                </a:lnTo>
                <a:lnTo>
                  <a:pt x="2213005" y="620801"/>
                </a:lnTo>
                <a:lnTo>
                  <a:pt x="0" y="620801"/>
                </a:lnTo>
                <a:lnTo>
                  <a:pt x="0" y="0"/>
                </a:lnTo>
                <a:close/>
              </a:path>
            </a:pathLst>
          </a:custGeom>
          <a:solidFill>
            <a:srgbClr val="166936"/>
          </a:solidFill>
          <a:ln>
            <a:solidFill>
              <a:srgbClr val="00825F"/>
            </a:solidFill>
          </a:ln>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kern="1200">
                <a:solidFill>
                  <a:schemeClr val="bg1"/>
                </a:solidFill>
                <a:latin typeface="Manrope" pitchFamily="2" charset="0"/>
              </a:rPr>
              <a:t>Strategic Impact:</a:t>
            </a:r>
          </a:p>
        </p:txBody>
      </p:sp>
      <p:sp>
        <p:nvSpPr>
          <p:cNvPr id="27" name="Freeform: Shape 26">
            <a:extLst>
              <a:ext uri="{FF2B5EF4-FFF2-40B4-BE49-F238E27FC236}">
                <a16:creationId xmlns:a16="http://schemas.microsoft.com/office/drawing/2014/main" id="{03145C52-7562-8991-A830-96E8263A339D}"/>
              </a:ext>
            </a:extLst>
          </p:cNvPr>
          <p:cNvSpPr/>
          <p:nvPr/>
        </p:nvSpPr>
        <p:spPr>
          <a:xfrm>
            <a:off x="3653116" y="5081967"/>
            <a:ext cx="2840768" cy="853688"/>
          </a:xfrm>
          <a:custGeom>
            <a:avLst/>
            <a:gdLst>
              <a:gd name="csX0" fmla="*/ 0 w 2840768"/>
              <a:gd name="csY0" fmla="*/ 0 h 1354253"/>
              <a:gd name="csX1" fmla="*/ 2840768 w 2840768"/>
              <a:gd name="csY1" fmla="*/ 0 h 1354253"/>
              <a:gd name="csX2" fmla="*/ 2840768 w 2840768"/>
              <a:gd name="csY2" fmla="*/ 1354253 h 1354253"/>
              <a:gd name="csX3" fmla="*/ 0 w 2840768"/>
              <a:gd name="csY3" fmla="*/ 1354253 h 1354253"/>
              <a:gd name="csX4" fmla="*/ 0 w 2840768"/>
              <a:gd name="csY4" fmla="*/ 0 h 1354253"/>
            </a:gdLst>
            <a:ahLst/>
            <a:cxnLst>
              <a:cxn ang="0">
                <a:pos x="csX0" y="csY0"/>
              </a:cxn>
              <a:cxn ang="0">
                <a:pos x="csX1" y="csY1"/>
              </a:cxn>
              <a:cxn ang="0">
                <a:pos x="csX2" y="csY2"/>
              </a:cxn>
              <a:cxn ang="0">
                <a:pos x="csX3" y="csY3"/>
              </a:cxn>
              <a:cxn ang="0">
                <a:pos x="csX4" y="csY4"/>
              </a:cxn>
            </a:cxnLst>
            <a:rect l="l" t="t" r="r" b="b"/>
            <a:pathLst>
              <a:path w="2840768" h="1354253">
                <a:moveTo>
                  <a:pt x="0" y="0"/>
                </a:moveTo>
                <a:lnTo>
                  <a:pt x="2840768" y="0"/>
                </a:lnTo>
                <a:lnTo>
                  <a:pt x="2840768" y="1354253"/>
                </a:lnTo>
                <a:lnTo>
                  <a:pt x="0" y="1354253"/>
                </a:lnTo>
                <a:lnTo>
                  <a:pt x="0" y="0"/>
                </a:lnTo>
                <a:close/>
              </a:path>
            </a:pathLst>
          </a:custGeom>
          <a:noFill/>
          <a:ln>
            <a:noFill/>
          </a:ln>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kern="1200">
                <a:solidFill>
                  <a:schemeClr val="accent6">
                    <a:lumMod val="75000"/>
                  </a:schemeClr>
                </a:solidFill>
                <a:latin typeface="Manrope" pitchFamily="2" charset="0"/>
              </a:rPr>
              <a:t>Faster trait integration into elite varieties or regionally relevant crop genotypes:  Direct Breeding Pipeline integration</a:t>
            </a:r>
          </a:p>
        </p:txBody>
      </p:sp>
      <p:sp>
        <p:nvSpPr>
          <p:cNvPr id="28" name="Freeform: Shape 27">
            <a:extLst>
              <a:ext uri="{FF2B5EF4-FFF2-40B4-BE49-F238E27FC236}">
                <a16:creationId xmlns:a16="http://schemas.microsoft.com/office/drawing/2014/main" id="{273966CE-CDC6-37B8-0F2B-DBBE7AA01E24}"/>
              </a:ext>
            </a:extLst>
          </p:cNvPr>
          <p:cNvSpPr/>
          <p:nvPr/>
        </p:nvSpPr>
        <p:spPr>
          <a:xfrm>
            <a:off x="7085671" y="5126109"/>
            <a:ext cx="3691029" cy="765404"/>
          </a:xfrm>
          <a:custGeom>
            <a:avLst/>
            <a:gdLst>
              <a:gd name="csX0" fmla="*/ 0 w 3085548"/>
              <a:gd name="csY0" fmla="*/ 0 h 1994864"/>
              <a:gd name="csX1" fmla="*/ 3085548 w 3085548"/>
              <a:gd name="csY1" fmla="*/ 0 h 1994864"/>
              <a:gd name="csX2" fmla="*/ 3085548 w 3085548"/>
              <a:gd name="csY2" fmla="*/ 1994864 h 1994864"/>
              <a:gd name="csX3" fmla="*/ 0 w 3085548"/>
              <a:gd name="csY3" fmla="*/ 1994864 h 1994864"/>
              <a:gd name="csX4" fmla="*/ 0 w 3085548"/>
              <a:gd name="csY4" fmla="*/ 0 h 1994864"/>
            </a:gdLst>
            <a:ahLst/>
            <a:cxnLst>
              <a:cxn ang="0">
                <a:pos x="csX0" y="csY0"/>
              </a:cxn>
              <a:cxn ang="0">
                <a:pos x="csX1" y="csY1"/>
              </a:cxn>
              <a:cxn ang="0">
                <a:pos x="csX2" y="csY2"/>
              </a:cxn>
              <a:cxn ang="0">
                <a:pos x="csX3" y="csY3"/>
              </a:cxn>
              <a:cxn ang="0">
                <a:pos x="csX4" y="csY4"/>
              </a:cxn>
            </a:cxnLst>
            <a:rect l="l" t="t" r="r" b="b"/>
            <a:pathLst>
              <a:path w="3085548" h="1994864">
                <a:moveTo>
                  <a:pt x="0" y="0"/>
                </a:moveTo>
                <a:lnTo>
                  <a:pt x="3085548" y="0"/>
                </a:lnTo>
                <a:lnTo>
                  <a:pt x="3085548" y="1994864"/>
                </a:lnTo>
                <a:lnTo>
                  <a:pt x="0" y="1994864"/>
                </a:lnTo>
                <a:lnTo>
                  <a:pt x="0" y="0"/>
                </a:lnTo>
                <a:close/>
              </a:path>
            </a:pathLst>
          </a:custGeom>
          <a:noFill/>
          <a:ln>
            <a:noFill/>
          </a:ln>
        </p:spPr>
        <p:style>
          <a:lnRef idx="0">
            <a:scrgbClr r="0" g="0" b="0"/>
          </a:lnRef>
          <a:fillRef idx="3">
            <a:scrgbClr r="0" g="0" b="0"/>
          </a:fillRef>
          <a:effectRef idx="2">
            <a:schemeClr val="dk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defTabSz="622300">
              <a:lnSpc>
                <a:spcPct val="90000"/>
              </a:lnSpc>
              <a:spcBef>
                <a:spcPct val="0"/>
              </a:spcBef>
              <a:spcAft>
                <a:spcPct val="35000"/>
              </a:spcAft>
              <a:buNone/>
            </a:pPr>
            <a:r>
              <a:rPr lang="en-US" b="0" kern="1200">
                <a:solidFill>
                  <a:schemeClr val="accent6">
                    <a:lumMod val="75000"/>
                  </a:schemeClr>
                </a:solidFill>
                <a:latin typeface="Manrope" pitchFamily="2" charset="0"/>
              </a:rPr>
              <a:t>Scalable innovations</a:t>
            </a:r>
            <a:r>
              <a:rPr lang="en-US" kern="1200">
                <a:solidFill>
                  <a:schemeClr val="accent6">
                    <a:lumMod val="75000"/>
                  </a:schemeClr>
                </a:solidFill>
                <a:latin typeface="Manrope" pitchFamily="2" charset="0"/>
              </a:rPr>
              <a:t>: CGIAR science program, NARS and ARIs partnership, public private partnership, capacity development</a:t>
            </a:r>
          </a:p>
        </p:txBody>
      </p:sp>
      <p:sp>
        <p:nvSpPr>
          <p:cNvPr id="7" name="Oval 6">
            <a:extLst>
              <a:ext uri="{FF2B5EF4-FFF2-40B4-BE49-F238E27FC236}">
                <a16:creationId xmlns:a16="http://schemas.microsoft.com/office/drawing/2014/main" id="{8FCB28A6-13FC-377F-6DBE-067C498A647C}"/>
              </a:ext>
            </a:extLst>
          </p:cNvPr>
          <p:cNvSpPr/>
          <p:nvPr/>
        </p:nvSpPr>
        <p:spPr>
          <a:xfrm>
            <a:off x="1094847" y="3923572"/>
            <a:ext cx="1979701" cy="910776"/>
          </a:xfrm>
          <a:prstGeom prst="ellipse">
            <a:avLst/>
          </a:prstGeom>
          <a:solidFill>
            <a:srgbClr val="91C8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Manrope" pitchFamily="2" charset="0"/>
              </a:rPr>
              <a:t>IP-Freedom to operate is critical</a:t>
            </a:r>
          </a:p>
        </p:txBody>
      </p:sp>
      <p:sp>
        <p:nvSpPr>
          <p:cNvPr id="8" name="Oval 7">
            <a:extLst>
              <a:ext uri="{FF2B5EF4-FFF2-40B4-BE49-F238E27FC236}">
                <a16:creationId xmlns:a16="http://schemas.microsoft.com/office/drawing/2014/main" id="{68A78291-D663-DFCA-68AB-295B54F28107}"/>
              </a:ext>
            </a:extLst>
          </p:cNvPr>
          <p:cNvSpPr/>
          <p:nvPr/>
        </p:nvSpPr>
        <p:spPr>
          <a:xfrm>
            <a:off x="1094847" y="5178961"/>
            <a:ext cx="1955700" cy="1434546"/>
          </a:xfrm>
          <a:prstGeom prst="ellipse">
            <a:avLst/>
          </a:prstGeom>
          <a:solidFill>
            <a:srgbClr val="91C8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Manrope" pitchFamily="2" charset="0"/>
              </a:rPr>
              <a:t>Balanced regulation, involvement of value chain </a:t>
            </a:r>
          </a:p>
        </p:txBody>
      </p:sp>
      <p:sp>
        <p:nvSpPr>
          <p:cNvPr id="9" name="Oval 8">
            <a:extLst>
              <a:ext uri="{FF2B5EF4-FFF2-40B4-BE49-F238E27FC236}">
                <a16:creationId xmlns:a16="http://schemas.microsoft.com/office/drawing/2014/main" id="{1AD332E8-56F9-A0A2-B385-048672D774C6}"/>
              </a:ext>
            </a:extLst>
          </p:cNvPr>
          <p:cNvSpPr/>
          <p:nvPr/>
        </p:nvSpPr>
        <p:spPr>
          <a:xfrm>
            <a:off x="1094847" y="2596922"/>
            <a:ext cx="1979701" cy="981735"/>
          </a:xfrm>
          <a:prstGeom prst="ellipse">
            <a:avLst/>
          </a:prstGeom>
          <a:solidFill>
            <a:srgbClr val="91C84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a:solidFill>
                  <a:schemeClr val="bg1"/>
                </a:solidFill>
                <a:latin typeface="Manrope"/>
              </a:rPr>
              <a:t>Sustainable, healthier, and inclusive</a:t>
            </a:r>
          </a:p>
        </p:txBody>
      </p:sp>
      <p:sp>
        <p:nvSpPr>
          <p:cNvPr id="15" name="TextBox 14">
            <a:extLst>
              <a:ext uri="{FF2B5EF4-FFF2-40B4-BE49-F238E27FC236}">
                <a16:creationId xmlns:a16="http://schemas.microsoft.com/office/drawing/2014/main" id="{9A9CC404-907A-8961-EF12-37C74B5F0AEC}"/>
              </a:ext>
            </a:extLst>
          </p:cNvPr>
          <p:cNvSpPr txBox="1"/>
          <p:nvPr/>
        </p:nvSpPr>
        <p:spPr>
          <a:xfrm rot="5400000">
            <a:off x="9964988" y="3195363"/>
            <a:ext cx="2548579" cy="323165"/>
          </a:xfrm>
          <a:prstGeom prst="rect">
            <a:avLst/>
          </a:prstGeom>
        </p:spPr>
        <p:txBody>
          <a:bodyPr wrap="none" lIns="403896" tIns="0" rIns="269264" rtlCol="0" anchor="t" anchorCtr="0">
            <a:spAutoFit/>
          </a:bodyPr>
          <a:lstStyle/>
          <a:p>
            <a:r>
              <a:rPr lang="en-US" b="1">
                <a:solidFill>
                  <a:srgbClr val="166936"/>
                </a:solidFill>
                <a:latin typeface="Manrope" pitchFamily="2" charset="0"/>
              </a:rPr>
              <a:t>Enabling ecosystem</a:t>
            </a:r>
          </a:p>
        </p:txBody>
      </p:sp>
      <p:sp>
        <p:nvSpPr>
          <p:cNvPr id="5" name="TextBox 4">
            <a:extLst>
              <a:ext uri="{FF2B5EF4-FFF2-40B4-BE49-F238E27FC236}">
                <a16:creationId xmlns:a16="http://schemas.microsoft.com/office/drawing/2014/main" id="{9F626295-B7E4-3EAC-83F1-E2D7AAC478CC}"/>
              </a:ext>
            </a:extLst>
          </p:cNvPr>
          <p:cNvSpPr txBox="1"/>
          <p:nvPr/>
        </p:nvSpPr>
        <p:spPr>
          <a:xfrm>
            <a:off x="11466000" y="6240000"/>
            <a:ext cx="3960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16</a:t>
            </a:r>
          </a:p>
        </p:txBody>
      </p:sp>
    </p:spTree>
    <p:extLst>
      <p:ext uri="{BB962C8B-B14F-4D97-AF65-F5344CB8AC3E}">
        <p14:creationId xmlns:p14="http://schemas.microsoft.com/office/powerpoint/2010/main" val="138493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E3495-D853-1090-2799-8F399A0427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EA0B8B-F04F-D508-49B8-E0F48D5B80AA}"/>
              </a:ext>
            </a:extLst>
          </p:cNvPr>
          <p:cNvSpPr>
            <a:spLocks noGrp="1"/>
          </p:cNvSpPr>
          <p:nvPr>
            <p:ph type="title"/>
          </p:nvPr>
        </p:nvSpPr>
        <p:spPr>
          <a:xfrm>
            <a:off x="785918" y="386473"/>
            <a:ext cx="10742849" cy="341620"/>
          </a:xfrm>
        </p:spPr>
        <p:txBody>
          <a:bodyPr>
            <a:noAutofit/>
          </a:bodyPr>
          <a:lstStyle/>
          <a:p>
            <a:r>
              <a:rPr lang="en-US" sz="3000">
                <a:latin typeface="Manrope"/>
                <a:cs typeface="Arial"/>
              </a:rPr>
              <a:t>IRRI’s Genome Editing Product Development Pipeline</a:t>
            </a:r>
            <a:endParaRPr lang="en-US" sz="3000">
              <a:cs typeface="Arial" panose="020B0604020202020204" pitchFamily="34" charset="0"/>
            </a:endParaRPr>
          </a:p>
        </p:txBody>
      </p:sp>
      <p:sp>
        <p:nvSpPr>
          <p:cNvPr id="14" name="Google Shape;626;p61">
            <a:extLst>
              <a:ext uri="{FF2B5EF4-FFF2-40B4-BE49-F238E27FC236}">
                <a16:creationId xmlns:a16="http://schemas.microsoft.com/office/drawing/2014/main" id="{D81C694C-B795-7289-FD48-95321467E971}"/>
              </a:ext>
            </a:extLst>
          </p:cNvPr>
          <p:cNvSpPr/>
          <p:nvPr/>
        </p:nvSpPr>
        <p:spPr>
          <a:xfrm>
            <a:off x="9176457" y="2829656"/>
            <a:ext cx="3015543" cy="1022950"/>
          </a:xfrm>
          <a:prstGeom prst="rect">
            <a:avLst/>
          </a:prstGeom>
          <a:solidFill>
            <a:srgbClr val="000090"/>
          </a:solidFill>
          <a:ln w="9525" cap="flat" cmpd="sng">
            <a:solidFill>
              <a:srgbClr val="00009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307" tIns="34144" rIns="68307" bIns="34144" anchor="ctr" anchorCtr="0">
            <a:noAutofit/>
          </a:bodyPr>
          <a:lstStyle/>
          <a:p>
            <a:pPr algn="ctr"/>
            <a:r>
              <a:rPr lang="en-US" dirty="0">
                <a:solidFill>
                  <a:schemeClr val="lt1"/>
                </a:solidFill>
                <a:latin typeface="Calibri"/>
                <a:ea typeface="Calibri"/>
                <a:cs typeface="Calibri"/>
                <a:sym typeface="Calibri"/>
              </a:rPr>
              <a:t>Regulated as Recombinant DNA research </a:t>
            </a:r>
            <a:endParaRPr lang="en-US" dirty="0">
              <a:solidFill>
                <a:schemeClr val="lt1"/>
              </a:solidFill>
            </a:endParaRPr>
          </a:p>
        </p:txBody>
      </p:sp>
      <p:sp>
        <p:nvSpPr>
          <p:cNvPr id="15" name="Google Shape;627;p61">
            <a:extLst>
              <a:ext uri="{FF2B5EF4-FFF2-40B4-BE49-F238E27FC236}">
                <a16:creationId xmlns:a16="http://schemas.microsoft.com/office/drawing/2014/main" id="{32D0E759-240C-E867-CE8B-5FE50DEA73DE}"/>
              </a:ext>
            </a:extLst>
          </p:cNvPr>
          <p:cNvSpPr/>
          <p:nvPr/>
        </p:nvSpPr>
        <p:spPr>
          <a:xfrm>
            <a:off x="8119873" y="1027331"/>
            <a:ext cx="4072128" cy="1139798"/>
          </a:xfrm>
          <a:prstGeom prst="rect">
            <a:avLst/>
          </a:prstGeom>
          <a:solidFill>
            <a:srgbClr val="008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307" tIns="34144" rIns="68307" bIns="34144" anchor="ctr" anchorCtr="0">
            <a:noAutofit/>
          </a:bodyPr>
          <a:lstStyle/>
          <a:p>
            <a:pPr algn="ctr"/>
            <a:r>
              <a:rPr lang="en-US" dirty="0">
                <a:solidFill>
                  <a:schemeClr val="lt1"/>
                </a:solidFill>
                <a:latin typeface="Calibri"/>
                <a:ea typeface="Calibri"/>
                <a:cs typeface="Calibri"/>
                <a:sym typeface="Calibri"/>
              </a:rPr>
              <a:t>Product is similar  to conventionally bred (post national non-GMO certification)</a:t>
            </a:r>
            <a:endParaRPr lang="en-US" dirty="0">
              <a:solidFill>
                <a:schemeClr val="lt1"/>
              </a:solidFill>
              <a:latin typeface="Calibri"/>
              <a:ea typeface="Calibri"/>
              <a:cs typeface="Calibri"/>
            </a:endParaRPr>
          </a:p>
        </p:txBody>
      </p:sp>
      <p:sp>
        <p:nvSpPr>
          <p:cNvPr id="4" name="TextBox 3">
            <a:extLst>
              <a:ext uri="{FF2B5EF4-FFF2-40B4-BE49-F238E27FC236}">
                <a16:creationId xmlns:a16="http://schemas.microsoft.com/office/drawing/2014/main" id="{3F74416D-E638-44F9-2C26-7BBE6C99CC59}"/>
              </a:ext>
            </a:extLst>
          </p:cNvPr>
          <p:cNvSpPr txBox="1"/>
          <p:nvPr/>
        </p:nvSpPr>
        <p:spPr>
          <a:xfrm>
            <a:off x="11578889" y="6324667"/>
            <a:ext cx="3960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17</a:t>
            </a:r>
          </a:p>
        </p:txBody>
      </p:sp>
      <p:pic>
        <p:nvPicPr>
          <p:cNvPr id="19" name="Picture 18">
            <a:extLst>
              <a:ext uri="{FF2B5EF4-FFF2-40B4-BE49-F238E27FC236}">
                <a16:creationId xmlns:a16="http://schemas.microsoft.com/office/drawing/2014/main" id="{19B008EF-2C0F-34B6-99F4-D236EBD59C02}"/>
              </a:ext>
            </a:extLst>
          </p:cNvPr>
          <p:cNvPicPr>
            <a:picLocks noChangeAspect="1"/>
          </p:cNvPicPr>
          <p:nvPr/>
        </p:nvPicPr>
        <p:blipFill>
          <a:blip r:embed="rId3"/>
          <a:stretch>
            <a:fillRect/>
          </a:stretch>
        </p:blipFill>
        <p:spPr>
          <a:xfrm>
            <a:off x="168709" y="1516391"/>
            <a:ext cx="9226450" cy="5213593"/>
          </a:xfrm>
          <a:prstGeom prst="rect">
            <a:avLst/>
          </a:prstGeom>
        </p:spPr>
      </p:pic>
    </p:spTree>
    <p:extLst>
      <p:ext uri="{BB962C8B-B14F-4D97-AF65-F5344CB8AC3E}">
        <p14:creationId xmlns:p14="http://schemas.microsoft.com/office/powerpoint/2010/main" val="942103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A8186-50CF-F2BB-4AF2-2FFB05DC73D8}"/>
              </a:ext>
            </a:extLst>
          </p:cNvPr>
          <p:cNvSpPr>
            <a:spLocks noGrp="1"/>
          </p:cNvSpPr>
          <p:nvPr>
            <p:ph type="title"/>
          </p:nvPr>
        </p:nvSpPr>
        <p:spPr>
          <a:xfrm>
            <a:off x="785191" y="344697"/>
            <a:ext cx="10515600" cy="1009651"/>
          </a:xfrm>
        </p:spPr>
        <p:txBody>
          <a:bodyPr>
            <a:noAutofit/>
          </a:bodyPr>
          <a:lstStyle/>
          <a:p>
            <a:r>
              <a:rPr lang="en-PH" sz="3000" b="1" dirty="0">
                <a:solidFill>
                  <a:srgbClr val="166936"/>
                </a:solidFill>
                <a:latin typeface="Manrope"/>
                <a:cs typeface="Arial"/>
              </a:rPr>
              <a:t>IRRI Gene Edited case study 1: Multiplex promoter editing for broad-spectrum </a:t>
            </a:r>
            <a:r>
              <a:rPr lang="en-US" altLang="ja-JP" sz="3000" b="1" spc="-113" dirty="0">
                <a:solidFill>
                  <a:srgbClr val="166936"/>
                </a:solidFill>
                <a:latin typeface="Manrope"/>
                <a:ea typeface="ＭＳ Ｐゴシック"/>
                <a:cs typeface="Arial"/>
              </a:rPr>
              <a:t>Bacterial leaf blight (BLB) resistance</a:t>
            </a:r>
            <a:endParaRPr lang="en-PH" sz="3000" b="1" dirty="0">
              <a:solidFill>
                <a:srgbClr val="166936"/>
              </a:solidFill>
              <a:latin typeface="Manrope"/>
              <a:ea typeface="ＭＳ Ｐゴシック"/>
              <a:cs typeface="Arial"/>
            </a:endParaRPr>
          </a:p>
        </p:txBody>
      </p:sp>
      <p:pic>
        <p:nvPicPr>
          <p:cNvPr id="6" name="Picture 5">
            <a:extLst>
              <a:ext uri="{FF2B5EF4-FFF2-40B4-BE49-F238E27FC236}">
                <a16:creationId xmlns:a16="http://schemas.microsoft.com/office/drawing/2014/main" id="{A57F11BD-5D2A-72C8-0A01-E91FF35EDE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4221" y="3230513"/>
            <a:ext cx="2713426" cy="2354673"/>
          </a:xfrm>
          <a:prstGeom prst="rect">
            <a:avLst/>
          </a:prstGeom>
        </p:spPr>
      </p:pic>
      <p:sp>
        <p:nvSpPr>
          <p:cNvPr id="7" name="TextBox 6">
            <a:extLst>
              <a:ext uri="{FF2B5EF4-FFF2-40B4-BE49-F238E27FC236}">
                <a16:creationId xmlns:a16="http://schemas.microsoft.com/office/drawing/2014/main" id="{2B48E9FB-35A1-6568-CDF3-D8999EFC1707}"/>
              </a:ext>
            </a:extLst>
          </p:cNvPr>
          <p:cNvSpPr txBox="1"/>
          <p:nvPr/>
        </p:nvSpPr>
        <p:spPr>
          <a:xfrm>
            <a:off x="10320160" y="3422606"/>
            <a:ext cx="779605" cy="1964576"/>
          </a:xfrm>
          <a:prstGeom prst="rect">
            <a:avLst/>
          </a:prstGeom>
          <a:noFill/>
        </p:spPr>
        <p:txBody>
          <a:bodyPr wrap="square" lIns="68009" tIns="34004" rIns="68009" bIns="34004" rtlCol="0">
            <a:spAutoFit/>
          </a:bodyPr>
          <a:lstStyle/>
          <a:p>
            <a:pPr defTabSz="682107"/>
            <a:r>
              <a:rPr lang="en-US" sz="1340" dirty="0">
                <a:latin typeface="Arial" panose="020B0604020202020204" pitchFamily="34" charset="0"/>
                <a:cs typeface="Arial" panose="020B0604020202020204" pitchFamily="34" charset="0"/>
              </a:rPr>
              <a:t>Xa13</a:t>
            </a:r>
          </a:p>
          <a:p>
            <a:pPr defTabSz="682107"/>
            <a:endParaRPr lang="en-US" sz="1340" dirty="0">
              <a:latin typeface="Arial" panose="020B0604020202020204" pitchFamily="34" charset="0"/>
              <a:cs typeface="Arial" panose="020B0604020202020204" pitchFamily="34" charset="0"/>
            </a:endParaRPr>
          </a:p>
          <a:p>
            <a:pPr defTabSz="682107"/>
            <a:endParaRPr lang="en-US" sz="800" dirty="0">
              <a:latin typeface="Arial" panose="020B0604020202020204" pitchFamily="34" charset="0"/>
              <a:cs typeface="Arial" panose="020B0604020202020204" pitchFamily="34" charset="0"/>
            </a:endParaRPr>
          </a:p>
          <a:p>
            <a:pPr defTabSz="682107"/>
            <a:r>
              <a:rPr lang="en-US" sz="1340" dirty="0">
                <a:latin typeface="Arial" panose="020B0604020202020204" pitchFamily="34" charset="0"/>
                <a:cs typeface="Arial" panose="020B0604020202020204" pitchFamily="34" charset="0"/>
              </a:rPr>
              <a:t>Xa25</a:t>
            </a:r>
          </a:p>
          <a:p>
            <a:pPr defTabSz="682107"/>
            <a:endParaRPr lang="en-US" sz="1340" dirty="0">
              <a:latin typeface="Arial" panose="020B0604020202020204" pitchFamily="34" charset="0"/>
              <a:cs typeface="Arial" panose="020B0604020202020204" pitchFamily="34" charset="0"/>
            </a:endParaRPr>
          </a:p>
          <a:p>
            <a:pPr defTabSz="682107"/>
            <a:endParaRPr lang="en-US" sz="1340" dirty="0">
              <a:latin typeface="Arial" panose="020B0604020202020204" pitchFamily="34" charset="0"/>
              <a:cs typeface="Arial" panose="020B0604020202020204" pitchFamily="34" charset="0"/>
            </a:endParaRPr>
          </a:p>
          <a:p>
            <a:pPr defTabSz="682107"/>
            <a:endParaRPr lang="en-US" sz="1340" dirty="0">
              <a:latin typeface="Arial" panose="020B0604020202020204" pitchFamily="34" charset="0"/>
              <a:cs typeface="Arial" panose="020B0604020202020204" pitchFamily="34" charset="0"/>
            </a:endParaRPr>
          </a:p>
          <a:p>
            <a:pPr defTabSz="682107"/>
            <a:endParaRPr lang="en-US" sz="600" dirty="0">
              <a:latin typeface="Arial" panose="020B0604020202020204" pitchFamily="34" charset="0"/>
              <a:cs typeface="Arial" panose="020B0604020202020204" pitchFamily="34" charset="0"/>
            </a:endParaRPr>
          </a:p>
          <a:p>
            <a:pPr defTabSz="682107"/>
            <a:r>
              <a:rPr lang="en-US" sz="1340" dirty="0">
                <a:latin typeface="Arial" panose="020B0604020202020204" pitchFamily="34" charset="0"/>
                <a:cs typeface="Arial" panose="020B0604020202020204" pitchFamily="34" charset="0"/>
              </a:rPr>
              <a:t>Xa41</a:t>
            </a:r>
          </a:p>
          <a:p>
            <a:pPr defTabSz="682107"/>
            <a:endParaRPr lang="en-US" sz="134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B359E4D-0CC0-7DAE-09CA-1A9B731801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206" y="3319857"/>
            <a:ext cx="5820490" cy="2267516"/>
          </a:xfrm>
          <a:prstGeom prst="rect">
            <a:avLst/>
          </a:prstGeom>
        </p:spPr>
      </p:pic>
      <p:sp>
        <p:nvSpPr>
          <p:cNvPr id="9" name="TextBox 8">
            <a:extLst>
              <a:ext uri="{FF2B5EF4-FFF2-40B4-BE49-F238E27FC236}">
                <a16:creationId xmlns:a16="http://schemas.microsoft.com/office/drawing/2014/main" id="{A1A0080C-267A-D442-1BEE-79259AC31F5D}"/>
              </a:ext>
            </a:extLst>
          </p:cNvPr>
          <p:cNvSpPr txBox="1"/>
          <p:nvPr/>
        </p:nvSpPr>
        <p:spPr>
          <a:xfrm>
            <a:off x="891206" y="2248617"/>
            <a:ext cx="10767384" cy="369332"/>
          </a:xfrm>
          <a:prstGeom prst="rect">
            <a:avLst/>
          </a:prstGeom>
          <a:noFill/>
        </p:spPr>
        <p:txBody>
          <a:bodyPr wrap="square" lIns="91440" tIns="45720" rIns="91440" bIns="45720" anchor="t">
            <a:spAutoFit/>
          </a:bodyPr>
          <a:lstStyle/>
          <a:p>
            <a:pPr defTabSz="682107">
              <a:buClr>
                <a:srgbClr val="0C0C0C"/>
              </a:buClr>
              <a:buSzPts val="2400"/>
            </a:pPr>
            <a:r>
              <a:rPr lang="en-US" dirty="0">
                <a:solidFill>
                  <a:srgbClr val="0C0C0C"/>
                </a:solidFill>
                <a:latin typeface="Manrope"/>
                <a:ea typeface="Garamond"/>
                <a:cs typeface="Arial"/>
                <a:sym typeface="Garamond"/>
              </a:rPr>
              <a:t>BLB  (</a:t>
            </a:r>
            <a:r>
              <a:rPr lang="en-US" dirty="0" err="1">
                <a:solidFill>
                  <a:srgbClr val="0C0C0C"/>
                </a:solidFill>
                <a:latin typeface="Manrope"/>
                <a:ea typeface="Garamond"/>
                <a:cs typeface="Arial"/>
                <a:sym typeface="Garamond"/>
              </a:rPr>
              <a:t>kresek</a:t>
            </a:r>
            <a:r>
              <a:rPr lang="en-US" dirty="0">
                <a:solidFill>
                  <a:srgbClr val="0C0C0C"/>
                </a:solidFill>
                <a:latin typeface="Manrope"/>
                <a:ea typeface="Garamond"/>
                <a:cs typeface="Arial"/>
                <a:sym typeface="Garamond"/>
              </a:rPr>
              <a:t>) is the major rice disease in Southeast Asia, South Africa, and Africa</a:t>
            </a:r>
            <a:r>
              <a:rPr lang="en-US" dirty="0">
                <a:latin typeface="Manrope"/>
                <a:cs typeface="Arial"/>
                <a:sym typeface="Garamond"/>
              </a:rPr>
              <a:t>.</a:t>
            </a:r>
            <a:endParaRPr lang="en-US" dirty="0">
              <a:solidFill>
                <a:srgbClr val="0C0C0C"/>
              </a:solidFill>
              <a:latin typeface="Manrope"/>
              <a:ea typeface="Garamond"/>
              <a:cs typeface="Arial"/>
            </a:endParaRPr>
          </a:p>
        </p:txBody>
      </p:sp>
      <p:pic>
        <p:nvPicPr>
          <p:cNvPr id="20" name="Picture 19">
            <a:extLst>
              <a:ext uri="{FF2B5EF4-FFF2-40B4-BE49-F238E27FC236}">
                <a16:creationId xmlns:a16="http://schemas.microsoft.com/office/drawing/2014/main" id="{08D69D9B-A22C-2F05-444E-6C13BA12CA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5734" y="5841576"/>
            <a:ext cx="711211" cy="541943"/>
          </a:xfrm>
          <a:prstGeom prst="rect">
            <a:avLst/>
          </a:prstGeom>
        </p:spPr>
      </p:pic>
      <p:grpSp>
        <p:nvGrpSpPr>
          <p:cNvPr id="34" name="Group 33">
            <a:extLst>
              <a:ext uri="{FF2B5EF4-FFF2-40B4-BE49-F238E27FC236}">
                <a16:creationId xmlns:a16="http://schemas.microsoft.com/office/drawing/2014/main" id="{8B8D5855-8CF2-2648-F016-99184A63275E}"/>
              </a:ext>
            </a:extLst>
          </p:cNvPr>
          <p:cNvGrpSpPr/>
          <p:nvPr/>
        </p:nvGrpSpPr>
        <p:grpSpPr>
          <a:xfrm>
            <a:off x="735055" y="5930271"/>
            <a:ext cx="6865910" cy="364555"/>
            <a:chOff x="914110" y="5804583"/>
            <a:chExt cx="6865910" cy="364555"/>
          </a:xfrm>
        </p:grpSpPr>
        <p:pic>
          <p:nvPicPr>
            <p:cNvPr id="22" name="Picture 21">
              <a:extLst>
                <a:ext uri="{FF2B5EF4-FFF2-40B4-BE49-F238E27FC236}">
                  <a16:creationId xmlns:a16="http://schemas.microsoft.com/office/drawing/2014/main" id="{5EB4FD67-707F-E1A1-5ADA-4A2BC22CA5E9}"/>
                </a:ext>
              </a:extLst>
            </p:cNvPr>
            <p:cNvPicPr>
              <a:picLocks noChangeAspect="1"/>
            </p:cNvPicPr>
            <p:nvPr/>
          </p:nvPicPr>
          <p:blipFill>
            <a:blip r:embed="rId6" cstate="print">
              <a:extLst>
                <a:ext uri="{28A0092B-C50C-407E-A947-70E740481C1C}">
                  <a14:useLocalDpi xmlns:a14="http://schemas.microsoft.com/office/drawing/2010/main" val="0"/>
                </a:ext>
              </a:extLst>
            </a:blip>
            <a:srcRect t="7425" b="7758"/>
            <a:stretch>
              <a:fillRect/>
            </a:stretch>
          </p:blipFill>
          <p:spPr>
            <a:xfrm>
              <a:off x="914110" y="5804583"/>
              <a:ext cx="764104" cy="364555"/>
            </a:xfrm>
            <a:prstGeom prst="rect">
              <a:avLst/>
            </a:prstGeom>
          </p:spPr>
        </p:pic>
        <p:pic>
          <p:nvPicPr>
            <p:cNvPr id="24" name="Picture 23">
              <a:extLst>
                <a:ext uri="{FF2B5EF4-FFF2-40B4-BE49-F238E27FC236}">
                  <a16:creationId xmlns:a16="http://schemas.microsoft.com/office/drawing/2014/main" id="{6213C3E9-AF0E-3298-1778-B5EE59C01FF8}"/>
                </a:ext>
              </a:extLst>
            </p:cNvPr>
            <p:cNvPicPr>
              <a:picLocks noChangeAspect="1"/>
            </p:cNvPicPr>
            <p:nvPr/>
          </p:nvPicPr>
          <p:blipFill>
            <a:blip r:embed="rId7" cstate="print">
              <a:extLst>
                <a:ext uri="{28A0092B-C50C-407E-A947-70E740481C1C}">
                  <a14:useLocalDpi xmlns:a14="http://schemas.microsoft.com/office/drawing/2010/main" val="0"/>
                </a:ext>
              </a:extLst>
            </a:blip>
            <a:srcRect t="14808" b="14894"/>
            <a:stretch>
              <a:fillRect/>
            </a:stretch>
          </p:blipFill>
          <p:spPr>
            <a:xfrm>
              <a:off x="1833788" y="5837319"/>
              <a:ext cx="764104" cy="299083"/>
            </a:xfrm>
            <a:prstGeom prst="rect">
              <a:avLst/>
            </a:prstGeom>
          </p:spPr>
        </p:pic>
        <p:pic>
          <p:nvPicPr>
            <p:cNvPr id="26" name="Picture 25">
              <a:extLst>
                <a:ext uri="{FF2B5EF4-FFF2-40B4-BE49-F238E27FC236}">
                  <a16:creationId xmlns:a16="http://schemas.microsoft.com/office/drawing/2014/main" id="{A1ECFDD8-0E88-3EAB-C8CC-799C94DF5283}"/>
                </a:ext>
              </a:extLst>
            </p:cNvPr>
            <p:cNvPicPr>
              <a:picLocks noChangeAspect="1"/>
            </p:cNvPicPr>
            <p:nvPr/>
          </p:nvPicPr>
          <p:blipFill>
            <a:blip r:embed="rId8" cstate="print">
              <a:extLst>
                <a:ext uri="{28A0092B-C50C-407E-A947-70E740481C1C}">
                  <a14:useLocalDpi xmlns:a14="http://schemas.microsoft.com/office/drawing/2010/main" val="0"/>
                </a:ext>
              </a:extLst>
            </a:blip>
            <a:srcRect t="23129" b="23021"/>
            <a:stretch>
              <a:fillRect/>
            </a:stretch>
          </p:blipFill>
          <p:spPr>
            <a:xfrm>
              <a:off x="2753466" y="5849494"/>
              <a:ext cx="906988" cy="274732"/>
            </a:xfrm>
            <a:prstGeom prst="rect">
              <a:avLst/>
            </a:prstGeom>
          </p:spPr>
        </p:pic>
        <p:pic>
          <p:nvPicPr>
            <p:cNvPr id="28" name="Picture 27">
              <a:extLst>
                <a:ext uri="{FF2B5EF4-FFF2-40B4-BE49-F238E27FC236}">
                  <a16:creationId xmlns:a16="http://schemas.microsoft.com/office/drawing/2014/main" id="{88883EE8-C6A7-CCF6-9B38-23471EEDD761}"/>
                </a:ext>
              </a:extLst>
            </p:cNvPr>
            <p:cNvPicPr>
              <a:picLocks noChangeAspect="1"/>
            </p:cNvPicPr>
            <p:nvPr/>
          </p:nvPicPr>
          <p:blipFill>
            <a:blip r:embed="rId9" cstate="print">
              <a:extLst>
                <a:ext uri="{28A0092B-C50C-407E-A947-70E740481C1C}">
                  <a14:useLocalDpi xmlns:a14="http://schemas.microsoft.com/office/drawing/2010/main" val="0"/>
                </a:ext>
              </a:extLst>
            </a:blip>
            <a:srcRect l="2954" t="33553" r="3258" b="33063"/>
            <a:stretch>
              <a:fillRect/>
            </a:stretch>
          </p:blipFill>
          <p:spPr>
            <a:xfrm>
              <a:off x="3816028" y="5849494"/>
              <a:ext cx="1372167" cy="274732"/>
            </a:xfrm>
            <a:prstGeom prst="rect">
              <a:avLst/>
            </a:prstGeom>
          </p:spPr>
        </p:pic>
        <p:pic>
          <p:nvPicPr>
            <p:cNvPr id="30" name="Picture 29">
              <a:extLst>
                <a:ext uri="{FF2B5EF4-FFF2-40B4-BE49-F238E27FC236}">
                  <a16:creationId xmlns:a16="http://schemas.microsoft.com/office/drawing/2014/main" id="{FC8A852C-4D15-E692-41BF-E228ECCBD1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3769" y="5837983"/>
              <a:ext cx="361646" cy="297755"/>
            </a:xfrm>
            <a:prstGeom prst="rect">
              <a:avLst/>
            </a:prstGeom>
          </p:spPr>
        </p:pic>
        <p:pic>
          <p:nvPicPr>
            <p:cNvPr id="32" name="Picture 31">
              <a:extLst>
                <a:ext uri="{FF2B5EF4-FFF2-40B4-BE49-F238E27FC236}">
                  <a16:creationId xmlns:a16="http://schemas.microsoft.com/office/drawing/2014/main" id="{0DD088F7-0BED-77DF-2BA7-DC6781F9C6AF}"/>
                </a:ext>
              </a:extLst>
            </p:cNvPr>
            <p:cNvPicPr>
              <a:picLocks noChangeAspect="1"/>
            </p:cNvPicPr>
            <p:nvPr/>
          </p:nvPicPr>
          <p:blipFill>
            <a:blip r:embed="rId11" cstate="print">
              <a:extLst>
                <a:ext uri="{28A0092B-C50C-407E-A947-70E740481C1C}">
                  <a14:useLocalDpi xmlns:a14="http://schemas.microsoft.com/office/drawing/2010/main" val="0"/>
                </a:ext>
              </a:extLst>
            </a:blip>
            <a:srcRect t="25599" b="26433"/>
            <a:stretch>
              <a:fillRect/>
            </a:stretch>
          </p:blipFill>
          <p:spPr>
            <a:xfrm>
              <a:off x="5860988" y="5868921"/>
              <a:ext cx="1919032" cy="235879"/>
            </a:xfrm>
            <a:prstGeom prst="rect">
              <a:avLst/>
            </a:prstGeom>
          </p:spPr>
        </p:pic>
      </p:grpSp>
      <p:sp>
        <p:nvSpPr>
          <p:cNvPr id="4" name="TextBox 3">
            <a:extLst>
              <a:ext uri="{FF2B5EF4-FFF2-40B4-BE49-F238E27FC236}">
                <a16:creationId xmlns:a16="http://schemas.microsoft.com/office/drawing/2014/main" id="{B12B2E15-7583-F7CB-A7EA-703A57B88602}"/>
              </a:ext>
            </a:extLst>
          </p:cNvPr>
          <p:cNvSpPr txBox="1"/>
          <p:nvPr/>
        </p:nvSpPr>
        <p:spPr>
          <a:xfrm>
            <a:off x="11466000" y="6246000"/>
            <a:ext cx="2400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6</a:t>
            </a:r>
          </a:p>
        </p:txBody>
      </p:sp>
    </p:spTree>
    <p:extLst>
      <p:ext uri="{BB962C8B-B14F-4D97-AF65-F5344CB8AC3E}">
        <p14:creationId xmlns:p14="http://schemas.microsoft.com/office/powerpoint/2010/main" val="1278901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line Image Placeholder 1">
            <a:extLst>
              <a:ext uri="{FF2B5EF4-FFF2-40B4-BE49-F238E27FC236}">
                <a16:creationId xmlns:a16="http://schemas.microsoft.com/office/drawing/2014/main" id="{A68A50AD-B9F1-E154-BA53-358527806E88}"/>
              </a:ext>
            </a:extLst>
          </p:cNvPr>
          <p:cNvSpPr>
            <a:spLocks noGrp="1"/>
          </p:cNvSpPr>
          <p:nvPr>
            <p:ph type="clipArt" sz="quarter" idx="10"/>
          </p:nvPr>
        </p:nvSpPr>
        <p:spPr/>
        <p:txBody>
          <a:bodyPr/>
          <a:lstStyle/>
          <a:p>
            <a:endParaRPr lang="en-PH">
              <a:latin typeface="Arial"/>
              <a:cs typeface="Arial"/>
            </a:endParaRPr>
          </a:p>
        </p:txBody>
      </p:sp>
      <p:sp>
        <p:nvSpPr>
          <p:cNvPr id="3" name="Title 2">
            <a:extLst>
              <a:ext uri="{FF2B5EF4-FFF2-40B4-BE49-F238E27FC236}">
                <a16:creationId xmlns:a16="http://schemas.microsoft.com/office/drawing/2014/main" id="{BB9CB761-6110-1D5F-957E-A8A8EFD40756}"/>
              </a:ext>
            </a:extLst>
          </p:cNvPr>
          <p:cNvSpPr>
            <a:spLocks noGrp="1"/>
          </p:cNvSpPr>
          <p:nvPr>
            <p:ph type="title"/>
          </p:nvPr>
        </p:nvSpPr>
        <p:spPr>
          <a:xfrm>
            <a:off x="1248228" y="3865393"/>
            <a:ext cx="11108066" cy="1264445"/>
          </a:xfrm>
        </p:spPr>
        <p:txBody>
          <a:bodyPr>
            <a:normAutofit/>
          </a:bodyPr>
          <a:lstStyle/>
          <a:p>
            <a:r>
              <a:rPr lang="en-PH" sz="3600">
                <a:latin typeface="Manrope"/>
                <a:cs typeface="Arial"/>
              </a:rPr>
              <a:t>A Closer Look at Breeding Innovations</a:t>
            </a:r>
            <a:endParaRPr lang="en-US" sz="3600">
              <a:latin typeface="Manrope"/>
            </a:endParaRPr>
          </a:p>
        </p:txBody>
      </p:sp>
      <p:sp>
        <p:nvSpPr>
          <p:cNvPr id="4" name="Text Placeholder 3">
            <a:extLst>
              <a:ext uri="{FF2B5EF4-FFF2-40B4-BE49-F238E27FC236}">
                <a16:creationId xmlns:a16="http://schemas.microsoft.com/office/drawing/2014/main" id="{86683116-40C9-2775-AD2F-56EE8E96FB60}"/>
              </a:ext>
            </a:extLst>
          </p:cNvPr>
          <p:cNvSpPr>
            <a:spLocks noGrp="1"/>
          </p:cNvSpPr>
          <p:nvPr>
            <p:ph type="body" idx="1"/>
          </p:nvPr>
        </p:nvSpPr>
        <p:spPr/>
        <p:txBody>
          <a:bodyPr/>
          <a:lstStyle/>
          <a:p>
            <a:r>
              <a:rPr lang="en-PH" dirty="0">
                <a:latin typeface="Arial"/>
                <a:cs typeface="Arial"/>
              </a:rPr>
              <a:t>Priorities for IRRI</a:t>
            </a:r>
          </a:p>
        </p:txBody>
      </p:sp>
    </p:spTree>
    <p:extLst>
      <p:ext uri="{BB962C8B-B14F-4D97-AF65-F5344CB8AC3E}">
        <p14:creationId xmlns:p14="http://schemas.microsoft.com/office/powerpoint/2010/main" val="3212740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93B6CA4-FF07-707A-3377-522075B19A48}"/>
              </a:ext>
            </a:extLst>
          </p:cNvPr>
          <p:cNvSpPr txBox="1">
            <a:spLocks/>
          </p:cNvSpPr>
          <p:nvPr/>
        </p:nvSpPr>
        <p:spPr>
          <a:xfrm>
            <a:off x="504814" y="694579"/>
            <a:ext cx="111823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anrope" pitchFamily="2" charset="0"/>
                <a:ea typeface="+mj-ea"/>
                <a:cs typeface="+mj-cs"/>
              </a:defRPr>
            </a:lvl1pPr>
          </a:lstStyle>
          <a:p>
            <a:pPr>
              <a:spcBef>
                <a:spcPts val="0"/>
              </a:spcBef>
              <a:spcAft>
                <a:spcPts val="100"/>
              </a:spcAft>
            </a:pPr>
            <a:r>
              <a:rPr lang="en-US" sz="3600" dirty="0"/>
              <a:t>Southeast Asia: A Critical but Vulnerable Rice System</a:t>
            </a:r>
            <a:endParaRPr lang="en-US" sz="3400" dirty="0">
              <a:latin typeface="Arial"/>
              <a:cs typeface="Arial"/>
            </a:endParaRPr>
          </a:p>
        </p:txBody>
      </p:sp>
      <p:sp>
        <p:nvSpPr>
          <p:cNvPr id="15" name="Title 1">
            <a:extLst>
              <a:ext uri="{FF2B5EF4-FFF2-40B4-BE49-F238E27FC236}">
                <a16:creationId xmlns:a16="http://schemas.microsoft.com/office/drawing/2014/main" id="{1B3E06CD-11BE-8502-DBA2-C630794DD121}"/>
              </a:ext>
            </a:extLst>
          </p:cNvPr>
          <p:cNvSpPr txBox="1">
            <a:spLocks/>
          </p:cNvSpPr>
          <p:nvPr/>
        </p:nvSpPr>
        <p:spPr>
          <a:xfrm>
            <a:off x="1053547" y="57821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anrope" pitchFamily="2" charset="0"/>
                <a:ea typeface="+mj-ea"/>
                <a:cs typeface="+mj-cs"/>
              </a:defRPr>
            </a:lvl1pPr>
          </a:lstStyle>
          <a:p>
            <a:r>
              <a:rPr lang="fr-FR" sz="1800" i="1">
                <a:latin typeface="Arial"/>
                <a:cs typeface="Arial"/>
              </a:rPr>
              <a:t>Sources: IRRI (2024); Stuart et al., Nature Food (2022); CSIS (2024); IPCC AR6 (2021)</a:t>
            </a:r>
            <a:r>
              <a:rPr lang="fr-FR" sz="1800">
                <a:latin typeface="Arial"/>
                <a:cs typeface="Arial"/>
              </a:rPr>
              <a:t>​</a:t>
            </a:r>
            <a:endParaRPr lang="en-PH" sz="1800">
              <a:latin typeface="Arial"/>
              <a:cs typeface="Arial"/>
            </a:endParaRPr>
          </a:p>
        </p:txBody>
      </p:sp>
      <p:pic>
        <p:nvPicPr>
          <p:cNvPr id="2" name="Picture 1" descr="A group of colorful squares with white text&#10;&#10;AI-generated content may be incorrect.">
            <a:extLst>
              <a:ext uri="{FF2B5EF4-FFF2-40B4-BE49-F238E27FC236}">
                <a16:creationId xmlns:a16="http://schemas.microsoft.com/office/drawing/2014/main" id="{2B7D6E7B-1C49-D76D-D41A-BBF6FEA15A44}"/>
              </a:ext>
            </a:extLst>
          </p:cNvPr>
          <p:cNvPicPr>
            <a:picLocks noChangeAspect="1"/>
          </p:cNvPicPr>
          <p:nvPr/>
        </p:nvPicPr>
        <p:blipFill>
          <a:blip r:embed="rId2"/>
          <a:srcRect l="5433" t="25041" r="7527" b="5991"/>
          <a:stretch>
            <a:fillRect/>
          </a:stretch>
        </p:blipFill>
        <p:spPr>
          <a:xfrm>
            <a:off x="1301737" y="1851857"/>
            <a:ext cx="9581571" cy="4214665"/>
          </a:xfrm>
          <a:prstGeom prst="rect">
            <a:avLst/>
          </a:prstGeom>
        </p:spPr>
      </p:pic>
    </p:spTree>
    <p:extLst>
      <p:ext uri="{BB962C8B-B14F-4D97-AF65-F5344CB8AC3E}">
        <p14:creationId xmlns:p14="http://schemas.microsoft.com/office/powerpoint/2010/main" val="2898159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1E3F2-0DA4-D789-101A-BC539A36BF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E6B3CA-24A2-E85F-268B-7D0485C3283E}"/>
              </a:ext>
            </a:extLst>
          </p:cNvPr>
          <p:cNvSpPr>
            <a:spLocks noGrp="1"/>
          </p:cNvSpPr>
          <p:nvPr>
            <p:ph type="title"/>
          </p:nvPr>
        </p:nvSpPr>
        <p:spPr>
          <a:xfrm>
            <a:off x="839786" y="303404"/>
            <a:ext cx="10422379" cy="1600200"/>
          </a:xfrm>
        </p:spPr>
        <p:txBody>
          <a:bodyPr>
            <a:normAutofit/>
          </a:bodyPr>
          <a:lstStyle/>
          <a:p>
            <a:r>
              <a:rPr lang="en-US">
                <a:latin typeface="Arial"/>
                <a:cs typeface="Arial"/>
              </a:rPr>
              <a:t>IRRI develops rice varieties with traits that combine climate resilience, biotic resistance, high yield, and consumer-preferred quality.</a:t>
            </a:r>
            <a:endParaRPr lang="en-PH">
              <a:latin typeface="Arial"/>
              <a:cs typeface="Arial"/>
            </a:endParaRPr>
          </a:p>
        </p:txBody>
      </p:sp>
      <p:pic>
        <p:nvPicPr>
          <p:cNvPr id="3" name="Picture 2" descr="A green and white chart with white text&#10;&#10;AI-generated content may be incorrect.">
            <a:extLst>
              <a:ext uri="{FF2B5EF4-FFF2-40B4-BE49-F238E27FC236}">
                <a16:creationId xmlns:a16="http://schemas.microsoft.com/office/drawing/2014/main" id="{9A2D955D-1F05-1BE8-8B7A-12972AA88B65}"/>
              </a:ext>
            </a:extLst>
          </p:cNvPr>
          <p:cNvPicPr>
            <a:picLocks noChangeAspect="1"/>
          </p:cNvPicPr>
          <p:nvPr/>
        </p:nvPicPr>
        <p:blipFill>
          <a:blip r:embed="rId3"/>
          <a:srcRect l="4225" t="27732" r="5106" b="4182"/>
          <a:stretch>
            <a:fillRect/>
          </a:stretch>
        </p:blipFill>
        <p:spPr>
          <a:xfrm>
            <a:off x="525887" y="1898890"/>
            <a:ext cx="11054378" cy="4669359"/>
          </a:xfrm>
          <a:prstGeom prst="rect">
            <a:avLst/>
          </a:prstGeom>
        </p:spPr>
      </p:pic>
    </p:spTree>
    <p:extLst>
      <p:ext uri="{BB962C8B-B14F-4D97-AF65-F5344CB8AC3E}">
        <p14:creationId xmlns:p14="http://schemas.microsoft.com/office/powerpoint/2010/main" val="240479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0E852-9CA6-C37F-22E4-F885F4EFE17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19072-E448-5597-2B98-CFC9A703EB2E}"/>
              </a:ext>
            </a:extLst>
          </p:cNvPr>
          <p:cNvSpPr/>
          <p:nvPr/>
        </p:nvSpPr>
        <p:spPr>
          <a:xfrm>
            <a:off x="611969" y="2146037"/>
            <a:ext cx="10683433" cy="406272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sz="2400">
              <a:latin typeface="Arial"/>
              <a:cs typeface="Arial"/>
            </a:endParaRPr>
          </a:p>
        </p:txBody>
      </p:sp>
      <p:sp>
        <p:nvSpPr>
          <p:cNvPr id="3" name="Title 2">
            <a:extLst>
              <a:ext uri="{FF2B5EF4-FFF2-40B4-BE49-F238E27FC236}">
                <a16:creationId xmlns:a16="http://schemas.microsoft.com/office/drawing/2014/main" id="{536CD5EC-A142-68FD-B161-42DF3545E786}"/>
              </a:ext>
            </a:extLst>
          </p:cNvPr>
          <p:cNvSpPr>
            <a:spLocks noGrp="1"/>
          </p:cNvSpPr>
          <p:nvPr>
            <p:ph type="title"/>
          </p:nvPr>
        </p:nvSpPr>
        <p:spPr>
          <a:xfrm>
            <a:off x="6285128" y="2085777"/>
            <a:ext cx="4214150" cy="729890"/>
          </a:xfrm>
        </p:spPr>
        <p:txBody>
          <a:bodyPr>
            <a:noAutofit/>
          </a:bodyPr>
          <a:lstStyle/>
          <a:p>
            <a:pPr algn="ctr"/>
            <a:r>
              <a:rPr lang="en-PH" sz="2000" b="1">
                <a:solidFill>
                  <a:schemeClr val="bg1"/>
                </a:solidFill>
                <a:latin typeface="Arial"/>
                <a:cs typeface="Arial"/>
              </a:rPr>
              <a:t>Rapid-cycle Gene Enrichment</a:t>
            </a:r>
            <a:r>
              <a:rPr lang="en-PH" sz="2000">
                <a:solidFill>
                  <a:schemeClr val="bg1"/>
                </a:solidFill>
                <a:latin typeface="Arial"/>
                <a:cs typeface="Arial"/>
              </a:rPr>
              <a:t>​</a:t>
            </a:r>
            <a:endParaRPr lang="en-US" sz="2000" b="1">
              <a:solidFill>
                <a:schemeClr val="bg1"/>
              </a:solidFill>
              <a:latin typeface="Arial"/>
              <a:cs typeface="Arial"/>
            </a:endParaRPr>
          </a:p>
        </p:txBody>
      </p:sp>
      <p:sp>
        <p:nvSpPr>
          <p:cNvPr id="16" name="Rectangle: Rounded Corners 15">
            <a:extLst>
              <a:ext uri="{FF2B5EF4-FFF2-40B4-BE49-F238E27FC236}">
                <a16:creationId xmlns:a16="http://schemas.microsoft.com/office/drawing/2014/main" id="{2E824CC3-9FA9-7C88-E654-181B87719892}"/>
              </a:ext>
            </a:extLst>
          </p:cNvPr>
          <p:cNvSpPr/>
          <p:nvPr/>
        </p:nvSpPr>
        <p:spPr>
          <a:xfrm>
            <a:off x="6283239" y="2809193"/>
            <a:ext cx="4218815" cy="2230174"/>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sz="1200">
              <a:latin typeface="Arial"/>
              <a:cs typeface="Arial"/>
            </a:endParaRPr>
          </a:p>
        </p:txBody>
      </p:sp>
      <p:sp>
        <p:nvSpPr>
          <p:cNvPr id="11" name="Google Shape;216;p24">
            <a:extLst>
              <a:ext uri="{FF2B5EF4-FFF2-40B4-BE49-F238E27FC236}">
                <a16:creationId xmlns:a16="http://schemas.microsoft.com/office/drawing/2014/main" id="{194E500C-C47A-65C7-2DDC-2A1DA8DDB749}"/>
              </a:ext>
            </a:extLst>
          </p:cNvPr>
          <p:cNvSpPr txBox="1">
            <a:spLocks noGrp="1"/>
          </p:cNvSpPr>
          <p:nvPr/>
        </p:nvSpPr>
        <p:spPr>
          <a:xfrm>
            <a:off x="6287960" y="5126586"/>
            <a:ext cx="4635012" cy="5831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0" lvl="1" indent="0" fontAlgn="base">
              <a:buNone/>
            </a:pPr>
            <a:r>
              <a:rPr lang="en-US" sz="1800">
                <a:solidFill>
                  <a:schemeClr val="bg1"/>
                </a:solidFill>
                <a:latin typeface="Arial"/>
                <a:cs typeface="Arial"/>
              </a:rPr>
              <a:t>Accelerated trait introgression by enabling faster accumulation and fixation of high-impact genes in elite rice varieties.</a:t>
            </a:r>
            <a:endParaRPr lang="en-PH" sz="1800" b="0">
              <a:solidFill>
                <a:schemeClr val="bg1"/>
              </a:solidFill>
              <a:latin typeface="Arial"/>
              <a:cs typeface="Arial"/>
            </a:endParaRPr>
          </a:p>
        </p:txBody>
      </p:sp>
      <p:sp>
        <p:nvSpPr>
          <p:cNvPr id="12" name="Title 2">
            <a:extLst>
              <a:ext uri="{FF2B5EF4-FFF2-40B4-BE49-F238E27FC236}">
                <a16:creationId xmlns:a16="http://schemas.microsoft.com/office/drawing/2014/main" id="{D1E6346D-22E0-2F42-E614-870FF6C56918}"/>
              </a:ext>
            </a:extLst>
          </p:cNvPr>
          <p:cNvSpPr txBox="1">
            <a:spLocks/>
          </p:cNvSpPr>
          <p:nvPr/>
        </p:nvSpPr>
        <p:spPr>
          <a:xfrm>
            <a:off x="1270460" y="2083274"/>
            <a:ext cx="4017805" cy="7298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anrope" pitchFamily="2" charset="0"/>
                <a:ea typeface="+mj-ea"/>
                <a:cs typeface="+mj-cs"/>
              </a:defRPr>
            </a:lvl1pPr>
          </a:lstStyle>
          <a:p>
            <a:pPr algn="ctr"/>
            <a:r>
              <a:rPr lang="en-PH" sz="2000" b="1">
                <a:solidFill>
                  <a:schemeClr val="bg1"/>
                </a:solidFill>
                <a:latin typeface="Arial"/>
                <a:cs typeface="Arial"/>
              </a:rPr>
              <a:t>Trait Introgression</a:t>
            </a:r>
            <a:endParaRPr lang="en-US" sz="2000" b="1">
              <a:solidFill>
                <a:schemeClr val="bg1"/>
              </a:solidFill>
              <a:latin typeface="Arial"/>
              <a:cs typeface="Arial"/>
            </a:endParaRPr>
          </a:p>
        </p:txBody>
      </p:sp>
      <p:sp>
        <p:nvSpPr>
          <p:cNvPr id="4" name="Rectangle: Rounded Corners 3">
            <a:extLst>
              <a:ext uri="{FF2B5EF4-FFF2-40B4-BE49-F238E27FC236}">
                <a16:creationId xmlns:a16="http://schemas.microsoft.com/office/drawing/2014/main" id="{025B1A12-4AEA-6DC5-F7C4-435EA56D4F49}"/>
              </a:ext>
            </a:extLst>
          </p:cNvPr>
          <p:cNvSpPr/>
          <p:nvPr/>
        </p:nvSpPr>
        <p:spPr>
          <a:xfrm>
            <a:off x="1271079" y="2813924"/>
            <a:ext cx="4015296" cy="225383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sz="1200">
              <a:latin typeface="Arial"/>
              <a:cs typeface="Arial"/>
            </a:endParaRPr>
          </a:p>
        </p:txBody>
      </p:sp>
      <p:pic>
        <p:nvPicPr>
          <p:cNvPr id="6148" name="Picture 4" descr="A screenshot of a computer&#10;&#10;AI-generated content may be incorrect.">
            <a:extLst>
              <a:ext uri="{FF2B5EF4-FFF2-40B4-BE49-F238E27FC236}">
                <a16:creationId xmlns:a16="http://schemas.microsoft.com/office/drawing/2014/main" id="{13784718-DFA6-CF76-954D-F790385AEE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9846" y="2927515"/>
            <a:ext cx="3074369" cy="211406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2">
            <a:extLst>
              <a:ext uri="{FF2B5EF4-FFF2-40B4-BE49-F238E27FC236}">
                <a16:creationId xmlns:a16="http://schemas.microsoft.com/office/drawing/2014/main" id="{E01FA62D-7504-1645-2DC7-706CB23A1F78}"/>
              </a:ext>
            </a:extLst>
          </p:cNvPr>
          <p:cNvSpPr txBox="1">
            <a:spLocks/>
          </p:cNvSpPr>
          <p:nvPr/>
        </p:nvSpPr>
        <p:spPr>
          <a:xfrm>
            <a:off x="1271625" y="5112385"/>
            <a:ext cx="4013659" cy="102525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tx1"/>
                </a:solidFill>
                <a:latin typeface="Manrope" pitchFamily="2" charset="0"/>
                <a:ea typeface="+mj-ea"/>
                <a:cs typeface="+mj-cs"/>
              </a:defRPr>
            </a:lvl1pPr>
          </a:lstStyle>
          <a:p>
            <a:r>
              <a:rPr lang="en-US" sz="1800" err="1">
                <a:solidFill>
                  <a:schemeClr val="bg1"/>
                </a:solidFill>
                <a:latin typeface="Arial"/>
                <a:cs typeface="Arial"/>
              </a:rPr>
              <a:t>Introgressing</a:t>
            </a:r>
            <a:r>
              <a:rPr lang="en-US" sz="1800">
                <a:solidFill>
                  <a:schemeClr val="bg1"/>
                </a:solidFill>
                <a:latin typeface="Arial"/>
                <a:cs typeface="Arial"/>
              </a:rPr>
              <a:t> major genes into elite varieties to accelerate rice improvement.</a:t>
            </a:r>
          </a:p>
        </p:txBody>
      </p:sp>
      <p:pic>
        <p:nvPicPr>
          <p:cNvPr id="6146" name="Picture 2">
            <a:extLst>
              <a:ext uri="{FF2B5EF4-FFF2-40B4-BE49-F238E27FC236}">
                <a16:creationId xmlns:a16="http://schemas.microsoft.com/office/drawing/2014/main" id="{14D76ACA-C80A-22F1-55AD-D2B01B4481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489" y="3108457"/>
            <a:ext cx="2934631" cy="1739572"/>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D3BB6086-1C99-2698-5706-FFD01373D7DB}"/>
              </a:ext>
            </a:extLst>
          </p:cNvPr>
          <p:cNvSpPr txBox="1">
            <a:spLocks/>
          </p:cNvSpPr>
          <p:nvPr/>
        </p:nvSpPr>
        <p:spPr>
          <a:xfrm>
            <a:off x="602349" y="346675"/>
            <a:ext cx="10422379"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anrope" pitchFamily="2" charset="0"/>
                <a:ea typeface="+mj-ea"/>
                <a:cs typeface="+mj-cs"/>
              </a:defRPr>
            </a:lvl1pPr>
          </a:lstStyle>
          <a:p>
            <a:r>
              <a:rPr lang="en-US">
                <a:latin typeface="Arial"/>
                <a:cs typeface="Arial"/>
              </a:rPr>
              <a:t>To deploy improved rice varieties faster, IRRI applies trait introgression and rapid-cycle gene enrichment to accelerate breeding cycles and delivery.</a:t>
            </a:r>
            <a:endParaRPr lang="en-PH">
              <a:latin typeface="Arial"/>
              <a:cs typeface="Arial"/>
            </a:endParaRPr>
          </a:p>
        </p:txBody>
      </p:sp>
    </p:spTree>
    <p:extLst>
      <p:ext uri="{BB962C8B-B14F-4D97-AF65-F5344CB8AC3E}">
        <p14:creationId xmlns:p14="http://schemas.microsoft.com/office/powerpoint/2010/main" val="1176118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B1201-5DE7-5558-7113-86A471EA0B2F}"/>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C8793AF0-44B6-AC0F-595A-479398A18E41}"/>
              </a:ext>
            </a:extLst>
          </p:cNvPr>
          <p:cNvSpPr txBox="1">
            <a:spLocks/>
          </p:cNvSpPr>
          <p:nvPr/>
        </p:nvSpPr>
        <p:spPr>
          <a:xfrm>
            <a:off x="529197" y="304113"/>
            <a:ext cx="10422379" cy="7141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anrope" pitchFamily="2" charset="0"/>
                <a:ea typeface="+mj-ea"/>
                <a:cs typeface="+mj-cs"/>
              </a:defRPr>
            </a:lvl1pPr>
          </a:lstStyle>
          <a:p>
            <a:r>
              <a:rPr lang="en-US" dirty="0">
                <a:latin typeface="Arial"/>
                <a:cs typeface="Arial"/>
              </a:rPr>
              <a:t>Increasing frequency of high value haplotypes</a:t>
            </a:r>
          </a:p>
        </p:txBody>
      </p:sp>
      <p:pic>
        <p:nvPicPr>
          <p:cNvPr id="6" name="Picture 5" descr="A plant growing from a pyramid&#10;&#10;AI-generated content may be incorrect.">
            <a:extLst>
              <a:ext uri="{FF2B5EF4-FFF2-40B4-BE49-F238E27FC236}">
                <a16:creationId xmlns:a16="http://schemas.microsoft.com/office/drawing/2014/main" id="{D69FFF98-36DA-0DAF-6FED-67C61F72C26E}"/>
              </a:ext>
            </a:extLst>
          </p:cNvPr>
          <p:cNvPicPr>
            <a:picLocks noChangeAspect="1"/>
          </p:cNvPicPr>
          <p:nvPr/>
        </p:nvPicPr>
        <p:blipFill>
          <a:blip r:embed="rId3"/>
          <a:stretch>
            <a:fillRect/>
          </a:stretch>
        </p:blipFill>
        <p:spPr>
          <a:xfrm>
            <a:off x="8747984" y="4364886"/>
            <a:ext cx="3314700" cy="2400300"/>
          </a:xfrm>
          <a:prstGeom prst="rect">
            <a:avLst/>
          </a:prstGeom>
        </p:spPr>
      </p:pic>
      <p:sp>
        <p:nvSpPr>
          <p:cNvPr id="8" name="Google Shape;216;p24">
            <a:extLst>
              <a:ext uri="{FF2B5EF4-FFF2-40B4-BE49-F238E27FC236}">
                <a16:creationId xmlns:a16="http://schemas.microsoft.com/office/drawing/2014/main" id="{8579F4CA-1B80-A218-D9C8-2FC20213BF53}"/>
              </a:ext>
            </a:extLst>
          </p:cNvPr>
          <p:cNvSpPr txBox="1">
            <a:spLocks noGrp="1"/>
          </p:cNvSpPr>
          <p:nvPr/>
        </p:nvSpPr>
        <p:spPr>
          <a:xfrm>
            <a:off x="388981" y="1260661"/>
            <a:ext cx="8034582" cy="16089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139700" indent="0">
              <a:lnSpc>
                <a:spcPct val="114999"/>
              </a:lnSpc>
              <a:buSzPts val="1400"/>
              <a:buNone/>
            </a:pPr>
            <a:r>
              <a:rPr lang="en-US" b="0" dirty="0">
                <a:latin typeface="Arial"/>
                <a:cs typeface="Arial"/>
              </a:rPr>
              <a:t>IRRI has developed rice lines with durable, long-lasting resistance to major pests and diseases, providing field-level protection in ASEAN’s high-risk environments.</a:t>
            </a:r>
          </a:p>
          <a:p>
            <a:pPr marL="425450" indent="-285750">
              <a:lnSpc>
                <a:spcPct val="114999"/>
              </a:lnSpc>
              <a:buSzPts val="1400"/>
              <a:buFont typeface="Arial"/>
              <a:buChar char="•"/>
            </a:pPr>
            <a:endParaRPr lang="en-US" b="0" dirty="0">
              <a:latin typeface="Arial"/>
              <a:cs typeface="Arial"/>
            </a:endParaRPr>
          </a:p>
          <a:p>
            <a:pPr marL="425450" indent="-285750">
              <a:lnSpc>
                <a:spcPct val="114999"/>
              </a:lnSpc>
              <a:buSzPts val="1400"/>
              <a:buFont typeface="Arial"/>
              <a:buChar char="•"/>
            </a:pPr>
            <a:endParaRPr lang="en-US" b="0" dirty="0">
              <a:latin typeface="Arial"/>
              <a:cs typeface="Arial"/>
            </a:endParaRPr>
          </a:p>
        </p:txBody>
      </p:sp>
      <p:grpSp>
        <p:nvGrpSpPr>
          <p:cNvPr id="5" name="Group 4">
            <a:extLst>
              <a:ext uri="{FF2B5EF4-FFF2-40B4-BE49-F238E27FC236}">
                <a16:creationId xmlns:a16="http://schemas.microsoft.com/office/drawing/2014/main" id="{F2120BE9-73E0-AF30-B92C-596996323E20}"/>
              </a:ext>
            </a:extLst>
          </p:cNvPr>
          <p:cNvGrpSpPr/>
          <p:nvPr/>
        </p:nvGrpSpPr>
        <p:grpSpPr>
          <a:xfrm>
            <a:off x="8942699" y="1260661"/>
            <a:ext cx="3121285" cy="2274793"/>
            <a:chOff x="9070715" y="1260661"/>
            <a:chExt cx="3121285" cy="2274793"/>
          </a:xfrm>
        </p:grpSpPr>
        <p:sp>
          <p:nvSpPr>
            <p:cNvPr id="10" name="Rectangle: Rounded Corners 9">
              <a:extLst>
                <a:ext uri="{FF2B5EF4-FFF2-40B4-BE49-F238E27FC236}">
                  <a16:creationId xmlns:a16="http://schemas.microsoft.com/office/drawing/2014/main" id="{5F002B4A-F399-E266-8EF1-028D77032333}"/>
                </a:ext>
              </a:extLst>
            </p:cNvPr>
            <p:cNvSpPr/>
            <p:nvPr/>
          </p:nvSpPr>
          <p:spPr>
            <a:xfrm>
              <a:off x="9070715" y="1260661"/>
              <a:ext cx="2991969" cy="2274793"/>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5" name="TextBox 14">
              <a:extLst>
                <a:ext uri="{FF2B5EF4-FFF2-40B4-BE49-F238E27FC236}">
                  <a16:creationId xmlns:a16="http://schemas.microsoft.com/office/drawing/2014/main" id="{81414E36-1BAB-EBCB-5EFB-81F79ADAD00C}"/>
                </a:ext>
              </a:extLst>
            </p:cNvPr>
            <p:cNvSpPr txBox="1"/>
            <p:nvPr/>
          </p:nvSpPr>
          <p:spPr>
            <a:xfrm>
              <a:off x="9289678" y="1490116"/>
              <a:ext cx="290232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Arial"/>
                  <a:ea typeface="+mn-lt"/>
                  <a:cs typeface="Arial"/>
                </a:rPr>
                <a:t>Durable resistance for:</a:t>
              </a:r>
            </a:p>
            <a:p>
              <a:endParaRPr lang="en-US" sz="1600" dirty="0">
                <a:solidFill>
                  <a:schemeClr val="bg1"/>
                </a:solidFill>
                <a:latin typeface="Arial"/>
                <a:cs typeface="Arial"/>
              </a:endParaRPr>
            </a:p>
            <a:p>
              <a:pPr marL="285750" indent="-285750">
                <a:buFont typeface="Arial"/>
                <a:buChar char="•"/>
              </a:pPr>
              <a:r>
                <a:rPr lang="en-US" sz="1600" dirty="0">
                  <a:solidFill>
                    <a:schemeClr val="bg1"/>
                  </a:solidFill>
                  <a:latin typeface="Arial"/>
                  <a:ea typeface="+mn-lt"/>
                  <a:cs typeface="Arial"/>
                </a:rPr>
                <a:t>Blast (leaf and neck) </a:t>
              </a:r>
              <a:endParaRPr lang="en-US" sz="1600" dirty="0">
                <a:solidFill>
                  <a:schemeClr val="bg1"/>
                </a:solidFill>
                <a:latin typeface="Arial"/>
                <a:cs typeface="Arial"/>
              </a:endParaRPr>
            </a:p>
            <a:p>
              <a:pPr marL="285750" indent="-285750">
                <a:buFont typeface="Arial"/>
                <a:buChar char="•"/>
              </a:pPr>
              <a:r>
                <a:rPr lang="en-US" sz="1600" dirty="0">
                  <a:solidFill>
                    <a:schemeClr val="bg1"/>
                  </a:solidFill>
                  <a:latin typeface="Arial"/>
                  <a:ea typeface="+mn-lt"/>
                  <a:cs typeface="Arial"/>
                </a:rPr>
                <a:t>Bacterial blight </a:t>
              </a:r>
              <a:endParaRPr lang="en-US" sz="1600" dirty="0">
                <a:solidFill>
                  <a:schemeClr val="bg1"/>
                </a:solidFill>
                <a:latin typeface="Arial"/>
                <a:cs typeface="Arial"/>
              </a:endParaRPr>
            </a:p>
            <a:p>
              <a:pPr marL="285750" indent="-285750">
                <a:buFont typeface="Arial"/>
                <a:buChar char="•"/>
              </a:pPr>
              <a:r>
                <a:rPr lang="en-US" sz="1600" dirty="0" err="1">
                  <a:solidFill>
                    <a:schemeClr val="bg1"/>
                  </a:solidFill>
                  <a:latin typeface="Arial"/>
                  <a:ea typeface="+mn-lt"/>
                  <a:cs typeface="Arial"/>
                </a:rPr>
                <a:t>Tungro</a:t>
              </a:r>
              <a:r>
                <a:rPr lang="en-US" sz="1600" dirty="0">
                  <a:solidFill>
                    <a:schemeClr val="bg1"/>
                  </a:solidFill>
                  <a:latin typeface="Arial"/>
                  <a:ea typeface="+mn-lt"/>
                  <a:cs typeface="Arial"/>
                </a:rPr>
                <a:t> virus </a:t>
              </a:r>
              <a:endParaRPr lang="en-US" sz="1600" dirty="0">
                <a:solidFill>
                  <a:schemeClr val="bg1"/>
                </a:solidFill>
                <a:latin typeface="Arial"/>
                <a:cs typeface="Arial"/>
              </a:endParaRPr>
            </a:p>
            <a:p>
              <a:pPr marL="285750" indent="-285750">
                <a:buFont typeface="Arial"/>
                <a:buChar char="•"/>
              </a:pPr>
              <a:r>
                <a:rPr lang="en-US" sz="1600" dirty="0">
                  <a:solidFill>
                    <a:schemeClr val="bg1"/>
                  </a:solidFill>
                  <a:latin typeface="Arial"/>
                  <a:ea typeface="+mn-lt"/>
                  <a:cs typeface="Arial"/>
                </a:rPr>
                <a:t>Brown planthopper </a:t>
              </a:r>
              <a:endParaRPr lang="en-US" sz="1600" dirty="0">
                <a:solidFill>
                  <a:schemeClr val="bg1"/>
                </a:solidFill>
                <a:latin typeface="Arial"/>
                <a:cs typeface="Arial"/>
              </a:endParaRPr>
            </a:p>
            <a:p>
              <a:pPr marL="285750" indent="-285750">
                <a:buFont typeface="Arial"/>
                <a:buChar char="•"/>
              </a:pPr>
              <a:endParaRPr lang="en-US" sz="1600" dirty="0">
                <a:solidFill>
                  <a:schemeClr val="bg1"/>
                </a:solidFill>
                <a:latin typeface="Arial"/>
                <a:cs typeface="Arial"/>
              </a:endParaRPr>
            </a:p>
          </p:txBody>
        </p:sp>
      </p:grpSp>
      <p:pic>
        <p:nvPicPr>
          <p:cNvPr id="4" name="image_0">
            <a:extLst>
              <a:ext uri="{FF2B5EF4-FFF2-40B4-BE49-F238E27FC236}">
                <a16:creationId xmlns:a16="http://schemas.microsoft.com/office/drawing/2014/main" id="{6C6F7484-F396-7F25-6707-D321B8C281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972" y="2574844"/>
            <a:ext cx="6971940" cy="4190342"/>
          </a:xfrm>
          <a:prstGeom prst="rect">
            <a:avLst/>
          </a:prstGeom>
          <a:noFill/>
          <a:ln>
            <a:noFill/>
          </a:ln>
        </p:spPr>
      </p:pic>
    </p:spTree>
    <p:extLst>
      <p:ext uri="{BB962C8B-B14F-4D97-AF65-F5344CB8AC3E}">
        <p14:creationId xmlns:p14="http://schemas.microsoft.com/office/powerpoint/2010/main" val="2315470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8227A-0FF4-D181-1FA6-29D318B440BA}"/>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D49EB29A-5841-C7B5-F76B-96136023DD06}"/>
              </a:ext>
            </a:extLst>
          </p:cNvPr>
          <p:cNvSpPr>
            <a:spLocks noGrp="1"/>
          </p:cNvSpPr>
          <p:nvPr>
            <p:ph type="title"/>
          </p:nvPr>
        </p:nvSpPr>
        <p:spPr>
          <a:xfrm>
            <a:off x="393192" y="320041"/>
            <a:ext cx="11457432" cy="786383"/>
          </a:xfrm>
        </p:spPr>
        <p:txBody>
          <a:bodyPr vert="horz" lIns="91440" tIns="45720" rIns="91440" bIns="45720" rtlCol="0" anchor="b">
            <a:noAutofit/>
          </a:bodyPr>
          <a:lstStyle/>
          <a:p>
            <a:r>
              <a:rPr lang="en-US" sz="4000" dirty="0"/>
              <a:t>How we deliver: The modern breeding stack</a:t>
            </a:r>
            <a:endParaRPr lang="en-US" sz="4000" dirty="0">
              <a:latin typeface="Manrope"/>
              <a:cs typeface="Arial"/>
            </a:endParaRPr>
          </a:p>
        </p:txBody>
      </p:sp>
      <p:sp>
        <p:nvSpPr>
          <p:cNvPr id="4" name="TextBox 3">
            <a:extLst>
              <a:ext uri="{FF2B5EF4-FFF2-40B4-BE49-F238E27FC236}">
                <a16:creationId xmlns:a16="http://schemas.microsoft.com/office/drawing/2014/main" id="{DACC21FD-A6C0-5D6E-51C9-9BE76DE680A9}"/>
              </a:ext>
            </a:extLst>
          </p:cNvPr>
          <p:cNvSpPr txBox="1"/>
          <p:nvPr/>
        </p:nvSpPr>
        <p:spPr>
          <a:xfrm>
            <a:off x="557784" y="1609344"/>
            <a:ext cx="11292840" cy="3385542"/>
          </a:xfrm>
          <a:prstGeom prst="rect">
            <a:avLst/>
          </a:prstGeom>
          <a:noFill/>
        </p:spPr>
        <p:txBody>
          <a:bodyPr wrap="square" rtlCol="0">
            <a:spAutoFit/>
          </a:bodyPr>
          <a:lstStyle/>
          <a:p>
            <a:pPr marL="457200" indent="-457200">
              <a:buFont typeface="Arial" panose="020B0604020202020204" pitchFamily="34" charset="0"/>
              <a:buChar char="•"/>
            </a:pPr>
            <a:r>
              <a:rPr lang="en-PH" sz="2800" dirty="0"/>
              <a:t>Speed breeding  / rapid recycling</a:t>
            </a:r>
          </a:p>
          <a:p>
            <a:pPr marL="457200" indent="-457200">
              <a:buFont typeface="Arial" panose="020B0604020202020204" pitchFamily="34" charset="0"/>
              <a:buChar char="•"/>
            </a:pPr>
            <a:r>
              <a:rPr lang="en-PH" sz="2800" dirty="0"/>
              <a:t>Trait Deployment and Augmentation to increase allele frequencies </a:t>
            </a:r>
          </a:p>
          <a:p>
            <a:pPr marL="457200" indent="-457200">
              <a:buFont typeface="Arial" panose="020B0604020202020204" pitchFamily="34" charset="0"/>
              <a:buChar char="•"/>
            </a:pPr>
            <a:r>
              <a:rPr lang="en-PH" sz="2800" dirty="0"/>
              <a:t>Genomic selection </a:t>
            </a:r>
          </a:p>
          <a:p>
            <a:endParaRPr lang="en-PH" sz="2800" dirty="0"/>
          </a:p>
          <a:p>
            <a:pPr marL="457200" indent="-457200">
              <a:buFont typeface="Wingdings" panose="05000000000000000000" pitchFamily="2" charset="2"/>
              <a:buChar char="è"/>
            </a:pPr>
            <a:r>
              <a:rPr lang="en-PH" sz="2800" dirty="0"/>
              <a:t>Breeding cycles from 6-7 years to 1-2 years</a:t>
            </a:r>
          </a:p>
          <a:p>
            <a:pPr marL="457200" indent="-457200">
              <a:buFont typeface="Wingdings" panose="05000000000000000000" pitchFamily="2" charset="2"/>
              <a:buChar char="è"/>
            </a:pPr>
            <a:r>
              <a:rPr lang="en-PH" sz="2800" dirty="0"/>
              <a:t>More representative early selection</a:t>
            </a:r>
          </a:p>
          <a:p>
            <a:pPr marL="457200" indent="-457200">
              <a:buFont typeface="Wingdings" panose="05000000000000000000" pitchFamily="2" charset="2"/>
              <a:buChar char="è"/>
            </a:pPr>
            <a:r>
              <a:rPr lang="en-PH" sz="2800" dirty="0"/>
              <a:t>Faster and more accurate decisions</a:t>
            </a:r>
          </a:p>
          <a:p>
            <a:endParaRPr lang="en-PH" dirty="0"/>
          </a:p>
        </p:txBody>
      </p:sp>
    </p:spTree>
    <p:extLst>
      <p:ext uri="{BB962C8B-B14F-4D97-AF65-F5344CB8AC3E}">
        <p14:creationId xmlns:p14="http://schemas.microsoft.com/office/powerpoint/2010/main" val="3226068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956C820-7F08-BF5C-B549-58700D96ECD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9330" r="29330"/>
          <a:stretch>
            <a:fillRect/>
          </a:stretch>
        </p:blipFill>
        <p:spPr>
          <a:prstGeom prst="rect">
            <a:avLst/>
          </a:prstGeom>
        </p:spPr>
      </p:pic>
      <p:sp>
        <p:nvSpPr>
          <p:cNvPr id="3" name="Title 2">
            <a:extLst>
              <a:ext uri="{FF2B5EF4-FFF2-40B4-BE49-F238E27FC236}">
                <a16:creationId xmlns:a16="http://schemas.microsoft.com/office/drawing/2014/main" id="{E7285648-D78A-ECFB-E423-BD97B53A7DA8}"/>
              </a:ext>
            </a:extLst>
          </p:cNvPr>
          <p:cNvSpPr>
            <a:spLocks noGrp="1"/>
          </p:cNvSpPr>
          <p:nvPr>
            <p:ph type="title"/>
          </p:nvPr>
        </p:nvSpPr>
        <p:spPr>
          <a:xfrm>
            <a:off x="4795046" y="429284"/>
            <a:ext cx="8636653" cy="729890"/>
          </a:xfrm>
        </p:spPr>
        <p:txBody>
          <a:bodyPr>
            <a:normAutofit/>
          </a:bodyPr>
          <a:lstStyle/>
          <a:p>
            <a:r>
              <a:rPr lang="en-PH" sz="3400" b="1">
                <a:latin typeface="Arial"/>
                <a:cs typeface="Arial"/>
              </a:rPr>
              <a:t>International Rice </a:t>
            </a:r>
            <a:r>
              <a:rPr lang="en-PH" sz="3400" b="1" err="1">
                <a:latin typeface="Arial"/>
                <a:cs typeface="Arial"/>
              </a:rPr>
              <a:t>Genebank</a:t>
            </a:r>
            <a:r>
              <a:rPr lang="en-PH" sz="3400" b="1">
                <a:latin typeface="Arial"/>
                <a:cs typeface="Arial"/>
              </a:rPr>
              <a:t> (IRG)</a:t>
            </a:r>
          </a:p>
        </p:txBody>
      </p:sp>
      <p:sp>
        <p:nvSpPr>
          <p:cNvPr id="4" name="Text Placeholder 3">
            <a:extLst>
              <a:ext uri="{FF2B5EF4-FFF2-40B4-BE49-F238E27FC236}">
                <a16:creationId xmlns:a16="http://schemas.microsoft.com/office/drawing/2014/main" id="{21F7525C-A329-3CD8-358F-8BFB685EDD73}"/>
              </a:ext>
            </a:extLst>
          </p:cNvPr>
          <p:cNvSpPr>
            <a:spLocks noGrp="1"/>
          </p:cNvSpPr>
          <p:nvPr>
            <p:ph type="body" sz="half" idx="2"/>
          </p:nvPr>
        </p:nvSpPr>
        <p:spPr>
          <a:xfrm>
            <a:off x="4998120" y="1320712"/>
            <a:ext cx="4045479" cy="1057720"/>
          </a:xfrm>
        </p:spPr>
        <p:txBody>
          <a:bodyPr>
            <a:noAutofit/>
          </a:bodyPr>
          <a:lstStyle/>
          <a:p>
            <a:r>
              <a:rPr lang="en-US" sz="1800">
                <a:latin typeface="Arial"/>
                <a:cs typeface="Arial"/>
              </a:rPr>
              <a:t>Established in 1977, IRG is the oldest and largest rice </a:t>
            </a:r>
            <a:r>
              <a:rPr lang="en-US" sz="1800" err="1">
                <a:latin typeface="Arial"/>
                <a:cs typeface="Arial"/>
              </a:rPr>
              <a:t>genebank</a:t>
            </a:r>
            <a:r>
              <a:rPr lang="en-US" sz="1800">
                <a:latin typeface="Arial"/>
                <a:cs typeface="Arial"/>
              </a:rPr>
              <a:t>, housing over 132,000 accessions, including ~5,000 wild species. </a:t>
            </a:r>
          </a:p>
          <a:p>
            <a:r>
              <a:rPr lang="en-US" sz="1800">
                <a:latin typeface="Arial"/>
                <a:cs typeface="Arial"/>
              </a:rPr>
              <a:t>It is also the most diverse, representing 134 countries with 22 wild species across 7 genera.</a:t>
            </a:r>
            <a:endParaRPr lang="en-PH" sz="1800">
              <a:latin typeface="Arial"/>
              <a:cs typeface="Arial"/>
            </a:endParaRPr>
          </a:p>
        </p:txBody>
      </p:sp>
      <p:pic>
        <p:nvPicPr>
          <p:cNvPr id="7170" name="Picture 2">
            <a:extLst>
              <a:ext uri="{FF2B5EF4-FFF2-40B4-BE49-F238E27FC236}">
                <a16:creationId xmlns:a16="http://schemas.microsoft.com/office/drawing/2014/main" id="{F14C870D-95EC-975F-1DBB-C7BDF0910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8120" y="3486531"/>
            <a:ext cx="1830943" cy="254418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id="{517F9145-12B8-C1DD-770B-07CE94965ABB}"/>
              </a:ext>
            </a:extLst>
          </p:cNvPr>
          <p:cNvSpPr txBox="1">
            <a:spLocks/>
          </p:cNvSpPr>
          <p:nvPr/>
        </p:nvSpPr>
        <p:spPr>
          <a:xfrm>
            <a:off x="6947211" y="4028733"/>
            <a:ext cx="3593185" cy="729890"/>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anrope" pitchFamily="2" charset="0"/>
                <a:ea typeface="+mj-ea"/>
                <a:cs typeface="+mj-cs"/>
              </a:defRPr>
            </a:lvl1pPr>
          </a:lstStyle>
          <a:p>
            <a:r>
              <a:rPr lang="en-PH" b="1">
                <a:latin typeface="Arial"/>
                <a:cs typeface="Arial"/>
              </a:rPr>
              <a:t>2023 Google Grant</a:t>
            </a:r>
          </a:p>
        </p:txBody>
      </p:sp>
      <p:sp>
        <p:nvSpPr>
          <p:cNvPr id="10" name="Text Placeholder 3">
            <a:extLst>
              <a:ext uri="{FF2B5EF4-FFF2-40B4-BE49-F238E27FC236}">
                <a16:creationId xmlns:a16="http://schemas.microsoft.com/office/drawing/2014/main" id="{3BCA6A2D-EFDF-9216-7DD5-EAC99141238D}"/>
              </a:ext>
            </a:extLst>
          </p:cNvPr>
          <p:cNvSpPr txBox="1">
            <a:spLocks/>
          </p:cNvSpPr>
          <p:nvPr/>
        </p:nvSpPr>
        <p:spPr>
          <a:xfrm>
            <a:off x="6947211" y="4845812"/>
            <a:ext cx="3890858" cy="10577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anrop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anrop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anrop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anrop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anrope"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a:latin typeface="Arial"/>
                <a:cs typeface="Arial"/>
              </a:rPr>
              <a:t>One of 15 global recipients, IRRI uses AI to screen its Genebank for faster delivery of resilient, high-yield rice.</a:t>
            </a:r>
            <a:endParaRPr lang="en-PH" sz="1800">
              <a:latin typeface="Arial"/>
              <a:cs typeface="Arial"/>
            </a:endParaRPr>
          </a:p>
        </p:txBody>
      </p:sp>
      <p:pic>
        <p:nvPicPr>
          <p:cNvPr id="7172" name="Picture 4">
            <a:extLst>
              <a:ext uri="{FF2B5EF4-FFF2-40B4-BE49-F238E27FC236}">
                <a16:creationId xmlns:a16="http://schemas.microsoft.com/office/drawing/2014/main" id="{12C6DB23-C54B-4AC0-D15C-2AFE46BAED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7802" y="1320712"/>
            <a:ext cx="2605188" cy="1713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957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258A4BFD-02A2-3BDB-B51F-6FF0850BE77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0998" r="-3220"/>
          <a:stretch>
            <a:fillRect/>
          </a:stretch>
        </p:blipFill>
        <p:spPr>
          <a:xfrm>
            <a:off x="0" y="0"/>
            <a:ext cx="4267200" cy="6858000"/>
          </a:xfrm>
          <a:prstGeom prst="rect">
            <a:avLst/>
          </a:prstGeom>
        </p:spPr>
      </p:pic>
      <p:sp>
        <p:nvSpPr>
          <p:cNvPr id="3" name="Title 2">
            <a:extLst>
              <a:ext uri="{FF2B5EF4-FFF2-40B4-BE49-F238E27FC236}">
                <a16:creationId xmlns:a16="http://schemas.microsoft.com/office/drawing/2014/main" id="{D142C2D0-56D4-3196-CEF8-84BEFC324F60}"/>
              </a:ext>
            </a:extLst>
          </p:cNvPr>
          <p:cNvSpPr>
            <a:spLocks noGrp="1"/>
          </p:cNvSpPr>
          <p:nvPr>
            <p:ph type="title"/>
          </p:nvPr>
        </p:nvSpPr>
        <p:spPr>
          <a:xfrm>
            <a:off x="4464846" y="169126"/>
            <a:ext cx="6919912" cy="666390"/>
          </a:xfrm>
        </p:spPr>
        <p:txBody>
          <a:bodyPr vert="horz" lIns="91440" tIns="45720" rIns="91440" bIns="45720" rtlCol="0" anchor="b">
            <a:noAutofit/>
          </a:bodyPr>
          <a:lstStyle/>
          <a:p>
            <a:r>
              <a:rPr lang="en-US" sz="3500" dirty="0">
                <a:latin typeface="Manrope"/>
                <a:cs typeface="Arial"/>
              </a:rPr>
              <a:t>AI-enabled </a:t>
            </a:r>
            <a:r>
              <a:rPr lang="en-US" sz="3500" dirty="0" err="1">
                <a:latin typeface="Manrope"/>
                <a:cs typeface="Arial"/>
              </a:rPr>
              <a:t>genebank</a:t>
            </a:r>
            <a:r>
              <a:rPr lang="en-US" sz="3500" dirty="0">
                <a:latin typeface="Manrope"/>
                <a:cs typeface="Arial"/>
              </a:rPr>
              <a:t> screening</a:t>
            </a:r>
            <a:endParaRPr lang="en-US" sz="3500" dirty="0"/>
          </a:p>
        </p:txBody>
      </p:sp>
      <p:sp>
        <p:nvSpPr>
          <p:cNvPr id="4" name="Text Placeholder 3">
            <a:extLst>
              <a:ext uri="{FF2B5EF4-FFF2-40B4-BE49-F238E27FC236}">
                <a16:creationId xmlns:a16="http://schemas.microsoft.com/office/drawing/2014/main" id="{7F554B56-7C0D-DD0C-4F06-8B8713D70D3B}"/>
              </a:ext>
            </a:extLst>
          </p:cNvPr>
          <p:cNvSpPr>
            <a:spLocks noGrp="1"/>
          </p:cNvSpPr>
          <p:nvPr>
            <p:ph type="body" sz="half" idx="2"/>
          </p:nvPr>
        </p:nvSpPr>
        <p:spPr>
          <a:xfrm>
            <a:off x="4464846" y="1188720"/>
            <a:ext cx="7330914" cy="5394960"/>
          </a:xfrm>
        </p:spPr>
        <p:txBody>
          <a:bodyPr vert="horz" lIns="91440" tIns="45720" rIns="91440" bIns="45720" rtlCol="0" anchor="t">
            <a:noAutofit/>
          </a:bodyPr>
          <a:lstStyle/>
          <a:p>
            <a:pPr>
              <a:lnSpc>
                <a:spcPct val="120000"/>
              </a:lnSpc>
            </a:pPr>
            <a:r>
              <a:rPr lang="en-US" sz="2200" dirty="0">
                <a:latin typeface="Manrope"/>
                <a:cs typeface="Arial"/>
              </a:rPr>
              <a:t>Dramatically accelerates donor discovery, reducing time and cost while expanding screening scale:</a:t>
            </a:r>
            <a:endParaRPr lang="en-US" sz="2200" b="1" dirty="0">
              <a:latin typeface="Manrope"/>
              <a:cs typeface="Arial"/>
            </a:endParaRPr>
          </a:p>
          <a:p>
            <a:pPr>
              <a:lnSpc>
                <a:spcPct val="120000"/>
              </a:lnSpc>
            </a:pPr>
            <a:r>
              <a:rPr lang="en-US" sz="2200" b="1" dirty="0">
                <a:latin typeface="Manrope"/>
                <a:cs typeface="Arial"/>
              </a:rPr>
              <a:t>Traditional screening - </a:t>
            </a:r>
            <a:r>
              <a:rPr lang="en-US" sz="2200" dirty="0">
                <a:latin typeface="Manrope"/>
                <a:cs typeface="Arial"/>
              </a:rPr>
              <a:t>Slow, costly, low-throughput </a:t>
            </a:r>
            <a:endParaRPr lang="en-US" sz="2200" dirty="0"/>
          </a:p>
          <a:p>
            <a:pPr>
              <a:lnSpc>
                <a:spcPct val="120000"/>
              </a:lnSpc>
            </a:pPr>
            <a:r>
              <a:rPr lang="en-US" sz="2200" b="1" dirty="0">
                <a:latin typeface="Manrope"/>
                <a:cs typeface="Arial"/>
              </a:rPr>
              <a:t>AI-enabled screening - </a:t>
            </a:r>
            <a:r>
              <a:rPr lang="en-US" sz="2200" dirty="0">
                <a:latin typeface="Manrope"/>
                <a:cs typeface="Arial"/>
              </a:rPr>
              <a:t>Rapid, large-scale trait evaluation and more efficient donor identification </a:t>
            </a:r>
            <a:endParaRPr lang="en-US" sz="2200" dirty="0"/>
          </a:p>
          <a:p>
            <a:pPr>
              <a:lnSpc>
                <a:spcPct val="120000"/>
              </a:lnSpc>
            </a:pPr>
            <a:r>
              <a:rPr lang="en-US" sz="2200" b="1" dirty="0">
                <a:latin typeface="Manrope"/>
                <a:cs typeface="Arial"/>
              </a:rPr>
              <a:t>Impact</a:t>
            </a:r>
            <a:endParaRPr lang="en-US" sz="2200" dirty="0"/>
          </a:p>
          <a:p>
            <a:pPr marL="285750" indent="-285750">
              <a:lnSpc>
                <a:spcPct val="120000"/>
              </a:lnSpc>
              <a:buFont typeface="Arial"/>
              <a:buChar char="•"/>
            </a:pPr>
            <a:r>
              <a:rPr lang="en-US" sz="2200" dirty="0">
                <a:latin typeface="Manrope"/>
                <a:cs typeface="Arial"/>
              </a:rPr>
              <a:t>20,000 accessions screened (1977–2023) </a:t>
            </a:r>
            <a:endParaRPr lang="en-US" sz="2200" dirty="0"/>
          </a:p>
          <a:p>
            <a:pPr marL="285750" indent="-285750">
              <a:lnSpc>
                <a:spcPct val="120000"/>
              </a:lnSpc>
              <a:buFont typeface="Arial"/>
              <a:buChar char="•"/>
            </a:pPr>
            <a:r>
              <a:rPr lang="en-US" sz="2200" dirty="0">
                <a:latin typeface="Manrope"/>
                <a:cs typeface="Arial"/>
              </a:rPr>
              <a:t>60,000 screened (DS2024) → 1,207 tolerant lines identified </a:t>
            </a:r>
            <a:endParaRPr lang="en-US" sz="2200" dirty="0"/>
          </a:p>
          <a:p>
            <a:pPr marL="285750" indent="-285750">
              <a:lnSpc>
                <a:spcPct val="120000"/>
              </a:lnSpc>
              <a:buFont typeface="Arial"/>
              <a:buChar char="•"/>
            </a:pPr>
            <a:r>
              <a:rPr lang="en-US" sz="2200" b="1" dirty="0">
                <a:latin typeface="Manrope"/>
                <a:cs typeface="Arial"/>
              </a:rPr>
              <a:t>1/10 time, 1/16 cost vs conventional methods</a:t>
            </a:r>
            <a:r>
              <a:rPr lang="en-US" sz="2200" dirty="0">
                <a:latin typeface="Manrope"/>
                <a:cs typeface="Arial"/>
              </a:rPr>
              <a:t> </a:t>
            </a:r>
          </a:p>
          <a:p>
            <a:pPr>
              <a:lnSpc>
                <a:spcPct val="120000"/>
              </a:lnSpc>
            </a:pPr>
            <a:r>
              <a:rPr lang="en-US" sz="2200" dirty="0">
                <a:latin typeface="Manrope"/>
                <a:cs typeface="Arial"/>
                <a:sym typeface="Wingdings" panose="05000000000000000000" pitchFamily="2" charset="2"/>
              </a:rPr>
              <a:t> Combining world-class trait deployment with the Genebank’s resources = outsized value creation</a:t>
            </a:r>
            <a:endParaRPr lang="en-US" sz="2200" dirty="0"/>
          </a:p>
          <a:p>
            <a:endParaRPr lang="en-US" sz="1800" dirty="0">
              <a:latin typeface="Arial"/>
              <a:cs typeface="Arial"/>
            </a:endParaRPr>
          </a:p>
        </p:txBody>
      </p:sp>
    </p:spTree>
    <p:extLst>
      <p:ext uri="{BB962C8B-B14F-4D97-AF65-F5344CB8AC3E}">
        <p14:creationId xmlns:p14="http://schemas.microsoft.com/office/powerpoint/2010/main" val="2580122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nline Image Placeholder 6">
            <a:extLst>
              <a:ext uri="{FF2B5EF4-FFF2-40B4-BE49-F238E27FC236}">
                <a16:creationId xmlns:a16="http://schemas.microsoft.com/office/drawing/2014/main" id="{A43D90BB-5C3C-36BF-1078-97C4F6CDD714}"/>
              </a:ext>
            </a:extLst>
          </p:cNvPr>
          <p:cNvSpPr>
            <a:spLocks noGrp="1"/>
          </p:cNvSpPr>
          <p:nvPr>
            <p:ph type="clipArt" sz="quarter" idx="10"/>
          </p:nvPr>
        </p:nvSpPr>
        <p:spPr/>
        <p:txBody>
          <a:bodyPr/>
          <a:lstStyle/>
          <a:p>
            <a:endParaRPr lang="en-PH">
              <a:latin typeface="Arial"/>
              <a:cs typeface="Arial"/>
            </a:endParaRPr>
          </a:p>
        </p:txBody>
      </p:sp>
      <p:sp>
        <p:nvSpPr>
          <p:cNvPr id="5" name="Title 4">
            <a:extLst>
              <a:ext uri="{FF2B5EF4-FFF2-40B4-BE49-F238E27FC236}">
                <a16:creationId xmlns:a16="http://schemas.microsoft.com/office/drawing/2014/main" id="{41C3F9F1-F71E-C39E-F3B3-A7CD857585BF}"/>
              </a:ext>
            </a:extLst>
          </p:cNvPr>
          <p:cNvSpPr>
            <a:spLocks noGrp="1"/>
          </p:cNvSpPr>
          <p:nvPr>
            <p:ph type="title"/>
          </p:nvPr>
        </p:nvSpPr>
        <p:spPr/>
        <p:txBody>
          <a:bodyPr>
            <a:normAutofit fontScale="90000"/>
          </a:bodyPr>
          <a:lstStyle/>
          <a:p>
            <a:r>
              <a:rPr lang="en-PH">
                <a:latin typeface="Arial"/>
                <a:cs typeface="Arial"/>
              </a:rPr>
              <a:t>Rice Breeding Network </a:t>
            </a:r>
            <a:br>
              <a:rPr lang="en-PH">
                <a:latin typeface="Arial"/>
                <a:cs typeface="Arial"/>
              </a:rPr>
            </a:br>
            <a:r>
              <a:rPr lang="en-PH">
                <a:latin typeface="Arial"/>
                <a:cs typeface="Arial"/>
              </a:rPr>
              <a:t>and Capacity Building Efforts</a:t>
            </a:r>
          </a:p>
        </p:txBody>
      </p:sp>
      <p:sp>
        <p:nvSpPr>
          <p:cNvPr id="6" name="Text Placeholder 5">
            <a:extLst>
              <a:ext uri="{FF2B5EF4-FFF2-40B4-BE49-F238E27FC236}">
                <a16:creationId xmlns:a16="http://schemas.microsoft.com/office/drawing/2014/main" id="{E366803A-0096-DE39-644B-98E60821F5D3}"/>
              </a:ext>
            </a:extLst>
          </p:cNvPr>
          <p:cNvSpPr>
            <a:spLocks noGrp="1"/>
          </p:cNvSpPr>
          <p:nvPr>
            <p:ph type="body" idx="1"/>
          </p:nvPr>
        </p:nvSpPr>
        <p:spPr/>
        <p:txBody>
          <a:bodyPr vert="horz" lIns="91440" tIns="45720" rIns="91440" bIns="45720" rtlCol="0" anchor="t">
            <a:normAutofit/>
          </a:bodyPr>
          <a:lstStyle/>
          <a:p>
            <a:r>
              <a:rPr lang="en-PH">
                <a:latin typeface="Arial"/>
                <a:cs typeface="Arial"/>
              </a:rPr>
              <a:t>Partnerships across ASEAN and beyond</a:t>
            </a:r>
            <a:endParaRPr lang="en-US">
              <a:latin typeface="Arial"/>
              <a:cs typeface="Arial"/>
            </a:endParaRPr>
          </a:p>
        </p:txBody>
      </p:sp>
    </p:spTree>
    <p:extLst>
      <p:ext uri="{BB962C8B-B14F-4D97-AF65-F5344CB8AC3E}">
        <p14:creationId xmlns:p14="http://schemas.microsoft.com/office/powerpoint/2010/main" val="1497504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F1C7174-8483-8F25-AC4D-3CFF93A1557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9330" r="29330"/>
          <a:stretch>
            <a:fillRect/>
          </a:stretch>
        </p:blipFill>
        <p:spPr>
          <a:prstGeom prst="rect">
            <a:avLst/>
          </a:prstGeom>
        </p:spPr>
      </p:pic>
      <p:sp>
        <p:nvSpPr>
          <p:cNvPr id="7" name="Title 1">
            <a:extLst>
              <a:ext uri="{FF2B5EF4-FFF2-40B4-BE49-F238E27FC236}">
                <a16:creationId xmlns:a16="http://schemas.microsoft.com/office/drawing/2014/main" id="{73438074-5742-79F8-3660-1749FC47DEDA}"/>
              </a:ext>
            </a:extLst>
          </p:cNvPr>
          <p:cNvSpPr>
            <a:spLocks noGrp="1"/>
          </p:cNvSpPr>
          <p:nvPr>
            <p:ph type="title"/>
          </p:nvPr>
        </p:nvSpPr>
        <p:spPr>
          <a:xfrm>
            <a:off x="4509826" y="160306"/>
            <a:ext cx="7339846" cy="1305934"/>
          </a:xfrm>
        </p:spPr>
        <p:txBody>
          <a:bodyPr anchor="ctr">
            <a:noAutofit/>
          </a:bodyPr>
          <a:lstStyle/>
          <a:p>
            <a:r>
              <a:rPr lang="en-PH" sz="3000" dirty="0">
                <a:latin typeface="Manrope"/>
                <a:cs typeface="Arial"/>
              </a:rPr>
              <a:t>Variety development and scaling through regional development networks</a:t>
            </a:r>
            <a:endParaRPr lang="en-US" sz="3000" dirty="0"/>
          </a:p>
        </p:txBody>
      </p:sp>
      <p:grpSp>
        <p:nvGrpSpPr>
          <p:cNvPr id="8" name="Group 7">
            <a:extLst>
              <a:ext uri="{FF2B5EF4-FFF2-40B4-BE49-F238E27FC236}">
                <a16:creationId xmlns:a16="http://schemas.microsoft.com/office/drawing/2014/main" id="{2D84A3D3-DB20-B8DA-A990-CBFD80F20BA9}"/>
              </a:ext>
            </a:extLst>
          </p:cNvPr>
          <p:cNvGrpSpPr/>
          <p:nvPr/>
        </p:nvGrpSpPr>
        <p:grpSpPr>
          <a:xfrm>
            <a:off x="4506409" y="1848943"/>
            <a:ext cx="7334489" cy="4806627"/>
            <a:chOff x="2827974" y="752629"/>
            <a:chExt cx="6217335" cy="4400745"/>
          </a:xfrm>
        </p:grpSpPr>
        <p:sp>
          <p:nvSpPr>
            <p:cNvPr id="9" name="Rectangle: Rounded Corners 8">
              <a:extLst>
                <a:ext uri="{FF2B5EF4-FFF2-40B4-BE49-F238E27FC236}">
                  <a16:creationId xmlns:a16="http://schemas.microsoft.com/office/drawing/2014/main" id="{CD8C9EC3-076F-7608-EBD9-FC802D252612}"/>
                </a:ext>
              </a:extLst>
            </p:cNvPr>
            <p:cNvSpPr/>
            <p:nvPr/>
          </p:nvSpPr>
          <p:spPr>
            <a:xfrm>
              <a:off x="2827974" y="1323975"/>
              <a:ext cx="1304925" cy="37150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768096">
                <a:spcAft>
                  <a:spcPts val="600"/>
                </a:spcAft>
              </a:pPr>
              <a:r>
                <a:rPr lang="en-PH" sz="1050" b="0" i="0" u="none" strike="noStrike" kern="1200" cap="none">
                  <a:solidFill>
                    <a:schemeClr val="lt1"/>
                  </a:solidFill>
                  <a:latin typeface="Arial"/>
                  <a:cs typeface="Arial"/>
                  <a:sym typeface="Arial"/>
                </a:rPr>
                <a:t>&gt;5,000 lines shared to SEA with traits for abiotic and biotic stress tolerance/ resistance</a:t>
              </a:r>
              <a:endParaRPr lang="en-PH" sz="1050">
                <a:latin typeface="Arial"/>
                <a:cs typeface="Arial"/>
              </a:endParaRPr>
            </a:p>
          </p:txBody>
        </p:sp>
        <p:sp>
          <p:nvSpPr>
            <p:cNvPr id="10" name="Arrow: Right 9">
              <a:extLst>
                <a:ext uri="{FF2B5EF4-FFF2-40B4-BE49-F238E27FC236}">
                  <a16:creationId xmlns:a16="http://schemas.microsoft.com/office/drawing/2014/main" id="{6108C712-2E71-7B3C-0ECB-EBC74AA04630}"/>
                </a:ext>
              </a:extLst>
            </p:cNvPr>
            <p:cNvSpPr/>
            <p:nvPr/>
          </p:nvSpPr>
          <p:spPr>
            <a:xfrm>
              <a:off x="4233298" y="1458463"/>
              <a:ext cx="1500326" cy="812097"/>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768096">
                <a:spcAft>
                  <a:spcPts val="600"/>
                </a:spcAft>
              </a:pPr>
              <a:r>
                <a:rPr lang="en-PH" sz="1050" b="0" i="0" u="none" strike="noStrike" kern="1200" cap="none">
                  <a:solidFill>
                    <a:srgbClr val="F7FEF0"/>
                  </a:solidFill>
                  <a:latin typeface="Arial"/>
                  <a:cs typeface="Arial"/>
                  <a:sym typeface="Arial"/>
                </a:rPr>
                <a:t>AFACI Project</a:t>
              </a:r>
              <a:endParaRPr lang="en-PH" sz="1050">
                <a:solidFill>
                  <a:srgbClr val="F7FEF0"/>
                </a:solidFill>
                <a:latin typeface="Arial"/>
                <a:cs typeface="Arial"/>
              </a:endParaRPr>
            </a:p>
          </p:txBody>
        </p:sp>
        <p:sp>
          <p:nvSpPr>
            <p:cNvPr id="11" name="Arrow: Right 10">
              <a:extLst>
                <a:ext uri="{FF2B5EF4-FFF2-40B4-BE49-F238E27FC236}">
                  <a16:creationId xmlns:a16="http://schemas.microsoft.com/office/drawing/2014/main" id="{AD181E33-2C62-2204-3FCB-2A34EF157DF5}"/>
                </a:ext>
              </a:extLst>
            </p:cNvPr>
            <p:cNvSpPr/>
            <p:nvPr/>
          </p:nvSpPr>
          <p:spPr>
            <a:xfrm>
              <a:off x="4233298" y="2325585"/>
              <a:ext cx="1500326" cy="812097"/>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768096">
                <a:spcAft>
                  <a:spcPts val="600"/>
                </a:spcAft>
              </a:pPr>
              <a:r>
                <a:rPr lang="en-PH" sz="1050" b="0" i="0" u="none" strike="noStrike" kern="1200" cap="none">
                  <a:solidFill>
                    <a:srgbClr val="F7FEF0"/>
                  </a:solidFill>
                  <a:latin typeface="Arial"/>
                  <a:cs typeface="Arial"/>
                  <a:sym typeface="Arial"/>
                </a:rPr>
                <a:t>Thai Rice Dept</a:t>
              </a:r>
              <a:endParaRPr lang="en-PH" sz="1050">
                <a:solidFill>
                  <a:srgbClr val="F7FEF0"/>
                </a:solidFill>
                <a:latin typeface="Arial"/>
                <a:cs typeface="Arial"/>
              </a:endParaRPr>
            </a:p>
          </p:txBody>
        </p:sp>
        <p:sp>
          <p:nvSpPr>
            <p:cNvPr id="12" name="Arrow: Right 11">
              <a:extLst>
                <a:ext uri="{FF2B5EF4-FFF2-40B4-BE49-F238E27FC236}">
                  <a16:creationId xmlns:a16="http://schemas.microsoft.com/office/drawing/2014/main" id="{45115DC4-6AE1-FBDD-F225-6460C3567AAE}"/>
                </a:ext>
              </a:extLst>
            </p:cNvPr>
            <p:cNvSpPr/>
            <p:nvPr/>
          </p:nvSpPr>
          <p:spPr>
            <a:xfrm>
              <a:off x="4224200" y="3187157"/>
              <a:ext cx="1500326" cy="812097"/>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768096">
                <a:spcAft>
                  <a:spcPts val="600"/>
                </a:spcAft>
              </a:pPr>
              <a:r>
                <a:rPr lang="en-PH" sz="1050" b="0" i="0" u="none" strike="noStrike" kern="1200" cap="none">
                  <a:solidFill>
                    <a:srgbClr val="F7FEF0"/>
                  </a:solidFill>
                  <a:latin typeface="Arial"/>
                  <a:cs typeface="Arial"/>
                  <a:sym typeface="Arial"/>
                </a:rPr>
                <a:t>ASEAN </a:t>
              </a:r>
              <a:r>
                <a:rPr lang="en-PH" sz="1050" b="0" i="0" u="none" strike="noStrike" kern="1200" cap="none" err="1">
                  <a:solidFill>
                    <a:srgbClr val="F7FEF0"/>
                  </a:solidFill>
                  <a:latin typeface="Arial"/>
                  <a:cs typeface="Arial"/>
                  <a:sym typeface="Arial"/>
                </a:rPr>
                <a:t>RiceNet</a:t>
              </a:r>
              <a:endParaRPr lang="en-PH" sz="1050">
                <a:solidFill>
                  <a:srgbClr val="F7FEF0"/>
                </a:solidFill>
                <a:latin typeface="Arial"/>
                <a:cs typeface="Arial"/>
              </a:endParaRPr>
            </a:p>
          </p:txBody>
        </p:sp>
        <p:sp>
          <p:nvSpPr>
            <p:cNvPr id="13" name="TextBox 6">
              <a:extLst>
                <a:ext uri="{FF2B5EF4-FFF2-40B4-BE49-F238E27FC236}">
                  <a16:creationId xmlns:a16="http://schemas.microsoft.com/office/drawing/2014/main" id="{2376EDB2-65D9-6098-6147-C821ACEB8057}"/>
                </a:ext>
              </a:extLst>
            </p:cNvPr>
            <p:cNvSpPr txBox="1"/>
            <p:nvPr/>
          </p:nvSpPr>
          <p:spPr>
            <a:xfrm>
              <a:off x="4258450" y="1436506"/>
              <a:ext cx="1066800" cy="2324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768096">
                <a:spcAft>
                  <a:spcPts val="600"/>
                </a:spcAft>
              </a:pPr>
              <a:r>
                <a:rPr lang="en-PH" sz="1050" b="1" i="1" u="none" strike="noStrike" kern="1200" cap="none">
                  <a:solidFill>
                    <a:srgbClr val="000000"/>
                  </a:solidFill>
                  <a:latin typeface="Arial"/>
                  <a:ea typeface="Arial"/>
                  <a:cs typeface="Arial"/>
                  <a:sym typeface="Arial"/>
                </a:rPr>
                <a:t>2018-2024</a:t>
              </a:r>
              <a:endParaRPr lang="en-PH" sz="1050" b="1" i="1"/>
            </a:p>
          </p:txBody>
        </p:sp>
        <p:sp>
          <p:nvSpPr>
            <p:cNvPr id="14" name="TextBox 7">
              <a:extLst>
                <a:ext uri="{FF2B5EF4-FFF2-40B4-BE49-F238E27FC236}">
                  <a16:creationId xmlns:a16="http://schemas.microsoft.com/office/drawing/2014/main" id="{26F7DA5B-5CEE-7653-BB1D-AE2BABCDB0AD}"/>
                </a:ext>
              </a:extLst>
            </p:cNvPr>
            <p:cNvSpPr txBox="1"/>
            <p:nvPr/>
          </p:nvSpPr>
          <p:spPr>
            <a:xfrm>
              <a:off x="4258450" y="2306669"/>
              <a:ext cx="1066800" cy="2324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768096">
                <a:spcAft>
                  <a:spcPts val="600"/>
                </a:spcAft>
              </a:pPr>
              <a:r>
                <a:rPr lang="en-PH" sz="1050" b="1" i="1" u="none" strike="noStrike" kern="1200" cap="none">
                  <a:solidFill>
                    <a:srgbClr val="000000"/>
                  </a:solidFill>
                  <a:latin typeface="Arial"/>
                  <a:ea typeface="Arial"/>
                  <a:cs typeface="Arial"/>
                  <a:sym typeface="Arial"/>
                </a:rPr>
                <a:t>2024</a:t>
              </a:r>
              <a:endParaRPr lang="en-PH" sz="1050" b="1" i="1"/>
            </a:p>
          </p:txBody>
        </p:sp>
        <p:sp>
          <p:nvSpPr>
            <p:cNvPr id="15" name="TextBox 8">
              <a:extLst>
                <a:ext uri="{FF2B5EF4-FFF2-40B4-BE49-F238E27FC236}">
                  <a16:creationId xmlns:a16="http://schemas.microsoft.com/office/drawing/2014/main" id="{C17CBCA9-9320-2372-4C44-A822DAEBCBCD}"/>
                </a:ext>
              </a:extLst>
            </p:cNvPr>
            <p:cNvSpPr txBox="1"/>
            <p:nvPr/>
          </p:nvSpPr>
          <p:spPr>
            <a:xfrm>
              <a:off x="4258450" y="3186321"/>
              <a:ext cx="1066800" cy="2324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768096">
                <a:spcAft>
                  <a:spcPts val="600"/>
                </a:spcAft>
              </a:pPr>
              <a:r>
                <a:rPr lang="en-PH" sz="1050" b="1" i="1" u="none" strike="noStrike" kern="1200" cap="none">
                  <a:solidFill>
                    <a:srgbClr val="000000"/>
                  </a:solidFill>
                  <a:latin typeface="Arial"/>
                  <a:ea typeface="Arial"/>
                  <a:cs typeface="Arial"/>
                  <a:sym typeface="Arial"/>
                </a:rPr>
                <a:t>2021-2023</a:t>
              </a:r>
              <a:endParaRPr lang="en-PH" sz="1050" b="1" i="1"/>
            </a:p>
          </p:txBody>
        </p:sp>
        <p:sp>
          <p:nvSpPr>
            <p:cNvPr id="16" name="Google Shape;196;p22">
              <a:extLst>
                <a:ext uri="{FF2B5EF4-FFF2-40B4-BE49-F238E27FC236}">
                  <a16:creationId xmlns:a16="http://schemas.microsoft.com/office/drawing/2014/main" id="{8416975E-CF8D-DBAE-CBA7-427E0AB73EB1}"/>
                </a:ext>
              </a:extLst>
            </p:cNvPr>
            <p:cNvSpPr txBox="1">
              <a:spLocks/>
            </p:cNvSpPr>
            <p:nvPr/>
          </p:nvSpPr>
          <p:spPr>
            <a:xfrm>
              <a:off x="5803916" y="752629"/>
              <a:ext cx="3239769" cy="1570315"/>
            </a:xfrm>
            <a:prstGeom prst="rect">
              <a:avLst/>
            </a:prstGeom>
            <a:noFill/>
            <a:ln>
              <a:solidFill>
                <a:schemeClr val="tx2">
                  <a:lumMod val="50000"/>
                </a:schemeClr>
              </a:solid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144018" indent="-144018" defTabSz="768096">
                <a:spcAft>
                  <a:spcPts val="600"/>
                </a:spcAft>
                <a:buFontTx/>
                <a:buChar char="-"/>
              </a:pPr>
              <a:r>
                <a:rPr lang="en-PH" sz="1050" b="0" i="0" u="none" strike="noStrike" kern="1200" cap="none">
                  <a:solidFill>
                    <a:srgbClr val="000000"/>
                  </a:solidFill>
                  <a:latin typeface="Arial"/>
                  <a:cs typeface="Arial"/>
                  <a:sym typeface="Lexend"/>
                </a:rPr>
                <a:t>3,038 lines shared to 7 member countries (Cambodia, Indonesia, Lao PDR, Myanmar, Philippines, Thailand and Vietnam)</a:t>
              </a:r>
            </a:p>
            <a:p>
              <a:pPr marL="144018" indent="-144018" defTabSz="768096">
                <a:spcAft>
                  <a:spcPts val="600"/>
                </a:spcAft>
                <a:buFontTx/>
                <a:buChar char="-"/>
              </a:pPr>
              <a:r>
                <a:rPr lang="en-PH" sz="1050" b="0" i="0" u="none" strike="noStrike" kern="1200" cap="none">
                  <a:solidFill>
                    <a:srgbClr val="000000"/>
                  </a:solidFill>
                  <a:latin typeface="Arial"/>
                  <a:cs typeface="Arial"/>
                  <a:sym typeface="Lexend"/>
                </a:rPr>
                <a:t>1 salinity line released in Myanmar; 2 salinity lines given Plant Variety Protection approval for dissemination in the Philippines</a:t>
              </a:r>
            </a:p>
            <a:p>
              <a:pPr marL="144018" indent="-144018" defTabSz="768096">
                <a:spcAft>
                  <a:spcPts val="600"/>
                </a:spcAft>
                <a:buFontTx/>
                <a:buChar char="-"/>
              </a:pPr>
              <a:r>
                <a:rPr lang="en-PH" sz="1050" b="0" i="0" u="none" strike="noStrike" kern="1200" cap="none">
                  <a:solidFill>
                    <a:srgbClr val="000000"/>
                  </a:solidFill>
                  <a:latin typeface="Arial"/>
                  <a:cs typeface="Arial"/>
                  <a:sym typeface="Lexend"/>
                </a:rPr>
                <a:t>144 lines under national testing across 7 member countries</a:t>
              </a:r>
              <a:endParaRPr lang="en-PH" sz="1050" b="0">
                <a:latin typeface="Arial"/>
                <a:cs typeface="Arial"/>
              </a:endParaRPr>
            </a:p>
          </p:txBody>
        </p:sp>
        <p:sp>
          <p:nvSpPr>
            <p:cNvPr id="17" name="Google Shape;196;p22">
              <a:extLst>
                <a:ext uri="{FF2B5EF4-FFF2-40B4-BE49-F238E27FC236}">
                  <a16:creationId xmlns:a16="http://schemas.microsoft.com/office/drawing/2014/main" id="{EA830DC6-B31C-AC5F-62ED-218D20EA606D}"/>
                </a:ext>
              </a:extLst>
            </p:cNvPr>
            <p:cNvSpPr txBox="1">
              <a:spLocks/>
            </p:cNvSpPr>
            <p:nvPr/>
          </p:nvSpPr>
          <p:spPr>
            <a:xfrm>
              <a:off x="5811244" y="2340020"/>
              <a:ext cx="3232441" cy="743926"/>
            </a:xfrm>
            <a:prstGeom prst="rect">
              <a:avLst/>
            </a:prstGeom>
            <a:noFill/>
            <a:ln>
              <a:solidFill>
                <a:schemeClr val="tx2">
                  <a:lumMod val="50000"/>
                </a:schemeClr>
              </a:solid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144018" indent="-144018" defTabSz="768096">
                <a:spcAft>
                  <a:spcPts val="600"/>
                </a:spcAft>
                <a:buFontTx/>
                <a:buChar char="-"/>
              </a:pPr>
              <a:r>
                <a:rPr lang="en-PH" sz="1050" b="0" i="0" u="none" strike="noStrike" kern="1200" cap="none">
                  <a:solidFill>
                    <a:srgbClr val="000000"/>
                  </a:solidFill>
                  <a:latin typeface="Arial"/>
                  <a:cs typeface="Arial"/>
                  <a:sym typeface="Lexend"/>
                </a:rPr>
                <a:t>378 lines with blast and BPH resistance traits shared to Thailand for irrigated, submergence, salinity and cold tolerance testing</a:t>
              </a:r>
              <a:endParaRPr lang="en-PH" sz="1050" b="0">
                <a:latin typeface="Arial"/>
                <a:cs typeface="Arial"/>
              </a:endParaRPr>
            </a:p>
          </p:txBody>
        </p:sp>
        <p:sp>
          <p:nvSpPr>
            <p:cNvPr id="18" name="Google Shape;196;p22">
              <a:extLst>
                <a:ext uri="{FF2B5EF4-FFF2-40B4-BE49-F238E27FC236}">
                  <a16:creationId xmlns:a16="http://schemas.microsoft.com/office/drawing/2014/main" id="{4EB50E9C-82EC-5751-EC0D-0FEAC6BA19E4}"/>
                </a:ext>
              </a:extLst>
            </p:cNvPr>
            <p:cNvSpPr txBox="1">
              <a:spLocks/>
            </p:cNvSpPr>
            <p:nvPr/>
          </p:nvSpPr>
          <p:spPr>
            <a:xfrm>
              <a:off x="5811244" y="3086635"/>
              <a:ext cx="3225783" cy="871081"/>
            </a:xfrm>
            <a:prstGeom prst="rect">
              <a:avLst/>
            </a:prstGeom>
            <a:noFill/>
            <a:ln>
              <a:solidFill>
                <a:schemeClr val="tx2">
                  <a:lumMod val="50000"/>
                </a:schemeClr>
              </a:solid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144018" indent="-144018" defTabSz="768096">
                <a:spcAft>
                  <a:spcPts val="600"/>
                </a:spcAft>
                <a:buFontTx/>
                <a:buChar char="-"/>
              </a:pPr>
              <a:r>
                <a:rPr lang="en-PH" sz="1050" b="0" i="0" u="none" strike="noStrike" kern="1200" cap="none">
                  <a:solidFill>
                    <a:srgbClr val="000000"/>
                  </a:solidFill>
                  <a:latin typeface="Arial"/>
                  <a:cs typeface="Arial"/>
                  <a:sym typeface="Lexend"/>
                </a:rPr>
                <a:t>83 lines with submergence, salinity and bacterial blight tolerance/resistance traits shared to Thailand and 1 high yielding, medium maturing line shared for dissemination to farmers in Brunei</a:t>
              </a:r>
              <a:endParaRPr lang="en-PH" sz="1050" b="0">
                <a:latin typeface="Arial"/>
                <a:cs typeface="Arial"/>
              </a:endParaRPr>
            </a:p>
          </p:txBody>
        </p:sp>
        <p:sp>
          <p:nvSpPr>
            <p:cNvPr id="19" name="Arrow: Right 18">
              <a:extLst>
                <a:ext uri="{FF2B5EF4-FFF2-40B4-BE49-F238E27FC236}">
                  <a16:creationId xmlns:a16="http://schemas.microsoft.com/office/drawing/2014/main" id="{9B3D21C7-D32C-C386-2E20-FDE570F374C4}"/>
                </a:ext>
              </a:extLst>
            </p:cNvPr>
            <p:cNvSpPr/>
            <p:nvPr/>
          </p:nvSpPr>
          <p:spPr>
            <a:xfrm>
              <a:off x="4224200" y="4060581"/>
              <a:ext cx="1500326" cy="812097"/>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768096">
                <a:spcAft>
                  <a:spcPts val="600"/>
                </a:spcAft>
              </a:pPr>
              <a:r>
                <a:rPr lang="en-PH" sz="1050" b="0" i="0" u="none" strike="noStrike" kern="1200" cap="none" err="1">
                  <a:solidFill>
                    <a:srgbClr val="F7FEF0"/>
                  </a:solidFill>
                  <a:latin typeface="Arial"/>
                  <a:cs typeface="Arial"/>
                  <a:sym typeface="Arial"/>
                </a:rPr>
                <a:t>OneRicePH</a:t>
              </a:r>
              <a:endParaRPr lang="en-PH" sz="1050" err="1">
                <a:solidFill>
                  <a:srgbClr val="F7FEF0"/>
                </a:solidFill>
                <a:latin typeface="Arial"/>
                <a:cs typeface="Arial"/>
              </a:endParaRPr>
            </a:p>
          </p:txBody>
        </p:sp>
        <p:sp>
          <p:nvSpPr>
            <p:cNvPr id="20" name="TextBox 13">
              <a:extLst>
                <a:ext uri="{FF2B5EF4-FFF2-40B4-BE49-F238E27FC236}">
                  <a16:creationId xmlns:a16="http://schemas.microsoft.com/office/drawing/2014/main" id="{CD27E773-576D-F398-3FB4-C43C3F11EA83}"/>
                </a:ext>
              </a:extLst>
            </p:cNvPr>
            <p:cNvSpPr txBox="1"/>
            <p:nvPr/>
          </p:nvSpPr>
          <p:spPr>
            <a:xfrm>
              <a:off x="4258450" y="4059745"/>
              <a:ext cx="1066800" cy="23247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768096">
                <a:spcAft>
                  <a:spcPts val="600"/>
                </a:spcAft>
              </a:pPr>
              <a:r>
                <a:rPr lang="en-PH" sz="1050" b="1" i="1" u="none" strike="noStrike" kern="1200" cap="none">
                  <a:solidFill>
                    <a:srgbClr val="000000"/>
                  </a:solidFill>
                  <a:latin typeface="Arial"/>
                  <a:ea typeface="Arial"/>
                  <a:cs typeface="Arial"/>
                  <a:sym typeface="Arial"/>
                </a:rPr>
                <a:t>2022-2025</a:t>
              </a:r>
              <a:endParaRPr lang="en-PH" sz="1050" b="1" i="1"/>
            </a:p>
          </p:txBody>
        </p:sp>
        <p:sp>
          <p:nvSpPr>
            <p:cNvPr id="21" name="Google Shape;196;p22">
              <a:extLst>
                <a:ext uri="{FF2B5EF4-FFF2-40B4-BE49-F238E27FC236}">
                  <a16:creationId xmlns:a16="http://schemas.microsoft.com/office/drawing/2014/main" id="{B727AB0C-7671-F286-F8BC-EACADF8A5F8B}"/>
                </a:ext>
              </a:extLst>
            </p:cNvPr>
            <p:cNvSpPr txBox="1">
              <a:spLocks/>
            </p:cNvSpPr>
            <p:nvPr/>
          </p:nvSpPr>
          <p:spPr>
            <a:xfrm>
              <a:off x="5819526" y="3957716"/>
              <a:ext cx="3225783" cy="1195658"/>
            </a:xfrm>
            <a:prstGeom prst="rect">
              <a:avLst/>
            </a:prstGeom>
            <a:noFill/>
            <a:ln>
              <a:solidFill>
                <a:schemeClr val="tx2">
                  <a:lumMod val="50000"/>
                </a:schemeClr>
              </a:solid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42900" algn="l" rtl="0">
                <a:lnSpc>
                  <a:spcPct val="115000"/>
                </a:lnSpc>
                <a:spcBef>
                  <a:spcPts val="0"/>
                </a:spcBef>
                <a:spcAft>
                  <a:spcPts val="0"/>
                </a:spcAft>
                <a:buClr>
                  <a:srgbClr val="000000"/>
                </a:buClr>
                <a:buSzPts val="1800"/>
                <a:buFont typeface="Lexend"/>
                <a:buChar char="●"/>
                <a:defRPr sz="1800" b="1" i="0" u="none" strike="noStrike" cap="none">
                  <a:solidFill>
                    <a:srgbClr val="000000"/>
                  </a:solidFill>
                  <a:latin typeface="Lexend"/>
                  <a:ea typeface="Lexend"/>
                  <a:cs typeface="Lexend"/>
                  <a:sym typeface="Lexend"/>
                </a:defRPr>
              </a:lvl1pPr>
              <a:lvl2pPr marL="914400" marR="0" lvl="1" indent="-317500" algn="l" rtl="0">
                <a:lnSpc>
                  <a:spcPct val="115000"/>
                </a:lnSpc>
                <a:spcBef>
                  <a:spcPts val="0"/>
                </a:spcBef>
                <a:spcAft>
                  <a:spcPts val="0"/>
                </a:spcAft>
                <a:buClr>
                  <a:srgbClr val="000000"/>
                </a:buClr>
                <a:buSzPts val="1400"/>
                <a:buFont typeface="Lexend SemiBold"/>
                <a:buChar char="○"/>
                <a:defRPr sz="1400" b="0" i="0" u="none" strike="noStrike" cap="none">
                  <a:solidFill>
                    <a:srgbClr val="000000"/>
                  </a:solidFill>
                  <a:latin typeface="Lexend SemiBold"/>
                  <a:ea typeface="Lexend SemiBold"/>
                  <a:cs typeface="Lexend SemiBold"/>
                  <a:sym typeface="Lexend SemiBold"/>
                </a:defRPr>
              </a:lvl2pPr>
              <a:lvl3pPr marL="1371600" marR="0" lvl="2" indent="-317500" algn="l" rtl="0">
                <a:lnSpc>
                  <a:spcPct val="115000"/>
                </a:lnSpc>
                <a:spcBef>
                  <a:spcPts val="0"/>
                </a:spcBef>
                <a:spcAft>
                  <a:spcPts val="0"/>
                </a:spcAft>
                <a:buClr>
                  <a:srgbClr val="000000"/>
                </a:buClr>
                <a:buSzPts val="1400"/>
                <a:buFont typeface="Lexend Medium"/>
                <a:buChar char="■"/>
                <a:defRPr sz="1400" b="0" i="0" u="none" strike="noStrike" cap="none">
                  <a:solidFill>
                    <a:srgbClr val="000000"/>
                  </a:solidFill>
                  <a:latin typeface="Lexend Medium"/>
                  <a:ea typeface="Lexend Medium"/>
                  <a:cs typeface="Lexend Medium"/>
                  <a:sym typeface="Lexend Medium"/>
                </a:defRPr>
              </a:lvl3pPr>
              <a:lvl4pPr marL="1828800" marR="0" lvl="3" indent="-317500" algn="l" rtl="0">
                <a:lnSpc>
                  <a:spcPct val="115000"/>
                </a:lnSpc>
                <a:spcBef>
                  <a:spcPts val="0"/>
                </a:spcBef>
                <a:spcAft>
                  <a:spcPts val="0"/>
                </a:spcAft>
                <a:buClr>
                  <a:srgbClr val="000000"/>
                </a:buClr>
                <a:buSzPts val="1400"/>
                <a:buFont typeface="Lexend"/>
                <a:buChar char="●"/>
                <a:defRPr sz="1400" b="0" i="0" u="none" strike="noStrike" cap="none">
                  <a:solidFill>
                    <a:srgbClr val="000000"/>
                  </a:solidFill>
                  <a:latin typeface="Lexend"/>
                  <a:ea typeface="Lexend"/>
                  <a:cs typeface="Lexend"/>
                  <a:sym typeface="Lexend"/>
                </a:defRPr>
              </a:lvl4pPr>
              <a:lvl5pPr marL="2286000" marR="0" lvl="4"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5pPr>
              <a:lvl6pPr marL="2743200" marR="0" lvl="5"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6pPr>
              <a:lvl7pPr marL="3200400" marR="0" lvl="6"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7pPr>
              <a:lvl8pPr marL="3657600" marR="0" lvl="7"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8pPr>
              <a:lvl9pPr marL="4114800" marR="0" lvl="8" indent="-317500" algn="l" rtl="0">
                <a:lnSpc>
                  <a:spcPct val="115000"/>
                </a:lnSpc>
                <a:spcBef>
                  <a:spcPts val="0"/>
                </a:spcBef>
                <a:spcAft>
                  <a:spcPts val="0"/>
                </a:spcAft>
                <a:buClr>
                  <a:srgbClr val="000000"/>
                </a:buClr>
                <a:buSzPts val="1400"/>
                <a:buFont typeface="Lexend Light"/>
                <a:buChar char="■"/>
                <a:defRPr sz="1400" b="0" i="0" u="none" strike="noStrike" cap="none">
                  <a:solidFill>
                    <a:srgbClr val="000000"/>
                  </a:solidFill>
                  <a:latin typeface="Lexend Light"/>
                  <a:ea typeface="Lexend Light"/>
                  <a:cs typeface="Lexend Light"/>
                  <a:sym typeface="Lexend Light"/>
                </a:defRPr>
              </a:lvl9pPr>
            </a:lstStyle>
            <a:p>
              <a:pPr marL="144018" indent="-144018" defTabSz="768096">
                <a:spcAft>
                  <a:spcPts val="600"/>
                </a:spcAft>
                <a:buFontTx/>
                <a:buChar char="-"/>
              </a:pPr>
              <a:r>
                <a:rPr lang="en-PH" sz="1050" b="0" i="0" u="none" strike="noStrike" kern="1200" cap="none">
                  <a:solidFill>
                    <a:srgbClr val="000000"/>
                  </a:solidFill>
                  <a:latin typeface="Arial"/>
                  <a:cs typeface="Arial"/>
                  <a:sym typeface="Lexend"/>
                </a:rPr>
                <a:t>2,250 lines shared to the Philippines with early and medium maturity suitable for transplanting and direct seeding methods, with combined </a:t>
              </a:r>
              <a:r>
                <a:rPr lang="en-PH" sz="1050" b="0" i="0" u="none" strike="noStrike" kern="1200" cap="none" err="1">
                  <a:solidFill>
                    <a:srgbClr val="000000"/>
                  </a:solidFill>
                  <a:latin typeface="Arial"/>
                  <a:cs typeface="Arial"/>
                  <a:sym typeface="Lexend"/>
                </a:rPr>
                <a:t>salinity+submergence</a:t>
              </a:r>
              <a:r>
                <a:rPr lang="en-PH" sz="1050" b="0" i="0" u="none" strike="noStrike" kern="1200" cap="none">
                  <a:solidFill>
                    <a:srgbClr val="000000"/>
                  </a:solidFill>
                  <a:latin typeface="Arial"/>
                  <a:cs typeface="Arial"/>
                  <a:sym typeface="Lexend"/>
                </a:rPr>
                <a:t> tolerance traits</a:t>
              </a:r>
            </a:p>
            <a:p>
              <a:pPr marL="144018" indent="-144018" defTabSz="768096">
                <a:spcAft>
                  <a:spcPts val="600"/>
                </a:spcAft>
                <a:buFontTx/>
                <a:buChar char="-"/>
              </a:pPr>
              <a:r>
                <a:rPr lang="en-PH" sz="1050" b="0" i="0" u="none" strike="noStrike" kern="1200" cap="none">
                  <a:solidFill>
                    <a:srgbClr val="000000"/>
                  </a:solidFill>
                  <a:latin typeface="Arial"/>
                  <a:cs typeface="Arial"/>
                  <a:sym typeface="Lexend"/>
                </a:rPr>
                <a:t>8 lines nominated for national testing</a:t>
              </a:r>
              <a:endParaRPr lang="en-PH" sz="1050" b="0">
                <a:latin typeface="Arial"/>
                <a:cs typeface="Arial"/>
              </a:endParaRPr>
            </a:p>
          </p:txBody>
        </p:sp>
      </p:grpSp>
    </p:spTree>
    <p:extLst>
      <p:ext uri="{BB962C8B-B14F-4D97-AF65-F5344CB8AC3E}">
        <p14:creationId xmlns:p14="http://schemas.microsoft.com/office/powerpoint/2010/main" val="4225335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29D32-0963-C6CA-5F3C-43B0093FD08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0105311-2852-9464-191E-EFEAA7EFEC64}"/>
              </a:ext>
            </a:extLst>
          </p:cNvPr>
          <p:cNvSpPr>
            <a:spLocks noGrp="1"/>
          </p:cNvSpPr>
          <p:nvPr>
            <p:ph type="title"/>
          </p:nvPr>
        </p:nvSpPr>
        <p:spPr>
          <a:xfrm>
            <a:off x="838200" y="681037"/>
            <a:ext cx="10515600" cy="1009651"/>
          </a:xfrm>
        </p:spPr>
        <p:txBody>
          <a:bodyPr vert="horz" lIns="91440" tIns="45720" rIns="91440" bIns="45720" rtlCol="0" anchor="ctr">
            <a:noAutofit/>
          </a:bodyPr>
          <a:lstStyle/>
          <a:p>
            <a:r>
              <a:rPr lang="en-PH" sz="3500" dirty="0">
                <a:latin typeface="Arial"/>
                <a:cs typeface="Arial"/>
              </a:rPr>
              <a:t>&gt;5,000 lines shared from 2018-2025 </a:t>
            </a:r>
            <a:br>
              <a:rPr lang="en-PH" sz="3500" dirty="0">
                <a:latin typeface="Arial"/>
                <a:cs typeface="Arial"/>
              </a:rPr>
            </a:br>
            <a:endParaRPr lang="en-PH" sz="3500" dirty="0">
              <a:latin typeface="Arial"/>
              <a:cs typeface="Arial"/>
            </a:endParaRPr>
          </a:p>
        </p:txBody>
      </p:sp>
      <p:pic>
        <p:nvPicPr>
          <p:cNvPr id="3" name="Picture 2">
            <a:extLst>
              <a:ext uri="{FF2B5EF4-FFF2-40B4-BE49-F238E27FC236}">
                <a16:creationId xmlns:a16="http://schemas.microsoft.com/office/drawing/2014/main" id="{BB3DB9A9-81A4-511B-1169-7B3C27553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400" y="1857822"/>
            <a:ext cx="8449199" cy="4351338"/>
          </a:xfrm>
          <a:prstGeom prst="rect">
            <a:avLst/>
          </a:prstGeom>
          <a:noFill/>
        </p:spPr>
      </p:pic>
    </p:spTree>
    <p:extLst>
      <p:ext uri="{BB962C8B-B14F-4D97-AF65-F5344CB8AC3E}">
        <p14:creationId xmlns:p14="http://schemas.microsoft.com/office/powerpoint/2010/main" val="3343138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3D9C2-2F13-4F44-CEC9-0225438D2C1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249F08C-B6F8-F6F1-B48F-89BF21B1B7A3}"/>
              </a:ext>
            </a:extLst>
          </p:cNvPr>
          <p:cNvSpPr>
            <a:spLocks noGrp="1"/>
          </p:cNvSpPr>
          <p:nvPr>
            <p:ph type="title"/>
          </p:nvPr>
        </p:nvSpPr>
        <p:spPr>
          <a:xfrm>
            <a:off x="607626" y="508280"/>
            <a:ext cx="10977092" cy="1009651"/>
          </a:xfrm>
        </p:spPr>
        <p:txBody>
          <a:bodyPr anchor="ctr">
            <a:noAutofit/>
          </a:bodyPr>
          <a:lstStyle/>
          <a:p>
            <a:r>
              <a:rPr lang="en-PH" sz="3200" dirty="0">
                <a:latin typeface="Manrope"/>
                <a:cs typeface="Arial"/>
              </a:rPr>
              <a:t>Capacity Development Across SEA</a:t>
            </a:r>
            <a:endParaRPr lang="en-US" sz="3200" dirty="0"/>
          </a:p>
        </p:txBody>
      </p:sp>
      <p:pic>
        <p:nvPicPr>
          <p:cNvPr id="3" name="Picture 2">
            <a:extLst>
              <a:ext uri="{FF2B5EF4-FFF2-40B4-BE49-F238E27FC236}">
                <a16:creationId xmlns:a16="http://schemas.microsoft.com/office/drawing/2014/main" id="{04997FD2-29B2-1F33-B3DE-A23A17A70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630" y="1916332"/>
            <a:ext cx="7966297" cy="4663271"/>
          </a:xfrm>
          <a:prstGeom prst="rect">
            <a:avLst/>
          </a:prstGeom>
          <a:noFill/>
        </p:spPr>
      </p:pic>
    </p:spTree>
    <p:extLst>
      <p:ext uri="{BB962C8B-B14F-4D97-AF65-F5344CB8AC3E}">
        <p14:creationId xmlns:p14="http://schemas.microsoft.com/office/powerpoint/2010/main" val="4002206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E393FCB-11EE-076E-5885-1044C75C7BD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45352" y="1882301"/>
            <a:ext cx="4993207" cy="4188067"/>
          </a:xfrm>
          <a:prstGeom prst="rect">
            <a:avLst/>
          </a:prstGeom>
          <a:noFill/>
        </p:spPr>
      </p:pic>
      <p:sp>
        <p:nvSpPr>
          <p:cNvPr id="3" name="TextBox 5">
            <a:extLst>
              <a:ext uri="{FF2B5EF4-FFF2-40B4-BE49-F238E27FC236}">
                <a16:creationId xmlns:a16="http://schemas.microsoft.com/office/drawing/2014/main" id="{24F73CED-204C-B828-5668-6FADF4DEFEE9}"/>
              </a:ext>
            </a:extLst>
          </p:cNvPr>
          <p:cNvSpPr txBox="1"/>
          <p:nvPr/>
        </p:nvSpPr>
        <p:spPr>
          <a:xfrm>
            <a:off x="421578" y="6244645"/>
            <a:ext cx="6092533" cy="2923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300" i="1">
                <a:solidFill>
                  <a:schemeClr val="tx1"/>
                </a:solidFill>
              </a:rPr>
              <a:t>Sources: IPCC AR6 (2021); IRRI Climate Research (2024); Farooq et al. (2011)</a:t>
            </a:r>
            <a:endParaRPr lang="en-US" sz="1300">
              <a:solidFill>
                <a:schemeClr val="tx1"/>
              </a:solidFill>
            </a:endParaRPr>
          </a:p>
        </p:txBody>
      </p:sp>
      <p:sp>
        <p:nvSpPr>
          <p:cNvPr id="5" name="Title 2">
            <a:extLst>
              <a:ext uri="{FF2B5EF4-FFF2-40B4-BE49-F238E27FC236}">
                <a16:creationId xmlns:a16="http://schemas.microsoft.com/office/drawing/2014/main" id="{4478DB6A-2D91-5B3E-703A-B109EDECCEFA}"/>
              </a:ext>
            </a:extLst>
          </p:cNvPr>
          <p:cNvSpPr>
            <a:spLocks noGrp="1"/>
          </p:cNvSpPr>
          <p:nvPr>
            <p:ph type="title"/>
          </p:nvPr>
        </p:nvSpPr>
        <p:spPr>
          <a:xfrm>
            <a:off x="421554" y="726702"/>
            <a:ext cx="11222138" cy="855286"/>
          </a:xfrm>
        </p:spPr>
        <p:txBody>
          <a:bodyPr>
            <a:noAutofit/>
          </a:bodyPr>
          <a:lstStyle/>
          <a:p>
            <a:r>
              <a:rPr lang="en-US" dirty="0"/>
              <a:t>Climate Risk is Multi-Dimensional and Increasing</a:t>
            </a:r>
          </a:p>
        </p:txBody>
      </p:sp>
      <p:sp>
        <p:nvSpPr>
          <p:cNvPr id="4" name="Content Placeholder 3">
            <a:extLst>
              <a:ext uri="{FF2B5EF4-FFF2-40B4-BE49-F238E27FC236}">
                <a16:creationId xmlns:a16="http://schemas.microsoft.com/office/drawing/2014/main" id="{C7E41C3D-1BD2-C5D5-7594-540D908479D6}"/>
              </a:ext>
            </a:extLst>
          </p:cNvPr>
          <p:cNvSpPr>
            <a:spLocks noGrp="1"/>
          </p:cNvSpPr>
          <p:nvPr>
            <p:ph sz="half" idx="2"/>
          </p:nvPr>
        </p:nvSpPr>
        <p:spPr>
          <a:xfrm>
            <a:off x="237744" y="1890372"/>
            <a:ext cx="6007608" cy="4094622"/>
          </a:xfrm>
        </p:spPr>
        <p:txBody>
          <a:bodyPr>
            <a:normAutofit/>
          </a:bodyPr>
          <a:lstStyle/>
          <a:p>
            <a:r>
              <a:rPr lang="en-PH" sz="2700" dirty="0">
                <a:latin typeface="Manrope"/>
              </a:rPr>
              <a:t>Rice crops </a:t>
            </a:r>
            <a:r>
              <a:rPr lang="en-US" sz="2700" dirty="0">
                <a:latin typeface="Manrope"/>
              </a:rPr>
              <a:t>are increasingly exposed to drought, heat stress, flooding,</a:t>
            </a:r>
            <a:r>
              <a:rPr lang="en-PH" sz="2700" dirty="0">
                <a:latin typeface="Manrope"/>
              </a:rPr>
              <a:t> and salinity.</a:t>
            </a:r>
          </a:p>
          <a:p>
            <a:endParaRPr lang="en-PH" sz="2700" dirty="0">
              <a:latin typeface="Manrope"/>
            </a:endParaRPr>
          </a:p>
          <a:p>
            <a:r>
              <a:rPr lang="en-PH" sz="2700" dirty="0">
                <a:latin typeface="Manrope"/>
              </a:rPr>
              <a:t> Increasingly, co-occurring stresses</a:t>
            </a:r>
          </a:p>
          <a:p>
            <a:pPr marL="0" indent="0">
              <a:buNone/>
            </a:pPr>
            <a:r>
              <a:rPr lang="en-PH" sz="2700" dirty="0">
                <a:latin typeface="Manrope"/>
                <a:sym typeface="Wingdings" panose="05000000000000000000" pitchFamily="2" charset="2"/>
              </a:rPr>
              <a:t>      </a:t>
            </a:r>
            <a:r>
              <a:rPr lang="en-PH" sz="2700" dirty="0">
                <a:latin typeface="Manrope"/>
              </a:rPr>
              <a:t>Production instability</a:t>
            </a:r>
          </a:p>
          <a:p>
            <a:pPr marL="0" indent="0">
              <a:buNone/>
            </a:pPr>
            <a:r>
              <a:rPr lang="en-PH" sz="2700" dirty="0">
                <a:latin typeface="Manrope"/>
                <a:sym typeface="Wingdings" panose="05000000000000000000" pitchFamily="2" charset="2"/>
              </a:rPr>
              <a:t>      </a:t>
            </a:r>
            <a:r>
              <a:rPr lang="en-PH" sz="2700" dirty="0">
                <a:latin typeface="Manrope"/>
              </a:rPr>
              <a:t>Resource pressure</a:t>
            </a:r>
          </a:p>
        </p:txBody>
      </p:sp>
    </p:spTree>
    <p:extLst>
      <p:ext uri="{BB962C8B-B14F-4D97-AF65-F5344CB8AC3E}">
        <p14:creationId xmlns:p14="http://schemas.microsoft.com/office/powerpoint/2010/main" val="4286674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dev-static.irri.org/public/images/new-world-class-agri-genomics-center-stor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86" y="1233177"/>
            <a:ext cx="6336591" cy="358527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25190" y="93457"/>
            <a:ext cx="12169140" cy="1139720"/>
          </a:xfrm>
        </p:spPr>
        <p:txBody>
          <a:bodyPr anchor="ctr">
            <a:normAutofit/>
          </a:bodyPr>
          <a:lstStyle/>
          <a:p>
            <a:r>
              <a:rPr lang="en-US" altLang="ko-KR" sz="3200" dirty="0">
                <a:latin typeface="Arial" panose="020B0604020202020204" pitchFamily="34" charset="0"/>
                <a:ea typeface="맑은 고딕"/>
                <a:cs typeface="Arial" panose="020B0604020202020204" pitchFamily="34" charset="0"/>
              </a:rPr>
              <a:t>Increased OMICs Capacity Under Development: </a:t>
            </a:r>
            <a:br>
              <a:rPr lang="en-US" altLang="ko-KR" sz="3200" dirty="0">
                <a:latin typeface="Arial" panose="020B0604020202020204" pitchFamily="34" charset="0"/>
                <a:cs typeface="Arial" panose="020B0604020202020204" pitchFamily="34" charset="0"/>
              </a:rPr>
            </a:br>
            <a:r>
              <a:rPr lang="en-US" altLang="ko-KR" sz="1800" dirty="0">
                <a:latin typeface="Arial" panose="020B0604020202020204" pitchFamily="34" charset="0"/>
                <a:ea typeface="맑은 고딕"/>
                <a:cs typeface="Arial" panose="020B0604020202020204" pitchFamily="34" charset="0"/>
              </a:rPr>
              <a:t>Philippine Agricultural Genomics Research Center (AGRC) project funded by KOICA &amp; implemented by IRRI</a:t>
            </a:r>
            <a:endParaRPr lang="en-PH" sz="1800" dirty="0">
              <a:latin typeface="Arial" panose="020B0604020202020204" pitchFamily="34" charset="0"/>
              <a:ea typeface="맑은 고딕"/>
              <a:cs typeface="Arial" panose="020B0604020202020204" pitchFamily="34" charset="0"/>
            </a:endParaRPr>
          </a:p>
        </p:txBody>
      </p:sp>
      <p:sp>
        <p:nvSpPr>
          <p:cNvPr id="10" name="TextBox 9">
            <a:extLst>
              <a:ext uri="{FF2B5EF4-FFF2-40B4-BE49-F238E27FC236}">
                <a16:creationId xmlns:a16="http://schemas.microsoft.com/office/drawing/2014/main" id="{0E803FBC-57E1-4491-8BC9-6BF6A9264CDB}"/>
              </a:ext>
            </a:extLst>
          </p:cNvPr>
          <p:cNvSpPr txBox="1"/>
          <p:nvPr/>
        </p:nvSpPr>
        <p:spPr>
          <a:xfrm>
            <a:off x="6721091" y="1145940"/>
            <a:ext cx="5461225" cy="2980299"/>
          </a:xfrm>
          <a:prstGeom prst="rect">
            <a:avLst/>
          </a:prstGeom>
          <a:noFill/>
        </p:spPr>
        <p:txBody>
          <a:bodyPr wrap="square" lIns="121917" tIns="60958" rIns="121917" bIns="60958" rtlCol="0" anchor="t">
            <a:spAutoFit/>
          </a:bodyPr>
          <a:lstStyle/>
          <a:p>
            <a:pPr marL="342900" lvl="1" indent="-342900">
              <a:lnSpc>
                <a:spcPct val="150000"/>
              </a:lnSpc>
              <a:buFont typeface="Arial" panose="020B0604020202020204" pitchFamily="34" charset="0"/>
              <a:buChar char="•"/>
            </a:pPr>
            <a:r>
              <a:rPr lang="en-US" altLang="ko-KR" spc="-150" dirty="0">
                <a:latin typeface="Arial" panose="020B0604020202020204" pitchFamily="34" charset="0"/>
                <a:ea typeface="맑은 고딕"/>
                <a:cs typeface="Arial" panose="020B0604020202020204" pitchFamily="34" charset="0"/>
              </a:rPr>
              <a:t>Sequencing &amp; Metabolomics equipment, Bioinformatics Server, Tissue Culture &amp; CRISPR facility, Greenhouse with cooling system for integrated research on diverse </a:t>
            </a:r>
            <a:r>
              <a:rPr lang="en-US" altLang="ko-KR" spc="-150" dirty="0" err="1">
                <a:latin typeface="Arial" panose="020B0604020202020204" pitchFamily="34" charset="0"/>
                <a:ea typeface="맑은 고딕"/>
                <a:cs typeface="Arial" panose="020B0604020202020204" pitchFamily="34" charset="0"/>
              </a:rPr>
              <a:t>agri</a:t>
            </a:r>
            <a:r>
              <a:rPr lang="en-US" altLang="ko-KR" spc="-150" dirty="0">
                <a:latin typeface="Arial" panose="020B0604020202020204" pitchFamily="34" charset="0"/>
                <a:ea typeface="맑은 고딕"/>
                <a:cs typeface="Arial" panose="020B0604020202020204" pitchFamily="34" charset="0"/>
              </a:rPr>
              <a:t>-species including cereals, vegetables, beans, fruits, livestock, insects and microbiome</a:t>
            </a:r>
          </a:p>
          <a:p>
            <a:pPr marL="342900" indent="-342900">
              <a:lnSpc>
                <a:spcPct val="150000"/>
              </a:lnSpc>
              <a:buFont typeface="Arial" panose="020B0604020202020204" pitchFamily="34" charset="0"/>
              <a:buChar char="•"/>
            </a:pPr>
            <a:r>
              <a:rPr lang="en-US" altLang="ko-KR" spc="-150" dirty="0">
                <a:latin typeface="Arial" panose="020B0604020202020204" pitchFamily="34" charset="0"/>
                <a:ea typeface="맑은 고딕"/>
                <a:cs typeface="Arial" panose="020B0604020202020204" pitchFamily="34" charset="0"/>
              </a:rPr>
              <a:t>OMICs Network with CGIAR and 20 Korean/Philippine institutions</a:t>
            </a:r>
          </a:p>
        </p:txBody>
      </p:sp>
      <p:pic>
        <p:nvPicPr>
          <p:cNvPr id="3074" name="Picture 2" descr="https://dev-static.irri.org/public/images/trailblazing-future-multi-omic-tech-agri-aqua-nat-resources-story2.jpg"/>
          <p:cNvPicPr>
            <a:picLocks noChangeAspect="1" noChangeArrowheads="1"/>
          </p:cNvPicPr>
          <p:nvPr/>
        </p:nvPicPr>
        <p:blipFill>
          <a:blip r:embed="rId4" cstate="print">
            <a:extLst>
              <a:ext uri="{28A0092B-C50C-407E-A947-70E740481C1C}">
                <a14:useLocalDpi xmlns:a14="http://schemas.microsoft.com/office/drawing/2010/main" val="0"/>
              </a:ext>
            </a:extLst>
          </a:blip>
          <a:srcRect r="-110" b="25123"/>
          <a:stretch>
            <a:fillRect/>
          </a:stretch>
        </p:blipFill>
        <p:spPr bwMode="auto">
          <a:xfrm>
            <a:off x="6976872" y="4327088"/>
            <a:ext cx="4645795" cy="2291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205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79AA0-9294-285F-00F2-698A422FD5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69B0B3-9187-2B6D-1D11-A019CE932330}"/>
              </a:ext>
            </a:extLst>
          </p:cNvPr>
          <p:cNvSpPr>
            <a:spLocks noGrp="1"/>
          </p:cNvSpPr>
          <p:nvPr>
            <p:ph type="title"/>
          </p:nvPr>
        </p:nvSpPr>
        <p:spPr>
          <a:xfrm>
            <a:off x="838200" y="365125"/>
            <a:ext cx="10515600" cy="1325563"/>
          </a:xfrm>
        </p:spPr>
        <p:txBody>
          <a:bodyPr anchor="ctr">
            <a:normAutofit/>
          </a:bodyPr>
          <a:lstStyle/>
          <a:p>
            <a:r>
              <a:rPr lang="en-US" dirty="0">
                <a:latin typeface="Arial"/>
                <a:cs typeface="Arial"/>
              </a:rPr>
              <a:t>Coordinating Breeding Impact Across Partners </a:t>
            </a:r>
          </a:p>
        </p:txBody>
      </p:sp>
      <p:pic>
        <p:nvPicPr>
          <p:cNvPr id="11" name="Picture Placeholder 10" descr="A group of men standing in a field&#10;&#10;AI-generated content may be incorrect.">
            <a:extLst>
              <a:ext uri="{FF2B5EF4-FFF2-40B4-BE49-F238E27FC236}">
                <a16:creationId xmlns:a16="http://schemas.microsoft.com/office/drawing/2014/main" id="{ABF444E2-35D6-28DF-CB30-D5792C7A7014}"/>
              </a:ext>
            </a:extLst>
          </p:cNvPr>
          <p:cNvPicPr>
            <a:picLocks noGrp="1" noChangeAspect="1"/>
          </p:cNvPicPr>
          <p:nvPr>
            <p:ph sz="half" idx="1"/>
          </p:nvPr>
        </p:nvPicPr>
        <p:blipFill>
          <a:blip r:embed="rId2"/>
          <a:srcRect l="607" r="10079" b="-3"/>
          <a:stretch>
            <a:fillRect/>
          </a:stretch>
        </p:blipFill>
        <p:spPr>
          <a:xfrm>
            <a:off x="905042" y="1732046"/>
            <a:ext cx="5181600" cy="4351338"/>
          </a:xfrm>
          <a:prstGeom prst="rect">
            <a:avLst/>
          </a:prstGeom>
          <a:noFill/>
        </p:spPr>
      </p:pic>
      <p:sp>
        <p:nvSpPr>
          <p:cNvPr id="4" name="Text Placeholder 3">
            <a:extLst>
              <a:ext uri="{FF2B5EF4-FFF2-40B4-BE49-F238E27FC236}">
                <a16:creationId xmlns:a16="http://schemas.microsoft.com/office/drawing/2014/main" id="{2DAA7061-A41F-37D3-44AF-F7A41452AD25}"/>
              </a:ext>
            </a:extLst>
          </p:cNvPr>
          <p:cNvSpPr>
            <a:spLocks noGrp="1"/>
          </p:cNvSpPr>
          <p:nvPr>
            <p:ph sz="half" idx="2"/>
          </p:nvPr>
        </p:nvSpPr>
        <p:spPr>
          <a:xfrm>
            <a:off x="6172200" y="1732046"/>
            <a:ext cx="5181600" cy="4351338"/>
          </a:xfrm>
        </p:spPr>
        <p:txBody>
          <a:bodyPr vert="horz" lIns="91440" tIns="45720" rIns="91440" bIns="45720" rtlCol="0" anchor="t">
            <a:normAutofit/>
          </a:bodyPr>
          <a:lstStyle/>
          <a:p>
            <a:pPr>
              <a:lnSpc>
                <a:spcPct val="120000"/>
              </a:lnSpc>
              <a:buFont typeface="Arial"/>
              <a:buChar char="•"/>
            </a:pPr>
            <a:r>
              <a:rPr lang="en-US" sz="2400" dirty="0">
                <a:latin typeface="Arial"/>
                <a:cs typeface="Arial"/>
              </a:rPr>
              <a:t>There are overlaps in objectives between countries.</a:t>
            </a:r>
          </a:p>
          <a:p>
            <a:pPr>
              <a:lnSpc>
                <a:spcPct val="120000"/>
              </a:lnSpc>
              <a:buFont typeface="Arial"/>
              <a:buChar char="•"/>
            </a:pPr>
            <a:r>
              <a:rPr lang="en-US" sz="2400" dirty="0">
                <a:latin typeface="Arial"/>
                <a:cs typeface="Arial"/>
              </a:rPr>
              <a:t>Opportunities exist to combine efforts – also with IRRI’s breeding efforts.</a:t>
            </a:r>
          </a:p>
          <a:p>
            <a:pPr>
              <a:lnSpc>
                <a:spcPct val="120000"/>
              </a:lnSpc>
              <a:buFont typeface="Arial"/>
              <a:buChar char="•"/>
            </a:pPr>
            <a:r>
              <a:rPr lang="en-US" sz="2400" dirty="0">
                <a:latin typeface="Arial"/>
                <a:cs typeface="Arial"/>
              </a:rPr>
              <a:t>Support to implement modern approaches and access to tools and services.</a:t>
            </a:r>
            <a:endParaRPr lang="en-US" dirty="0">
              <a:latin typeface="Arial"/>
              <a:cs typeface="Arial"/>
            </a:endParaRPr>
          </a:p>
          <a:p>
            <a:pPr marL="0" indent="0">
              <a:lnSpc>
                <a:spcPct val="120000"/>
              </a:lnSpc>
              <a:buNone/>
            </a:pPr>
            <a:endParaRPr lang="en-US" sz="2400" dirty="0">
              <a:latin typeface="Arial"/>
              <a:cs typeface="Arial"/>
            </a:endParaRPr>
          </a:p>
        </p:txBody>
      </p:sp>
    </p:spTree>
    <p:extLst>
      <p:ext uri="{BB962C8B-B14F-4D97-AF65-F5344CB8AC3E}">
        <p14:creationId xmlns:p14="http://schemas.microsoft.com/office/powerpoint/2010/main" val="978477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line Image Placeholder 1">
            <a:extLst>
              <a:ext uri="{FF2B5EF4-FFF2-40B4-BE49-F238E27FC236}">
                <a16:creationId xmlns:a16="http://schemas.microsoft.com/office/drawing/2014/main" id="{0E8AC385-DE9D-7CE4-04F7-6EE87795B311}"/>
              </a:ext>
            </a:extLst>
          </p:cNvPr>
          <p:cNvSpPr>
            <a:spLocks noGrp="1"/>
          </p:cNvSpPr>
          <p:nvPr>
            <p:ph type="clipArt" sz="quarter" idx="10"/>
          </p:nvPr>
        </p:nvSpPr>
        <p:spPr/>
        <p:txBody>
          <a:bodyPr/>
          <a:lstStyle/>
          <a:p>
            <a:endParaRPr lang="en-US">
              <a:latin typeface="Arial"/>
              <a:cs typeface="Arial"/>
            </a:endParaRPr>
          </a:p>
        </p:txBody>
      </p:sp>
      <p:sp>
        <p:nvSpPr>
          <p:cNvPr id="3" name="Title 2">
            <a:extLst>
              <a:ext uri="{FF2B5EF4-FFF2-40B4-BE49-F238E27FC236}">
                <a16:creationId xmlns:a16="http://schemas.microsoft.com/office/drawing/2014/main" id="{398754F9-83DE-8985-2339-66469DCD80A5}"/>
              </a:ext>
            </a:extLst>
          </p:cNvPr>
          <p:cNvSpPr>
            <a:spLocks noGrp="1"/>
          </p:cNvSpPr>
          <p:nvPr>
            <p:ph type="title"/>
          </p:nvPr>
        </p:nvSpPr>
        <p:spPr/>
        <p:txBody>
          <a:bodyPr/>
          <a:lstStyle/>
          <a:p>
            <a:r>
              <a:rPr lang="en-US">
                <a:latin typeface="Arial"/>
                <a:cs typeface="Arial"/>
              </a:rPr>
              <a:t>Steps Ahead</a:t>
            </a:r>
          </a:p>
        </p:txBody>
      </p:sp>
      <p:sp>
        <p:nvSpPr>
          <p:cNvPr id="4" name="Text Placeholder 3">
            <a:extLst>
              <a:ext uri="{FF2B5EF4-FFF2-40B4-BE49-F238E27FC236}">
                <a16:creationId xmlns:a16="http://schemas.microsoft.com/office/drawing/2014/main" id="{494CF857-CDCC-836E-A1ED-7670B975E7B4}"/>
              </a:ext>
            </a:extLst>
          </p:cNvPr>
          <p:cNvSpPr>
            <a:spLocks noGrp="1"/>
          </p:cNvSpPr>
          <p:nvPr>
            <p:ph type="body" idx="1"/>
          </p:nvPr>
        </p:nvSpPr>
        <p:spPr/>
        <p:txBody>
          <a:bodyPr vert="horz" lIns="91440" tIns="45720" rIns="91440" bIns="45720" rtlCol="0" anchor="t">
            <a:normAutofit/>
          </a:bodyPr>
          <a:lstStyle/>
          <a:p>
            <a:r>
              <a:rPr lang="en-US">
                <a:latin typeface="Arial"/>
                <a:cs typeface="Arial"/>
              </a:rPr>
              <a:t>IRRI-ASEAN Partnership Opportunities</a:t>
            </a:r>
          </a:p>
        </p:txBody>
      </p:sp>
    </p:spTree>
    <p:extLst>
      <p:ext uri="{BB962C8B-B14F-4D97-AF65-F5344CB8AC3E}">
        <p14:creationId xmlns:p14="http://schemas.microsoft.com/office/powerpoint/2010/main" val="4063911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34D174-EA43-72E3-732C-E28F36CCC585}"/>
              </a:ext>
            </a:extLst>
          </p:cNvPr>
          <p:cNvSpPr>
            <a:spLocks noGrp="1"/>
          </p:cNvSpPr>
          <p:nvPr>
            <p:ph type="title"/>
          </p:nvPr>
        </p:nvSpPr>
        <p:spPr>
          <a:xfrm>
            <a:off x="838200" y="365125"/>
            <a:ext cx="10515600" cy="1325563"/>
          </a:xfrm>
        </p:spPr>
        <p:txBody>
          <a:bodyPr anchor="ctr">
            <a:normAutofit/>
          </a:bodyPr>
          <a:lstStyle/>
          <a:p>
            <a:r>
              <a:rPr lang="en-US">
                <a:latin typeface="Arial"/>
                <a:cs typeface="Arial"/>
              </a:rPr>
              <a:t>Emerging Opportunities for IRRI and ASEAN </a:t>
            </a:r>
          </a:p>
        </p:txBody>
      </p:sp>
      <p:pic>
        <p:nvPicPr>
          <p:cNvPr id="11" name="Picture Placeholder 10" descr="A group of men standing in a field&#10;&#10;AI-generated content may be incorrect.">
            <a:extLst>
              <a:ext uri="{FF2B5EF4-FFF2-40B4-BE49-F238E27FC236}">
                <a16:creationId xmlns:a16="http://schemas.microsoft.com/office/drawing/2014/main" id="{B48A8D48-D32F-AA10-78F0-9509C9553110}"/>
              </a:ext>
            </a:extLst>
          </p:cNvPr>
          <p:cNvPicPr>
            <a:picLocks noGrp="1" noChangeAspect="1"/>
          </p:cNvPicPr>
          <p:nvPr>
            <p:ph sz="half" idx="1"/>
          </p:nvPr>
        </p:nvPicPr>
        <p:blipFill>
          <a:blip r:embed="rId2"/>
          <a:srcRect l="607" r="10079" b="-3"/>
          <a:stretch>
            <a:fillRect/>
          </a:stretch>
        </p:blipFill>
        <p:spPr>
          <a:xfrm>
            <a:off x="905042" y="1732046"/>
            <a:ext cx="5181600" cy="4351338"/>
          </a:xfrm>
          <a:prstGeom prst="rect">
            <a:avLst/>
          </a:prstGeom>
          <a:noFill/>
        </p:spPr>
      </p:pic>
      <p:sp>
        <p:nvSpPr>
          <p:cNvPr id="4" name="Text Placeholder 3">
            <a:extLst>
              <a:ext uri="{FF2B5EF4-FFF2-40B4-BE49-F238E27FC236}">
                <a16:creationId xmlns:a16="http://schemas.microsoft.com/office/drawing/2014/main" id="{C8761AAF-F786-CF80-1206-7A87092AF995}"/>
              </a:ext>
            </a:extLst>
          </p:cNvPr>
          <p:cNvSpPr>
            <a:spLocks noGrp="1"/>
          </p:cNvSpPr>
          <p:nvPr>
            <p:ph sz="half" idx="2"/>
          </p:nvPr>
        </p:nvSpPr>
        <p:spPr>
          <a:xfrm>
            <a:off x="6172200" y="1732046"/>
            <a:ext cx="5181600" cy="4351338"/>
          </a:xfrm>
        </p:spPr>
        <p:txBody>
          <a:bodyPr vert="horz" lIns="91440" tIns="45720" rIns="91440" bIns="45720" rtlCol="0" anchor="t">
            <a:normAutofit fontScale="70000" lnSpcReduction="20000"/>
          </a:bodyPr>
          <a:lstStyle/>
          <a:p>
            <a:pPr>
              <a:lnSpc>
                <a:spcPct val="120000"/>
              </a:lnSpc>
              <a:buFont typeface="Arial"/>
              <a:buChar char="•"/>
            </a:pPr>
            <a:r>
              <a:rPr lang="en-US" sz="2400">
                <a:latin typeface="Arial"/>
                <a:cs typeface="Arial"/>
              </a:rPr>
              <a:t>High-quality, low-emission, low-input rice for sustainable production and premium markets </a:t>
            </a:r>
            <a:endParaRPr lang="en-US"/>
          </a:p>
          <a:p>
            <a:pPr>
              <a:lnSpc>
                <a:spcPct val="120000"/>
              </a:lnSpc>
              <a:buFont typeface="Arial"/>
              <a:buChar char="•"/>
            </a:pPr>
            <a:r>
              <a:rPr lang="en-US" sz="2400">
                <a:latin typeface="Arial"/>
                <a:cs typeface="Arial"/>
              </a:rPr>
              <a:t>Disease- and pest-tolerant rice for stable yields and regional food security </a:t>
            </a:r>
            <a:endParaRPr lang="en-US">
              <a:latin typeface="Arial"/>
              <a:cs typeface="Arial"/>
            </a:endParaRPr>
          </a:p>
          <a:p>
            <a:pPr>
              <a:lnSpc>
                <a:spcPct val="120000"/>
              </a:lnSpc>
              <a:buFont typeface="Arial"/>
              <a:buChar char="•"/>
            </a:pPr>
            <a:r>
              <a:rPr lang="en-US" sz="2400">
                <a:latin typeface="Arial"/>
                <a:cs typeface="Arial"/>
              </a:rPr>
              <a:t>Climate-smart varieties to adapt to flooding, salinity, and heat stress </a:t>
            </a:r>
            <a:endParaRPr lang="en-US">
              <a:latin typeface="Arial"/>
              <a:cs typeface="Arial"/>
            </a:endParaRPr>
          </a:p>
          <a:p>
            <a:pPr>
              <a:lnSpc>
                <a:spcPct val="120000"/>
              </a:lnSpc>
              <a:buFont typeface="Arial"/>
              <a:buChar char="•"/>
            </a:pPr>
            <a:r>
              <a:rPr lang="en-US" sz="2400">
                <a:latin typeface="Arial"/>
                <a:cs typeface="Arial"/>
              </a:rPr>
              <a:t>Scaling priority segments (~4.1 M ha in PH) replicable in other countries </a:t>
            </a:r>
            <a:endParaRPr lang="en-US">
              <a:latin typeface="Arial"/>
              <a:cs typeface="Arial"/>
            </a:endParaRPr>
          </a:p>
          <a:p>
            <a:pPr>
              <a:lnSpc>
                <a:spcPct val="120000"/>
              </a:lnSpc>
              <a:buFont typeface="Arial"/>
              <a:buChar char="•"/>
            </a:pPr>
            <a:r>
              <a:rPr lang="en-US" sz="2400">
                <a:latin typeface="Arial"/>
                <a:cs typeface="Arial"/>
              </a:rPr>
              <a:t>Faster adoption through variety replacement and cross-country sharing </a:t>
            </a:r>
            <a:endParaRPr lang="en-US">
              <a:latin typeface="Arial"/>
              <a:cs typeface="Arial"/>
            </a:endParaRPr>
          </a:p>
          <a:p>
            <a:pPr>
              <a:lnSpc>
                <a:spcPct val="120000"/>
              </a:lnSpc>
              <a:buFont typeface="Arial"/>
              <a:buChar char="•"/>
            </a:pPr>
            <a:r>
              <a:rPr lang="en-US" sz="2400">
                <a:latin typeface="Arial"/>
                <a:cs typeface="Arial"/>
              </a:rPr>
              <a:t>Improved access via stronger seed systems </a:t>
            </a:r>
            <a:endParaRPr lang="en-US">
              <a:latin typeface="Arial"/>
              <a:cs typeface="Arial"/>
            </a:endParaRPr>
          </a:p>
          <a:p>
            <a:pPr>
              <a:lnSpc>
                <a:spcPct val="120000"/>
              </a:lnSpc>
              <a:buFont typeface="Arial"/>
              <a:buChar char="•"/>
            </a:pPr>
            <a:r>
              <a:rPr lang="en-US" sz="2400">
                <a:latin typeface="Arial"/>
                <a:cs typeface="Arial"/>
              </a:rPr>
              <a:t>Innovation through AI, digital tools, and precision breeding </a:t>
            </a:r>
            <a:endParaRPr lang="en-US">
              <a:latin typeface="Arial"/>
              <a:cs typeface="Arial"/>
            </a:endParaRPr>
          </a:p>
          <a:p>
            <a:pPr marL="0" indent="0">
              <a:lnSpc>
                <a:spcPct val="120000"/>
              </a:lnSpc>
              <a:buNone/>
            </a:pPr>
            <a:endParaRPr lang="en-US" sz="2400">
              <a:latin typeface="Arial"/>
              <a:cs typeface="Arial"/>
            </a:endParaRPr>
          </a:p>
        </p:txBody>
      </p:sp>
    </p:spTree>
    <p:extLst>
      <p:ext uri="{BB962C8B-B14F-4D97-AF65-F5344CB8AC3E}">
        <p14:creationId xmlns:p14="http://schemas.microsoft.com/office/powerpoint/2010/main" val="3039511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15922-D129-499F-A2F2-8FE00CE053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07E28B-9718-F6BE-BC23-76818D6748BB}"/>
              </a:ext>
            </a:extLst>
          </p:cNvPr>
          <p:cNvSpPr>
            <a:spLocks noGrp="1"/>
          </p:cNvSpPr>
          <p:nvPr>
            <p:ph type="title"/>
          </p:nvPr>
        </p:nvSpPr>
        <p:spPr>
          <a:xfrm>
            <a:off x="838200" y="365125"/>
            <a:ext cx="10515600" cy="1325563"/>
          </a:xfrm>
        </p:spPr>
        <p:txBody>
          <a:bodyPr anchor="ctr">
            <a:normAutofit/>
          </a:bodyPr>
          <a:lstStyle/>
          <a:p>
            <a:r>
              <a:rPr lang="en-US" dirty="0">
                <a:latin typeface="Arial"/>
                <a:cs typeface="Arial"/>
              </a:rPr>
              <a:t>Partnering with IRRI for Breeding</a:t>
            </a:r>
          </a:p>
        </p:txBody>
      </p:sp>
      <p:pic>
        <p:nvPicPr>
          <p:cNvPr id="11" name="Picture Placeholder 10" descr="A group of men standing in a field&#10;&#10;AI-generated content may be incorrect.">
            <a:extLst>
              <a:ext uri="{FF2B5EF4-FFF2-40B4-BE49-F238E27FC236}">
                <a16:creationId xmlns:a16="http://schemas.microsoft.com/office/drawing/2014/main" id="{29734B9E-E050-6930-558D-565AB0D4FA09}"/>
              </a:ext>
            </a:extLst>
          </p:cNvPr>
          <p:cNvPicPr>
            <a:picLocks noGrp="1" noChangeAspect="1"/>
          </p:cNvPicPr>
          <p:nvPr>
            <p:ph sz="half" idx="1"/>
          </p:nvPr>
        </p:nvPicPr>
        <p:blipFill>
          <a:blip r:embed="rId2"/>
          <a:srcRect l="607" r="10079" b="-3"/>
          <a:stretch>
            <a:fillRect/>
          </a:stretch>
        </p:blipFill>
        <p:spPr>
          <a:xfrm>
            <a:off x="905042" y="1732046"/>
            <a:ext cx="5181600" cy="4351338"/>
          </a:xfrm>
          <a:prstGeom prst="rect">
            <a:avLst/>
          </a:prstGeom>
          <a:noFill/>
        </p:spPr>
      </p:pic>
      <p:sp>
        <p:nvSpPr>
          <p:cNvPr id="4" name="Text Placeholder 3">
            <a:extLst>
              <a:ext uri="{FF2B5EF4-FFF2-40B4-BE49-F238E27FC236}">
                <a16:creationId xmlns:a16="http://schemas.microsoft.com/office/drawing/2014/main" id="{55E7942B-C8A3-07A6-FC4A-AC07753BDA5E}"/>
              </a:ext>
            </a:extLst>
          </p:cNvPr>
          <p:cNvSpPr>
            <a:spLocks noGrp="1"/>
          </p:cNvSpPr>
          <p:nvPr>
            <p:ph sz="half" idx="2"/>
          </p:nvPr>
        </p:nvSpPr>
        <p:spPr>
          <a:xfrm>
            <a:off x="6172200" y="1716004"/>
            <a:ext cx="5189621" cy="4688222"/>
          </a:xfrm>
        </p:spPr>
        <p:txBody>
          <a:bodyPr vert="horz" lIns="91440" tIns="45720" rIns="91440" bIns="45720" rtlCol="0" anchor="t">
            <a:normAutofit/>
          </a:bodyPr>
          <a:lstStyle/>
          <a:p>
            <a:pPr>
              <a:lnSpc>
                <a:spcPct val="120000"/>
              </a:lnSpc>
              <a:buFont typeface="Arial"/>
              <a:buChar char="•"/>
            </a:pPr>
            <a:r>
              <a:rPr lang="en-US" sz="2400" dirty="0">
                <a:latin typeface="Arial"/>
                <a:cs typeface="Arial"/>
              </a:rPr>
              <a:t>Research – e.g., Trait Discovery</a:t>
            </a:r>
          </a:p>
          <a:p>
            <a:pPr>
              <a:lnSpc>
                <a:spcPct val="120000"/>
              </a:lnSpc>
              <a:buFont typeface="Arial"/>
              <a:buChar char="•"/>
            </a:pPr>
            <a:r>
              <a:rPr lang="en-US" sz="2400" dirty="0">
                <a:latin typeface="Arial"/>
                <a:cs typeface="Arial"/>
              </a:rPr>
              <a:t>Parent Development</a:t>
            </a:r>
          </a:p>
          <a:p>
            <a:pPr>
              <a:lnSpc>
                <a:spcPct val="120000"/>
              </a:lnSpc>
              <a:buFont typeface="Arial"/>
              <a:buChar char="•"/>
            </a:pPr>
            <a:r>
              <a:rPr lang="en-US" sz="2400" dirty="0">
                <a:latin typeface="Arial"/>
                <a:cs typeface="Arial"/>
              </a:rPr>
              <a:t>Variety Polishing</a:t>
            </a:r>
          </a:p>
          <a:p>
            <a:pPr>
              <a:lnSpc>
                <a:spcPct val="120000"/>
              </a:lnSpc>
              <a:buFont typeface="Arial"/>
              <a:buChar char="•"/>
            </a:pPr>
            <a:r>
              <a:rPr lang="en-US" sz="2400" dirty="0">
                <a:latin typeface="Arial"/>
                <a:cs typeface="Arial"/>
              </a:rPr>
              <a:t>Variety Development</a:t>
            </a:r>
          </a:p>
          <a:p>
            <a:pPr>
              <a:lnSpc>
                <a:spcPct val="120000"/>
              </a:lnSpc>
              <a:buFont typeface="Arial"/>
              <a:buChar char="•"/>
            </a:pPr>
            <a:r>
              <a:rPr lang="en-US" sz="2400" dirty="0">
                <a:latin typeface="Arial"/>
                <a:cs typeface="Arial"/>
              </a:rPr>
              <a:t>Scaling Support</a:t>
            </a:r>
          </a:p>
          <a:p>
            <a:pPr>
              <a:lnSpc>
                <a:spcPct val="120000"/>
              </a:lnSpc>
              <a:buFont typeface="Arial"/>
              <a:buChar char="•"/>
            </a:pPr>
            <a:r>
              <a:rPr lang="en-US" sz="2400" dirty="0">
                <a:latin typeface="Arial"/>
                <a:cs typeface="Arial"/>
              </a:rPr>
              <a:t>Breeding </a:t>
            </a:r>
            <a:r>
              <a:rPr lang="en-US" sz="2400" dirty="0" err="1">
                <a:latin typeface="Arial"/>
                <a:cs typeface="Arial"/>
              </a:rPr>
              <a:t>Modernisation</a:t>
            </a:r>
            <a:endParaRPr lang="en-US" sz="2400" dirty="0">
              <a:latin typeface="Arial"/>
              <a:cs typeface="Arial"/>
            </a:endParaRPr>
          </a:p>
          <a:p>
            <a:pPr>
              <a:lnSpc>
                <a:spcPct val="120000"/>
              </a:lnSpc>
              <a:buFont typeface="Arial"/>
              <a:buChar char="•"/>
            </a:pPr>
            <a:r>
              <a:rPr lang="en-US" sz="2400" dirty="0">
                <a:latin typeface="Arial"/>
                <a:cs typeface="Arial"/>
              </a:rPr>
              <a:t>Breeding Tools and Services</a:t>
            </a:r>
          </a:p>
          <a:p>
            <a:pPr marL="0" indent="0">
              <a:lnSpc>
                <a:spcPct val="120000"/>
              </a:lnSpc>
              <a:buNone/>
            </a:pPr>
            <a:endParaRPr lang="en-US" sz="2400" dirty="0">
              <a:latin typeface="Arial"/>
              <a:cs typeface="Arial"/>
            </a:endParaRPr>
          </a:p>
          <a:p>
            <a:pPr marL="0" indent="0">
              <a:lnSpc>
                <a:spcPct val="120000"/>
              </a:lnSpc>
              <a:buNone/>
            </a:pPr>
            <a:endParaRPr lang="en-US" sz="2400" dirty="0">
              <a:latin typeface="Arial"/>
              <a:cs typeface="Arial"/>
            </a:endParaRPr>
          </a:p>
        </p:txBody>
      </p:sp>
    </p:spTree>
    <p:extLst>
      <p:ext uri="{BB962C8B-B14F-4D97-AF65-F5344CB8AC3E}">
        <p14:creationId xmlns:p14="http://schemas.microsoft.com/office/powerpoint/2010/main" val="4174951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8638F-9905-5A6D-7AEF-9B9772FF66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E895B0-40E3-D8B0-2AEF-8434D7150565}"/>
              </a:ext>
            </a:extLst>
          </p:cNvPr>
          <p:cNvSpPr>
            <a:spLocks noGrp="1"/>
          </p:cNvSpPr>
          <p:nvPr>
            <p:ph type="title"/>
          </p:nvPr>
        </p:nvSpPr>
        <p:spPr>
          <a:xfrm>
            <a:off x="838200" y="365125"/>
            <a:ext cx="10515600" cy="1325563"/>
          </a:xfrm>
        </p:spPr>
        <p:txBody>
          <a:bodyPr anchor="ctr">
            <a:normAutofit/>
          </a:bodyPr>
          <a:lstStyle/>
          <a:p>
            <a:r>
              <a:rPr lang="en-US">
                <a:latin typeface="Arial"/>
                <a:cs typeface="Arial"/>
              </a:rPr>
              <a:t>Future Outlook for IRRI's Impact in SEA</a:t>
            </a:r>
          </a:p>
        </p:txBody>
      </p:sp>
      <p:pic>
        <p:nvPicPr>
          <p:cNvPr id="11" name="Picture Placeholder 10" descr="A group of men standing in a field&#10;&#10;AI-generated content may be incorrect.">
            <a:extLst>
              <a:ext uri="{FF2B5EF4-FFF2-40B4-BE49-F238E27FC236}">
                <a16:creationId xmlns:a16="http://schemas.microsoft.com/office/drawing/2014/main" id="{5FFB30A6-2CF9-FC82-9FA5-B89D6F4B2D9B}"/>
              </a:ext>
            </a:extLst>
          </p:cNvPr>
          <p:cNvPicPr>
            <a:picLocks noGrp="1" noChangeAspect="1"/>
          </p:cNvPicPr>
          <p:nvPr>
            <p:ph sz="half" idx="1"/>
          </p:nvPr>
        </p:nvPicPr>
        <p:blipFill>
          <a:blip r:embed="rId2"/>
          <a:srcRect l="607" r="10079" b="-3"/>
          <a:stretch>
            <a:fillRect/>
          </a:stretch>
        </p:blipFill>
        <p:spPr>
          <a:xfrm>
            <a:off x="905042" y="1732046"/>
            <a:ext cx="5181600" cy="4351338"/>
          </a:xfrm>
          <a:prstGeom prst="rect">
            <a:avLst/>
          </a:prstGeom>
          <a:noFill/>
        </p:spPr>
      </p:pic>
      <p:sp>
        <p:nvSpPr>
          <p:cNvPr id="4" name="Text Placeholder 3">
            <a:extLst>
              <a:ext uri="{FF2B5EF4-FFF2-40B4-BE49-F238E27FC236}">
                <a16:creationId xmlns:a16="http://schemas.microsoft.com/office/drawing/2014/main" id="{EAD27CBA-9FB5-ECB6-641D-2ED0C42D5728}"/>
              </a:ext>
            </a:extLst>
          </p:cNvPr>
          <p:cNvSpPr>
            <a:spLocks noGrp="1"/>
          </p:cNvSpPr>
          <p:nvPr>
            <p:ph sz="half" idx="2"/>
          </p:nvPr>
        </p:nvSpPr>
        <p:spPr>
          <a:xfrm>
            <a:off x="6172200" y="1716004"/>
            <a:ext cx="5189621" cy="4688222"/>
          </a:xfrm>
        </p:spPr>
        <p:txBody>
          <a:bodyPr vert="horz" lIns="91440" tIns="45720" rIns="91440" bIns="45720" rtlCol="0" anchor="t">
            <a:normAutofit/>
          </a:bodyPr>
          <a:lstStyle/>
          <a:p>
            <a:pPr>
              <a:lnSpc>
                <a:spcPct val="120000"/>
              </a:lnSpc>
              <a:buFont typeface="Arial"/>
              <a:buChar char="•"/>
            </a:pPr>
            <a:r>
              <a:rPr lang="en-US" sz="2400">
                <a:latin typeface="Arial"/>
                <a:cs typeface="Arial"/>
              </a:rPr>
              <a:t>There is a lot we can do – the opportunities are vast and many</a:t>
            </a:r>
            <a:endParaRPr lang="en-US">
              <a:cs typeface="Arial"/>
            </a:endParaRPr>
          </a:p>
          <a:p>
            <a:pPr>
              <a:lnSpc>
                <a:spcPct val="120000"/>
              </a:lnSpc>
              <a:buFont typeface="Arial"/>
              <a:buChar char="•"/>
            </a:pPr>
            <a:r>
              <a:rPr lang="en-US" sz="2400">
                <a:latin typeface="Arial"/>
                <a:cs typeface="Arial"/>
              </a:rPr>
              <a:t>Funding has changed.</a:t>
            </a:r>
          </a:p>
          <a:p>
            <a:pPr>
              <a:lnSpc>
                <a:spcPct val="120000"/>
              </a:lnSpc>
              <a:buFont typeface="Arial"/>
              <a:buChar char="•"/>
            </a:pPr>
            <a:r>
              <a:rPr lang="en-US" sz="2400">
                <a:latin typeface="Arial"/>
                <a:cs typeface="Arial"/>
              </a:rPr>
              <a:t>Funding will need to come from the region.</a:t>
            </a:r>
          </a:p>
          <a:p>
            <a:pPr>
              <a:lnSpc>
                <a:spcPct val="120000"/>
              </a:lnSpc>
              <a:buFont typeface="Arial"/>
              <a:buChar char="•"/>
            </a:pPr>
            <a:r>
              <a:rPr lang="en-US" sz="2400">
                <a:latin typeface="Arial"/>
                <a:cs typeface="Arial"/>
              </a:rPr>
              <a:t>Upside – regional funders will be setting the agenda!</a:t>
            </a:r>
          </a:p>
          <a:p>
            <a:pPr>
              <a:lnSpc>
                <a:spcPct val="120000"/>
              </a:lnSpc>
              <a:buFont typeface="Arial"/>
              <a:buChar char="•"/>
            </a:pPr>
            <a:r>
              <a:rPr lang="en-US" sz="2400">
                <a:latin typeface="Arial"/>
                <a:cs typeface="Arial"/>
              </a:rPr>
              <a:t>Better integration with National priorities and partners.</a:t>
            </a:r>
          </a:p>
          <a:p>
            <a:pPr marL="0" indent="0">
              <a:lnSpc>
                <a:spcPct val="120000"/>
              </a:lnSpc>
              <a:buNone/>
            </a:pPr>
            <a:endParaRPr lang="en-US" sz="2400">
              <a:latin typeface="Arial"/>
              <a:cs typeface="Arial"/>
            </a:endParaRPr>
          </a:p>
          <a:p>
            <a:pPr marL="0" indent="0">
              <a:lnSpc>
                <a:spcPct val="120000"/>
              </a:lnSpc>
              <a:buNone/>
            </a:pPr>
            <a:endParaRPr lang="en-US" sz="2400">
              <a:latin typeface="Arial"/>
              <a:cs typeface="Arial"/>
            </a:endParaRPr>
          </a:p>
        </p:txBody>
      </p:sp>
    </p:spTree>
    <p:extLst>
      <p:ext uri="{BB962C8B-B14F-4D97-AF65-F5344CB8AC3E}">
        <p14:creationId xmlns:p14="http://schemas.microsoft.com/office/powerpoint/2010/main" val="2311087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D2E3-C0A1-4E7E-EEC1-2C6876B83662}"/>
              </a:ext>
            </a:extLst>
          </p:cNvPr>
          <p:cNvSpPr>
            <a:spLocks noGrp="1"/>
          </p:cNvSpPr>
          <p:nvPr>
            <p:ph type="ctrTitle"/>
          </p:nvPr>
        </p:nvSpPr>
        <p:spPr/>
        <p:txBody>
          <a:bodyPr>
            <a:normAutofit fontScale="90000"/>
          </a:bodyPr>
          <a:lstStyle/>
          <a:p>
            <a:endParaRPr lang="en-PH">
              <a:latin typeface="Arial"/>
              <a:cs typeface="Arial"/>
            </a:endParaRPr>
          </a:p>
        </p:txBody>
      </p:sp>
    </p:spTree>
    <p:extLst>
      <p:ext uri="{BB962C8B-B14F-4D97-AF65-F5344CB8AC3E}">
        <p14:creationId xmlns:p14="http://schemas.microsoft.com/office/powerpoint/2010/main" val="3558249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A7509-C693-7223-D05F-C20B366B4455}"/>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A8A4CAEA-8C1B-C130-D6E5-3609DFF30DCC}"/>
              </a:ext>
            </a:extLst>
          </p:cNvPr>
          <p:cNvSpPr>
            <a:spLocks noGrp="1"/>
          </p:cNvSpPr>
          <p:nvPr>
            <p:ph type="title"/>
          </p:nvPr>
        </p:nvSpPr>
        <p:spPr>
          <a:xfrm>
            <a:off x="838200" y="681037"/>
            <a:ext cx="10515600" cy="1009651"/>
          </a:xfrm>
        </p:spPr>
        <p:txBody>
          <a:bodyPr vert="horz" lIns="91440" tIns="45720" rIns="91440" bIns="45720" rtlCol="0" anchor="ctr">
            <a:normAutofit/>
          </a:bodyPr>
          <a:lstStyle/>
          <a:p>
            <a:r>
              <a:rPr lang="en-US" sz="4100" kern="1200">
                <a:latin typeface="Manrope" pitchFamily="2" charset="0"/>
                <a:ea typeface="+mj-ea"/>
                <a:cs typeface="+mj-cs"/>
              </a:rPr>
              <a:t>The New Breeding Reality: Competing Objectives</a:t>
            </a:r>
          </a:p>
        </p:txBody>
      </p:sp>
      <p:graphicFrame>
        <p:nvGraphicFramePr>
          <p:cNvPr id="13" name="TextBox 1">
            <a:extLst>
              <a:ext uri="{FF2B5EF4-FFF2-40B4-BE49-F238E27FC236}">
                <a16:creationId xmlns:a16="http://schemas.microsoft.com/office/drawing/2014/main" id="{D600D366-1265-203F-4769-877D7B623B99}"/>
              </a:ext>
            </a:extLst>
          </p:cNvPr>
          <p:cNvGraphicFramePr/>
          <p:nvPr>
            <p:extLst>
              <p:ext uri="{D42A27DB-BD31-4B8C-83A1-F6EECF244321}">
                <p14:modId xmlns:p14="http://schemas.microsoft.com/office/powerpoint/2010/main" val="2109070261"/>
              </p:ext>
            </p:extLst>
          </p:nvPr>
        </p:nvGraphicFramePr>
        <p:xfrm>
          <a:off x="701040" y="137064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906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0797B-5CCD-44CF-AB99-8191A3B4DD04}"/>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D8A197E2-3841-CABF-4EAA-3B2B2A806EC8}"/>
              </a:ext>
            </a:extLst>
          </p:cNvPr>
          <p:cNvSpPr>
            <a:spLocks noGrp="1"/>
          </p:cNvSpPr>
          <p:nvPr>
            <p:ph type="title"/>
          </p:nvPr>
        </p:nvSpPr>
        <p:spPr>
          <a:xfrm>
            <a:off x="839788" y="457200"/>
            <a:ext cx="10288460" cy="630936"/>
          </a:xfrm>
        </p:spPr>
        <p:txBody>
          <a:bodyPr vert="horz" lIns="91440" tIns="45720" rIns="91440" bIns="45720" rtlCol="0" anchor="b">
            <a:normAutofit/>
          </a:bodyPr>
          <a:lstStyle/>
          <a:p>
            <a:r>
              <a:rPr lang="en-US" sz="3500" kern="1200" dirty="0">
                <a:latin typeface="Manrope" pitchFamily="2" charset="0"/>
                <a:ea typeface="+mj-ea"/>
                <a:cs typeface="+mj-cs"/>
              </a:rPr>
              <a:t>Why Accelerated Breeding is Now Essential</a:t>
            </a:r>
          </a:p>
        </p:txBody>
      </p:sp>
      <p:graphicFrame>
        <p:nvGraphicFramePr>
          <p:cNvPr id="23" name="TextBox 1">
            <a:extLst>
              <a:ext uri="{FF2B5EF4-FFF2-40B4-BE49-F238E27FC236}">
                <a16:creationId xmlns:a16="http://schemas.microsoft.com/office/drawing/2014/main" id="{F3B980A2-74A9-4293-0763-CD99EDA0B97E}"/>
              </a:ext>
            </a:extLst>
          </p:cNvPr>
          <p:cNvGraphicFramePr/>
          <p:nvPr>
            <p:extLst>
              <p:ext uri="{D42A27DB-BD31-4B8C-83A1-F6EECF244321}">
                <p14:modId xmlns:p14="http://schemas.microsoft.com/office/powerpoint/2010/main" val="3286776759"/>
              </p:ext>
            </p:extLst>
          </p:nvPr>
        </p:nvGraphicFramePr>
        <p:xfrm>
          <a:off x="1683290" y="1417320"/>
          <a:ext cx="9271222" cy="4910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9587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342FDD4-049D-E94B-8F15-3EB08DC98B73}"/>
              </a:ext>
            </a:extLst>
          </p:cNvPr>
          <p:cNvSpPr>
            <a:spLocks noGrp="1"/>
          </p:cNvSpPr>
          <p:nvPr>
            <p:ph type="title"/>
          </p:nvPr>
        </p:nvSpPr>
        <p:spPr>
          <a:xfrm>
            <a:off x="746760" y="287845"/>
            <a:ext cx="10515600" cy="1009651"/>
          </a:xfrm>
        </p:spPr>
        <p:txBody>
          <a:bodyPr vert="horz" lIns="91440" tIns="45720" rIns="91440" bIns="45720" rtlCol="0" anchor="b">
            <a:noAutofit/>
          </a:bodyPr>
          <a:lstStyle/>
          <a:p>
            <a:r>
              <a:rPr lang="en-US" sz="3200" dirty="0">
                <a:latin typeface="Manrope"/>
                <a:cs typeface="Arial"/>
              </a:rPr>
              <a:t>IRRI's notable impact in Southeast Asia</a:t>
            </a:r>
          </a:p>
        </p:txBody>
      </p:sp>
      <p:pic>
        <p:nvPicPr>
          <p:cNvPr id="4" name="Picture 3" descr="A group of people in a field&#10;&#10;AI-generated content may be incorrect.">
            <a:extLst>
              <a:ext uri="{FF2B5EF4-FFF2-40B4-BE49-F238E27FC236}">
                <a16:creationId xmlns:a16="http://schemas.microsoft.com/office/drawing/2014/main" id="{15025DFF-4E37-6D8D-ABB0-2F28C14879E0}"/>
              </a:ext>
            </a:extLst>
          </p:cNvPr>
          <p:cNvPicPr>
            <a:picLocks noChangeAspect="1"/>
          </p:cNvPicPr>
          <p:nvPr/>
        </p:nvPicPr>
        <p:blipFill>
          <a:blip r:embed="rId2"/>
          <a:stretch>
            <a:fillRect/>
          </a:stretch>
        </p:blipFill>
        <p:spPr>
          <a:xfrm>
            <a:off x="378481" y="1600905"/>
            <a:ext cx="11435037" cy="3202817"/>
          </a:xfrm>
          <a:prstGeom prst="rect">
            <a:avLst/>
          </a:prstGeom>
          <a:noFill/>
        </p:spPr>
      </p:pic>
    </p:spTree>
    <p:extLst>
      <p:ext uri="{BB962C8B-B14F-4D97-AF65-F5344CB8AC3E}">
        <p14:creationId xmlns:p14="http://schemas.microsoft.com/office/powerpoint/2010/main" val="1448296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8BD2B-85FA-A354-DABF-1F05CF2342BB}"/>
            </a:ext>
          </a:extLst>
        </p:cNvPr>
        <p:cNvGrpSpPr/>
        <p:nvPr/>
      </p:nvGrpSpPr>
      <p:grpSpPr>
        <a:xfrm>
          <a:off x="0" y="0"/>
          <a:ext cx="0" cy="0"/>
          <a:chOff x="0" y="0"/>
          <a:chExt cx="0" cy="0"/>
        </a:xfrm>
      </p:grpSpPr>
      <p:sp>
        <p:nvSpPr>
          <p:cNvPr id="72" name="Rectangle: Rounded Corners 71">
            <a:extLst>
              <a:ext uri="{FF2B5EF4-FFF2-40B4-BE49-F238E27FC236}">
                <a16:creationId xmlns:a16="http://schemas.microsoft.com/office/drawing/2014/main" id="{1E662888-33F1-C9E6-4C29-97F2718DB302}"/>
              </a:ext>
            </a:extLst>
          </p:cNvPr>
          <p:cNvSpPr/>
          <p:nvPr/>
        </p:nvSpPr>
        <p:spPr>
          <a:xfrm>
            <a:off x="610515" y="5246205"/>
            <a:ext cx="11033780" cy="130381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533458D7-B318-8A58-358E-66C75E71DF29}"/>
              </a:ext>
            </a:extLst>
          </p:cNvPr>
          <p:cNvSpPr txBox="1">
            <a:spLocks/>
          </p:cNvSpPr>
          <p:nvPr/>
        </p:nvSpPr>
        <p:spPr>
          <a:xfrm>
            <a:off x="326137" y="120814"/>
            <a:ext cx="11795452" cy="103132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anrope" pitchFamily="2" charset="0"/>
                <a:ea typeface="+mj-ea"/>
                <a:cs typeface="+mj-cs"/>
              </a:defRPr>
            </a:lvl1pPr>
          </a:lstStyle>
          <a:p>
            <a:r>
              <a:rPr lang="en-US" sz="3400" dirty="0">
                <a:latin typeface="Manrope"/>
                <a:cs typeface="Arial"/>
              </a:rPr>
              <a:t>Increasing yield under increasing climate and system complexity</a:t>
            </a:r>
            <a:endParaRPr lang="en-US" dirty="0"/>
          </a:p>
        </p:txBody>
      </p:sp>
      <p:pic>
        <p:nvPicPr>
          <p:cNvPr id="3" name="Picture 2" descr="A graph with numbers and a bar&#10;&#10;AI-generated content may be incorrect.">
            <a:extLst>
              <a:ext uri="{FF2B5EF4-FFF2-40B4-BE49-F238E27FC236}">
                <a16:creationId xmlns:a16="http://schemas.microsoft.com/office/drawing/2014/main" id="{13D8144F-7498-A3FA-E02B-7545C73F4F02}"/>
              </a:ext>
            </a:extLst>
          </p:cNvPr>
          <p:cNvPicPr>
            <a:picLocks noChangeAspect="1"/>
          </p:cNvPicPr>
          <p:nvPr/>
        </p:nvPicPr>
        <p:blipFill>
          <a:blip r:embed="rId3"/>
          <a:stretch>
            <a:fillRect/>
          </a:stretch>
        </p:blipFill>
        <p:spPr>
          <a:xfrm>
            <a:off x="5882487" y="2279832"/>
            <a:ext cx="5911911" cy="2634703"/>
          </a:xfrm>
          <a:prstGeom prst="rect">
            <a:avLst/>
          </a:prstGeom>
        </p:spPr>
      </p:pic>
      <p:sp>
        <p:nvSpPr>
          <p:cNvPr id="6" name="Title 1">
            <a:extLst>
              <a:ext uri="{FF2B5EF4-FFF2-40B4-BE49-F238E27FC236}">
                <a16:creationId xmlns:a16="http://schemas.microsoft.com/office/drawing/2014/main" id="{2A3AB73E-770E-51E6-90F8-24D2BC6015D6}"/>
              </a:ext>
            </a:extLst>
          </p:cNvPr>
          <p:cNvSpPr txBox="1">
            <a:spLocks/>
          </p:cNvSpPr>
          <p:nvPr/>
        </p:nvSpPr>
        <p:spPr>
          <a:xfrm>
            <a:off x="423782" y="1194637"/>
            <a:ext cx="11066323" cy="37134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anrope" pitchFamily="2" charset="0"/>
                <a:ea typeface="+mj-ea"/>
                <a:cs typeface="+mj-cs"/>
              </a:defRPr>
            </a:lvl1pPr>
          </a:lstStyle>
          <a:p>
            <a:r>
              <a:rPr lang="en-US" sz="2000" b="1" dirty="0">
                <a:latin typeface="Arial"/>
                <a:cs typeface="Arial"/>
              </a:rPr>
              <a:t>Case Study 1: IRRI-bred Rice Varieties Impact in the Philippines</a:t>
            </a:r>
            <a:endParaRPr lang="en-US" sz="2000" b="1" dirty="0"/>
          </a:p>
        </p:txBody>
      </p:sp>
      <p:graphicFrame>
        <p:nvGraphicFramePr>
          <p:cNvPr id="8" name="Table 7">
            <a:extLst>
              <a:ext uri="{FF2B5EF4-FFF2-40B4-BE49-F238E27FC236}">
                <a16:creationId xmlns:a16="http://schemas.microsoft.com/office/drawing/2014/main" id="{05F33595-E51A-C3C6-C81A-734260C41688}"/>
              </a:ext>
            </a:extLst>
          </p:cNvPr>
          <p:cNvGraphicFramePr>
            <a:graphicFrameLocks noGrp="1"/>
          </p:cNvGraphicFramePr>
          <p:nvPr>
            <p:extLst>
              <p:ext uri="{D42A27DB-BD31-4B8C-83A1-F6EECF244321}">
                <p14:modId xmlns:p14="http://schemas.microsoft.com/office/powerpoint/2010/main" val="2750160514"/>
              </p:ext>
            </p:extLst>
          </p:nvPr>
        </p:nvGraphicFramePr>
        <p:xfrm>
          <a:off x="741870" y="1731606"/>
          <a:ext cx="5027994" cy="3183058"/>
        </p:xfrm>
        <a:graphic>
          <a:graphicData uri="http://schemas.openxmlformats.org/drawingml/2006/table">
            <a:tbl>
              <a:tblPr bandRow="1">
                <a:tableStyleId>{5C22544A-7EE6-4342-B048-85BDC9FD1C3A}</a:tableStyleId>
              </a:tblPr>
              <a:tblGrid>
                <a:gridCol w="2277994">
                  <a:extLst>
                    <a:ext uri="{9D8B030D-6E8A-4147-A177-3AD203B41FA5}">
                      <a16:colId xmlns:a16="http://schemas.microsoft.com/office/drawing/2014/main" val="65211037"/>
                    </a:ext>
                  </a:extLst>
                </a:gridCol>
                <a:gridCol w="2750000">
                  <a:extLst>
                    <a:ext uri="{9D8B030D-6E8A-4147-A177-3AD203B41FA5}">
                      <a16:colId xmlns:a16="http://schemas.microsoft.com/office/drawing/2014/main" val="2747961149"/>
                    </a:ext>
                  </a:extLst>
                </a:gridCol>
              </a:tblGrid>
              <a:tr h="3183058">
                <a:tc>
                  <a:txBody>
                    <a:bodyPr/>
                    <a:lstStyle/>
                    <a:p>
                      <a:pPr marL="0" lvl="0" indent="0">
                        <a:lnSpc>
                          <a:spcPts val="1350"/>
                        </a:lnSpc>
                        <a:buNone/>
                      </a:pPr>
                      <a:r>
                        <a:rPr lang="en-US" sz="1400" b="1" i="0" u="none" strike="noStrike" noProof="0" dirty="0">
                          <a:solidFill>
                            <a:schemeClr val="tx1"/>
                          </a:solidFill>
                          <a:effectLst/>
                          <a:latin typeface="Arial"/>
                          <a:cs typeface="Arial"/>
                        </a:rPr>
                        <a:t>ASEAN rice systems under increasing pressure.</a:t>
                      </a:r>
                      <a:endParaRPr lang="en-US" sz="1600" b="1" dirty="0"/>
                    </a:p>
                    <a:p>
                      <a:pPr marL="0" lvl="0" indent="0">
                        <a:lnSpc>
                          <a:spcPts val="1350"/>
                        </a:lnSpc>
                        <a:buFont typeface="Arial" panose="020B0604020202020204" pitchFamily="34" charset="0"/>
                        <a:buNone/>
                      </a:pPr>
                      <a:endParaRPr lang="en-US" sz="1400" b="0" dirty="0">
                        <a:solidFill>
                          <a:schemeClr val="tx1"/>
                        </a:solidFill>
                        <a:effectLst/>
                        <a:latin typeface="Arial"/>
                        <a:cs typeface="Arial"/>
                      </a:endParaRPr>
                    </a:p>
                    <a:p>
                      <a:pPr marL="285750" lvl="0" indent="-285750">
                        <a:lnSpc>
                          <a:spcPct val="100000"/>
                        </a:lnSpc>
                        <a:buFont typeface="Arial" panose="020B0604020202020204" pitchFamily="34" charset="0"/>
                        <a:buChar char="•"/>
                      </a:pPr>
                      <a:r>
                        <a:rPr lang="en-US" sz="1400" b="0" dirty="0">
                          <a:solidFill>
                            <a:schemeClr val="tx1"/>
                          </a:solidFill>
                          <a:effectLst/>
                          <a:latin typeface="Arial"/>
                          <a:cs typeface="Arial"/>
                        </a:rPr>
                        <a:t>Climate variability and diverse ecosystems </a:t>
                      </a:r>
                    </a:p>
                    <a:p>
                      <a:pPr marL="285750" lvl="0" indent="-285750">
                        <a:lnSpc>
                          <a:spcPct val="100000"/>
                        </a:lnSpc>
                        <a:buFont typeface="Arial" panose="020B0604020202020204" pitchFamily="34" charset="0"/>
                        <a:buChar char="•"/>
                      </a:pPr>
                      <a:endParaRPr lang="en-US" sz="1400" b="0" dirty="0">
                        <a:solidFill>
                          <a:schemeClr val="tx1"/>
                        </a:solidFill>
                        <a:effectLst/>
                        <a:latin typeface="Arial"/>
                        <a:cs typeface="Arial"/>
                      </a:endParaRPr>
                    </a:p>
                    <a:p>
                      <a:pPr marL="285750" lvl="0" indent="-285750">
                        <a:lnSpc>
                          <a:spcPct val="100000"/>
                        </a:lnSpc>
                        <a:buFont typeface="Arial" panose="020B0604020202020204" pitchFamily="34" charset="0"/>
                        <a:buChar char="•"/>
                      </a:pPr>
                      <a:r>
                        <a:rPr lang="en-US" sz="1400" b="0" dirty="0">
                          <a:solidFill>
                            <a:schemeClr val="tx1"/>
                          </a:solidFill>
                          <a:effectLst/>
                          <a:latin typeface="Arial"/>
                          <a:cs typeface="Arial"/>
                        </a:rPr>
                        <a:t>Uneven adoption of improved varieties </a:t>
                      </a:r>
                    </a:p>
                    <a:p>
                      <a:pPr marL="285750" lvl="0" indent="-285750">
                        <a:lnSpc>
                          <a:spcPct val="100000"/>
                        </a:lnSpc>
                        <a:buFont typeface="Arial" panose="020B0604020202020204" pitchFamily="34" charset="0"/>
                        <a:buChar char="•"/>
                      </a:pPr>
                      <a:endParaRPr lang="en-US" sz="1400" b="0" dirty="0">
                        <a:solidFill>
                          <a:schemeClr val="tx1"/>
                        </a:solidFill>
                        <a:effectLst/>
                        <a:latin typeface="Arial"/>
                        <a:cs typeface="Arial"/>
                      </a:endParaRPr>
                    </a:p>
                    <a:p>
                      <a:pPr marL="342900" lvl="0" indent="-342900" fontAlgn="base">
                        <a:lnSpc>
                          <a:spcPct val="100000"/>
                        </a:lnSpc>
                        <a:buFont typeface="Arial" panose="020B0604020202020204" pitchFamily="34" charset="0"/>
                        <a:buChar char="•"/>
                      </a:pPr>
                      <a:r>
                        <a:rPr lang="en-US" sz="1400" b="0" dirty="0">
                          <a:solidFill>
                            <a:schemeClr val="tx1"/>
                          </a:solidFill>
                          <a:effectLst/>
                          <a:latin typeface="Arial"/>
                          <a:cs typeface="Arial"/>
                        </a:rPr>
                        <a:t>Need for faster, market-responsive breeding </a:t>
                      </a:r>
                    </a:p>
                    <a:p>
                      <a:pPr fontAlgn="base">
                        <a:lnSpc>
                          <a:spcPts val="1350"/>
                        </a:lnSpc>
                        <a:buNone/>
                      </a:pPr>
                      <a:endParaRPr lang="en-US" sz="1400" b="0" dirty="0">
                        <a:solidFill>
                          <a:schemeClr val="tx1"/>
                        </a:solidFill>
                        <a:effectLst/>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B90D"/>
                    </a:solidFill>
                  </a:tcPr>
                </a:tc>
                <a:tc>
                  <a:txBody>
                    <a:bodyPr/>
                    <a:lstStyle/>
                    <a:p>
                      <a:pPr fontAlgn="base">
                        <a:lnSpc>
                          <a:spcPts val="1350"/>
                        </a:lnSpc>
                        <a:buNone/>
                      </a:pPr>
                      <a:r>
                        <a:rPr lang="en-US" sz="1400" b="1" dirty="0">
                          <a:solidFill>
                            <a:schemeClr val="tx1"/>
                          </a:solidFill>
                          <a:effectLst/>
                          <a:latin typeface="Arial"/>
                          <a:cs typeface="Arial"/>
                        </a:rPr>
                        <a:t>IRRI delivers impact at scale:</a:t>
                      </a:r>
                      <a:endParaRPr lang="en-US" sz="1400" b="0" dirty="0">
                        <a:solidFill>
                          <a:schemeClr val="tx1"/>
                        </a:solidFill>
                        <a:effectLst/>
                        <a:latin typeface="Arial"/>
                        <a:cs typeface="Arial"/>
                      </a:endParaRPr>
                    </a:p>
                    <a:p>
                      <a:pPr marL="342900" lvl="0" indent="-342900" fontAlgn="base">
                        <a:lnSpc>
                          <a:spcPct val="100000"/>
                        </a:lnSpc>
                        <a:buFont typeface="Arial" panose="020B0604020202020204" pitchFamily="34" charset="0"/>
                        <a:buChar char="•"/>
                      </a:pPr>
                      <a:endParaRPr lang="en-US" sz="1400" b="0" dirty="0">
                        <a:solidFill>
                          <a:schemeClr val="tx1"/>
                        </a:solidFill>
                        <a:effectLst/>
                        <a:latin typeface="Arial"/>
                        <a:cs typeface="Arial"/>
                      </a:endParaRPr>
                    </a:p>
                    <a:p>
                      <a:pPr marL="342900" lvl="0" indent="-342900" fontAlgn="base">
                        <a:lnSpc>
                          <a:spcPct val="100000"/>
                        </a:lnSpc>
                        <a:buFont typeface="Arial" panose="020B0604020202020204" pitchFamily="34" charset="0"/>
                        <a:buChar char="•"/>
                      </a:pPr>
                      <a:r>
                        <a:rPr lang="en-US" sz="1400" b="0" dirty="0">
                          <a:solidFill>
                            <a:schemeClr val="tx1"/>
                          </a:solidFill>
                          <a:effectLst/>
                          <a:latin typeface="Arial"/>
                          <a:cs typeface="Arial"/>
                        </a:rPr>
                        <a:t>468 varieties released (1967–2024), 40% IRRI-bred </a:t>
                      </a:r>
                    </a:p>
                    <a:p>
                      <a:pPr marL="342900" lvl="0" indent="-342900" fontAlgn="base">
                        <a:lnSpc>
                          <a:spcPct val="100000"/>
                        </a:lnSpc>
                        <a:buFont typeface="Arial" panose="020B0604020202020204" pitchFamily="34" charset="0"/>
                        <a:buChar char="•"/>
                      </a:pPr>
                      <a:endParaRPr lang="en-US" sz="1400" b="0" dirty="0">
                        <a:solidFill>
                          <a:schemeClr val="tx1"/>
                        </a:solidFill>
                        <a:effectLst/>
                        <a:latin typeface="Arial"/>
                        <a:cs typeface="Arial"/>
                      </a:endParaRPr>
                    </a:p>
                    <a:p>
                      <a:pPr marL="342900" lvl="0" indent="-342900" fontAlgn="base">
                        <a:lnSpc>
                          <a:spcPct val="100000"/>
                        </a:lnSpc>
                        <a:buFont typeface="Arial" panose="020B0604020202020204" pitchFamily="34" charset="0"/>
                        <a:buChar char="•"/>
                      </a:pPr>
                      <a:r>
                        <a:rPr lang="en-US" sz="1400" b="0" dirty="0">
                          <a:solidFill>
                            <a:schemeClr val="tx1"/>
                          </a:solidFill>
                          <a:effectLst/>
                          <a:latin typeface="Arial"/>
                          <a:cs typeface="Arial"/>
                        </a:rPr>
                        <a:t>Top 8 varieties cover ~52% of rice area </a:t>
                      </a:r>
                    </a:p>
                    <a:p>
                      <a:pPr marL="342900" lvl="0" indent="-342900" fontAlgn="base">
                        <a:lnSpc>
                          <a:spcPct val="100000"/>
                        </a:lnSpc>
                        <a:buFont typeface="Arial" panose="020B0604020202020204" pitchFamily="34" charset="0"/>
                        <a:buChar char="•"/>
                      </a:pPr>
                      <a:endParaRPr lang="en-US" sz="1400" b="0" dirty="0">
                        <a:solidFill>
                          <a:schemeClr val="tx1"/>
                        </a:solidFill>
                        <a:effectLst/>
                        <a:latin typeface="Arial"/>
                        <a:cs typeface="Arial"/>
                      </a:endParaRPr>
                    </a:p>
                    <a:p>
                      <a:pPr marL="342900" lvl="0" indent="-342900" fontAlgn="base">
                        <a:lnSpc>
                          <a:spcPct val="100000"/>
                        </a:lnSpc>
                        <a:buFont typeface="Arial" panose="020B0604020202020204" pitchFamily="34" charset="0"/>
                        <a:buChar char="•"/>
                      </a:pPr>
                      <a:r>
                        <a:rPr lang="en-US" sz="1400" b="0" dirty="0">
                          <a:solidFill>
                            <a:schemeClr val="tx1"/>
                          </a:solidFill>
                          <a:effectLst/>
                          <a:latin typeface="Arial"/>
                          <a:cs typeface="Arial"/>
                        </a:rPr>
                        <a:t>~90% with IRRI genetic contribution </a:t>
                      </a:r>
                    </a:p>
                    <a:p>
                      <a:pPr marL="342900" lvl="0" indent="-342900" fontAlgn="base">
                        <a:lnSpc>
                          <a:spcPct val="100000"/>
                        </a:lnSpc>
                        <a:buFont typeface="Arial" panose="020B0604020202020204" pitchFamily="34" charset="0"/>
                        <a:buChar char="•"/>
                      </a:pPr>
                      <a:endParaRPr lang="en-US" sz="1400" b="0" dirty="0">
                        <a:solidFill>
                          <a:schemeClr val="tx1"/>
                        </a:solidFill>
                        <a:effectLst/>
                        <a:latin typeface="Arial"/>
                        <a:cs typeface="Arial"/>
                      </a:endParaRPr>
                    </a:p>
                    <a:p>
                      <a:pPr marL="342900" lvl="0" indent="-342900" fontAlgn="base">
                        <a:lnSpc>
                          <a:spcPct val="100000"/>
                        </a:lnSpc>
                        <a:buFont typeface="Arial" panose="020B0604020202020204" pitchFamily="34" charset="0"/>
                        <a:buChar char="•"/>
                      </a:pPr>
                      <a:r>
                        <a:rPr lang="en-US" sz="1400" b="0" dirty="0">
                          <a:solidFill>
                            <a:schemeClr val="tx1"/>
                          </a:solidFill>
                          <a:effectLst/>
                          <a:latin typeface="Arial"/>
                          <a:cs typeface="Arial"/>
                        </a:rPr>
                        <a:t>US$2.88B contribution to rice production (2022)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B90D"/>
                    </a:solidFill>
                  </a:tcPr>
                </a:tc>
                <a:extLst>
                  <a:ext uri="{0D108BD9-81ED-4DB2-BD59-A6C34878D82A}">
                    <a16:rowId xmlns:a16="http://schemas.microsoft.com/office/drawing/2014/main" val="1943384203"/>
                  </a:ext>
                </a:extLst>
              </a:tr>
            </a:tbl>
          </a:graphicData>
        </a:graphic>
      </p:graphicFrame>
      <p:graphicFrame>
        <p:nvGraphicFramePr>
          <p:cNvPr id="4" name="Diagram 3">
            <a:extLst>
              <a:ext uri="{FF2B5EF4-FFF2-40B4-BE49-F238E27FC236}">
                <a16:creationId xmlns:a16="http://schemas.microsoft.com/office/drawing/2014/main" id="{AACFA37E-FB16-72DC-504D-276A66847041}"/>
              </a:ext>
            </a:extLst>
          </p:cNvPr>
          <p:cNvGraphicFramePr/>
          <p:nvPr>
            <p:extLst>
              <p:ext uri="{D42A27DB-BD31-4B8C-83A1-F6EECF244321}">
                <p14:modId xmlns:p14="http://schemas.microsoft.com/office/powerpoint/2010/main" val="3420965972"/>
              </p:ext>
            </p:extLst>
          </p:nvPr>
        </p:nvGraphicFramePr>
        <p:xfrm>
          <a:off x="5956944" y="3866427"/>
          <a:ext cx="5189681" cy="36689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Title 1">
            <a:extLst>
              <a:ext uri="{FF2B5EF4-FFF2-40B4-BE49-F238E27FC236}">
                <a16:creationId xmlns:a16="http://schemas.microsoft.com/office/drawing/2014/main" id="{8938EEFA-A8F0-EDE1-58BA-D5E04623A92B}"/>
              </a:ext>
            </a:extLst>
          </p:cNvPr>
          <p:cNvSpPr txBox="1">
            <a:spLocks/>
          </p:cNvSpPr>
          <p:nvPr/>
        </p:nvSpPr>
        <p:spPr>
          <a:xfrm>
            <a:off x="741870" y="5700878"/>
            <a:ext cx="4616155" cy="39280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anrope" pitchFamily="2" charset="0"/>
                <a:ea typeface="+mj-ea"/>
                <a:cs typeface="+mj-cs"/>
              </a:defRPr>
            </a:lvl1pPr>
          </a:lstStyle>
          <a:p>
            <a:r>
              <a:rPr lang="en-US" sz="2000" b="1">
                <a:latin typeface="Manrope"/>
                <a:cs typeface="Arial"/>
              </a:rPr>
              <a:t>How IRRI innovations deliver impact</a:t>
            </a:r>
            <a:endParaRPr lang="en-US"/>
          </a:p>
        </p:txBody>
      </p:sp>
      <p:sp>
        <p:nvSpPr>
          <p:cNvPr id="44" name="TextBox 186">
            <a:extLst>
              <a:ext uri="{FF2B5EF4-FFF2-40B4-BE49-F238E27FC236}">
                <a16:creationId xmlns:a16="http://schemas.microsoft.com/office/drawing/2014/main" id="{0F234855-A508-98F2-3BC9-902B9B4C7876}"/>
              </a:ext>
            </a:extLst>
          </p:cNvPr>
          <p:cNvSpPr txBox="1"/>
          <p:nvPr/>
        </p:nvSpPr>
        <p:spPr>
          <a:xfrm>
            <a:off x="5987923" y="6003927"/>
            <a:ext cx="1158671" cy="430887"/>
          </a:xfrm>
          <a:prstGeom prst="rect">
            <a:avLst/>
          </a:prstGeom>
          <a:noFill/>
          <a:ln>
            <a:solidFill>
              <a:schemeClr val="bg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a:t>High-yielding rice varieties</a:t>
            </a:r>
          </a:p>
        </p:txBody>
      </p:sp>
      <p:sp>
        <p:nvSpPr>
          <p:cNvPr id="45" name="TextBox 188">
            <a:extLst>
              <a:ext uri="{FF2B5EF4-FFF2-40B4-BE49-F238E27FC236}">
                <a16:creationId xmlns:a16="http://schemas.microsoft.com/office/drawing/2014/main" id="{B95DB0FE-233F-E676-2B76-D2D6302830A5}"/>
              </a:ext>
            </a:extLst>
          </p:cNvPr>
          <p:cNvSpPr txBox="1"/>
          <p:nvPr/>
        </p:nvSpPr>
        <p:spPr>
          <a:xfrm>
            <a:off x="7222327" y="6003927"/>
            <a:ext cx="1288211" cy="430887"/>
          </a:xfrm>
          <a:prstGeom prst="rect">
            <a:avLst/>
          </a:prstGeom>
          <a:noFill/>
          <a:ln>
            <a:solidFill>
              <a:schemeClr val="bg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a:t>Market segment–driven breeding</a:t>
            </a:r>
            <a:endParaRPr lang="en-US" sz="1800"/>
          </a:p>
        </p:txBody>
      </p:sp>
      <p:sp>
        <p:nvSpPr>
          <p:cNvPr id="46" name="TextBox 189">
            <a:extLst>
              <a:ext uri="{FF2B5EF4-FFF2-40B4-BE49-F238E27FC236}">
                <a16:creationId xmlns:a16="http://schemas.microsoft.com/office/drawing/2014/main" id="{DBF9DF5E-40D3-1041-29D3-412089003C29}"/>
              </a:ext>
            </a:extLst>
          </p:cNvPr>
          <p:cNvSpPr txBox="1"/>
          <p:nvPr/>
        </p:nvSpPr>
        <p:spPr>
          <a:xfrm>
            <a:off x="8557021" y="5982463"/>
            <a:ext cx="1181531" cy="600164"/>
          </a:xfrm>
          <a:prstGeom prst="rect">
            <a:avLst/>
          </a:prstGeom>
          <a:noFill/>
          <a:ln>
            <a:solidFill>
              <a:schemeClr val="bg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a:t>Integration into National Systems</a:t>
            </a:r>
          </a:p>
        </p:txBody>
      </p:sp>
      <p:sp>
        <p:nvSpPr>
          <p:cNvPr id="47" name="TextBox 190">
            <a:extLst>
              <a:ext uri="{FF2B5EF4-FFF2-40B4-BE49-F238E27FC236}">
                <a16:creationId xmlns:a16="http://schemas.microsoft.com/office/drawing/2014/main" id="{46C833AD-EFC3-F9DF-B1DD-304E4AC0924A}"/>
              </a:ext>
            </a:extLst>
          </p:cNvPr>
          <p:cNvSpPr txBox="1"/>
          <p:nvPr/>
        </p:nvSpPr>
        <p:spPr>
          <a:xfrm>
            <a:off x="9869221" y="5982463"/>
            <a:ext cx="1181531" cy="430887"/>
          </a:xfrm>
          <a:prstGeom prst="rect">
            <a:avLst/>
          </a:prstGeom>
          <a:noFill/>
          <a:ln>
            <a:solidFill>
              <a:schemeClr val="bg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a:t>Scaling and adoption</a:t>
            </a:r>
            <a:endParaRPr lang="en-US" sz="1800"/>
          </a:p>
        </p:txBody>
      </p:sp>
    </p:spTree>
    <p:extLst>
      <p:ext uri="{BB962C8B-B14F-4D97-AF65-F5344CB8AC3E}">
        <p14:creationId xmlns:p14="http://schemas.microsoft.com/office/powerpoint/2010/main" val="219450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8BD2B-85FA-A354-DABF-1F05CF2342BB}"/>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533458D7-B318-8A58-358E-66C75E71DF29}"/>
              </a:ext>
            </a:extLst>
          </p:cNvPr>
          <p:cNvSpPr txBox="1">
            <a:spLocks/>
          </p:cNvSpPr>
          <p:nvPr/>
        </p:nvSpPr>
        <p:spPr>
          <a:xfrm>
            <a:off x="537954" y="210290"/>
            <a:ext cx="11045833" cy="70629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anrope" pitchFamily="2" charset="0"/>
                <a:ea typeface="+mj-ea"/>
                <a:cs typeface="+mj-cs"/>
              </a:defRPr>
            </a:lvl1pPr>
          </a:lstStyle>
          <a:p>
            <a:r>
              <a:rPr lang="en-US" sz="3400" dirty="0"/>
              <a:t>Beyond Yield: Delivering Nutritional and Market Value</a:t>
            </a:r>
            <a:endParaRPr lang="en-US" sz="3400" dirty="0">
              <a:latin typeface="Manrope"/>
            </a:endParaRPr>
          </a:p>
        </p:txBody>
      </p:sp>
      <p:sp>
        <p:nvSpPr>
          <p:cNvPr id="6" name="Title 1">
            <a:extLst>
              <a:ext uri="{FF2B5EF4-FFF2-40B4-BE49-F238E27FC236}">
                <a16:creationId xmlns:a16="http://schemas.microsoft.com/office/drawing/2014/main" id="{2A3AB73E-770E-51E6-90F8-24D2BC6015D6}"/>
              </a:ext>
            </a:extLst>
          </p:cNvPr>
          <p:cNvSpPr txBox="1">
            <a:spLocks/>
          </p:cNvSpPr>
          <p:nvPr/>
        </p:nvSpPr>
        <p:spPr>
          <a:xfrm>
            <a:off x="537954" y="741750"/>
            <a:ext cx="7115574" cy="5739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anrope" pitchFamily="2" charset="0"/>
                <a:ea typeface="+mj-ea"/>
                <a:cs typeface="+mj-cs"/>
              </a:defRPr>
            </a:lvl1pPr>
          </a:lstStyle>
          <a:p>
            <a:r>
              <a:rPr lang="en-US" sz="2000" b="1" dirty="0">
                <a:latin typeface="Manrope"/>
                <a:cs typeface="Arial"/>
              </a:rPr>
              <a:t>Case Study 2: Scaling IRRI-bred Zinc-Biofortified Rice in Indonesia</a:t>
            </a:r>
            <a:endParaRPr lang="en-US" b="1" dirty="0"/>
          </a:p>
        </p:txBody>
      </p:sp>
      <p:graphicFrame>
        <p:nvGraphicFramePr>
          <p:cNvPr id="8" name="Table 7">
            <a:extLst>
              <a:ext uri="{FF2B5EF4-FFF2-40B4-BE49-F238E27FC236}">
                <a16:creationId xmlns:a16="http://schemas.microsoft.com/office/drawing/2014/main" id="{05F33595-E51A-C3C6-C81A-734260C41688}"/>
              </a:ext>
            </a:extLst>
          </p:cNvPr>
          <p:cNvGraphicFramePr>
            <a:graphicFrameLocks noGrp="1"/>
          </p:cNvGraphicFramePr>
          <p:nvPr>
            <p:extLst>
              <p:ext uri="{D42A27DB-BD31-4B8C-83A1-F6EECF244321}">
                <p14:modId xmlns:p14="http://schemas.microsoft.com/office/powerpoint/2010/main" val="4207837223"/>
              </p:ext>
            </p:extLst>
          </p:nvPr>
        </p:nvGraphicFramePr>
        <p:xfrm>
          <a:off x="615571" y="1564290"/>
          <a:ext cx="5640410" cy="3129280"/>
        </p:xfrm>
        <a:graphic>
          <a:graphicData uri="http://schemas.openxmlformats.org/drawingml/2006/table">
            <a:tbl>
              <a:tblPr bandRow="1">
                <a:tableStyleId>{5C22544A-7EE6-4342-B048-85BDC9FD1C3A}</a:tableStyleId>
              </a:tblPr>
              <a:tblGrid>
                <a:gridCol w="2806115">
                  <a:extLst>
                    <a:ext uri="{9D8B030D-6E8A-4147-A177-3AD203B41FA5}">
                      <a16:colId xmlns:a16="http://schemas.microsoft.com/office/drawing/2014/main" val="65211037"/>
                    </a:ext>
                  </a:extLst>
                </a:gridCol>
                <a:gridCol w="2834295">
                  <a:extLst>
                    <a:ext uri="{9D8B030D-6E8A-4147-A177-3AD203B41FA5}">
                      <a16:colId xmlns:a16="http://schemas.microsoft.com/office/drawing/2014/main" val="2747961149"/>
                    </a:ext>
                  </a:extLst>
                </a:gridCol>
              </a:tblGrid>
              <a:tr h="2830649">
                <a:tc>
                  <a:txBody>
                    <a:bodyPr/>
                    <a:lstStyle/>
                    <a:p>
                      <a:pPr lvl="0" algn="l">
                        <a:lnSpc>
                          <a:spcPct val="100000"/>
                        </a:lnSpc>
                        <a:spcBef>
                          <a:spcPts val="0"/>
                        </a:spcBef>
                        <a:spcAft>
                          <a:spcPts val="0"/>
                        </a:spcAft>
                        <a:buNone/>
                      </a:pPr>
                      <a:r>
                        <a:rPr lang="en-US" b="1" dirty="0"/>
                        <a:t>Stunting driven by zinc deficiency remains a major public health challenge in Indonesia</a:t>
                      </a:r>
                      <a:endParaRPr lang="en-US" dirty="0"/>
                    </a:p>
                    <a:p>
                      <a:pPr marL="285750" lvl="0" indent="-285750" algn="l">
                        <a:lnSpc>
                          <a:spcPct val="100000"/>
                        </a:lnSpc>
                        <a:spcBef>
                          <a:spcPts val="0"/>
                        </a:spcBef>
                        <a:spcAft>
                          <a:spcPts val="0"/>
                        </a:spcAft>
                        <a:buFont typeface="Arial"/>
                        <a:buChar char="•"/>
                      </a:pPr>
                      <a:r>
                        <a:rPr lang="en-US" sz="1600" b="0" i="0" u="none" strike="noStrike" noProof="0" dirty="0">
                          <a:solidFill>
                            <a:schemeClr val="tx1"/>
                          </a:solidFill>
                          <a:effectLst/>
                        </a:rPr>
                        <a:t>Limited dietary zinc intake in rice-based diets</a:t>
                      </a:r>
                      <a:endParaRPr lang="en-US" dirty="0"/>
                    </a:p>
                    <a:p>
                      <a:pPr marL="285750" lvl="0" indent="-285750" algn="l">
                        <a:lnSpc>
                          <a:spcPct val="100000"/>
                        </a:lnSpc>
                        <a:spcBef>
                          <a:spcPts val="0"/>
                        </a:spcBef>
                        <a:spcAft>
                          <a:spcPts val="0"/>
                        </a:spcAft>
                        <a:buFont typeface="Arial"/>
                        <a:buChar char="•"/>
                      </a:pPr>
                      <a:r>
                        <a:rPr lang="en-US" sz="1600" b="0" i="0" u="none" strike="noStrike" noProof="0" dirty="0">
                          <a:solidFill>
                            <a:schemeClr val="tx1"/>
                          </a:solidFill>
                          <a:effectLst/>
                        </a:rPr>
                        <a:t>High stunting prevalence in vulnerable regions</a:t>
                      </a:r>
                      <a:endParaRPr lang="en-US" dirty="0"/>
                    </a:p>
                    <a:p>
                      <a:pPr marL="285750" lvl="0" indent="-285750">
                        <a:lnSpc>
                          <a:spcPts val="1350"/>
                        </a:lnSpc>
                        <a:buFont typeface="Arial"/>
                        <a:buChar char="•"/>
                      </a:pPr>
                      <a:r>
                        <a:rPr lang="en-US" sz="1600" b="0" i="0" u="none" strike="noStrike" noProof="0" dirty="0">
                          <a:solidFill>
                            <a:schemeClr val="tx1"/>
                          </a:solidFill>
                          <a:effectLst/>
                        </a:rPr>
                        <a:t>Need for nutrition-sensitive staple food solutions</a:t>
                      </a:r>
                      <a:endParaRPr lang="en-US" dirty="0"/>
                    </a:p>
                    <a:p>
                      <a:pPr fontAlgn="base">
                        <a:lnSpc>
                          <a:spcPts val="1350"/>
                        </a:lnSpc>
                        <a:buNone/>
                      </a:pPr>
                      <a:endParaRPr lang="en-US" sz="1600" b="0" dirty="0">
                        <a:solidFill>
                          <a:schemeClr val="tx1"/>
                        </a:solidFill>
                        <a:effectLst/>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B90D"/>
                    </a:solidFill>
                  </a:tcPr>
                </a:tc>
                <a:tc>
                  <a:txBody>
                    <a:bodyPr/>
                    <a:lstStyle/>
                    <a:p>
                      <a:pPr fontAlgn="base">
                        <a:lnSpc>
                          <a:spcPts val="1350"/>
                        </a:lnSpc>
                        <a:buNone/>
                      </a:pPr>
                      <a:r>
                        <a:rPr lang="en-US" sz="1600" b="1" dirty="0">
                          <a:solidFill>
                            <a:schemeClr val="tx1"/>
                          </a:solidFill>
                          <a:effectLst/>
                          <a:latin typeface="Arial"/>
                          <a:cs typeface="Arial"/>
                        </a:rPr>
                        <a:t>Progress so far:</a:t>
                      </a:r>
                    </a:p>
                    <a:p>
                      <a:pPr lvl="0">
                        <a:lnSpc>
                          <a:spcPts val="1350"/>
                        </a:lnSpc>
                        <a:buNone/>
                      </a:pPr>
                      <a:endParaRPr lang="en-US" sz="1600" b="0" dirty="0">
                        <a:solidFill>
                          <a:schemeClr val="tx1"/>
                        </a:solidFill>
                        <a:effectLst/>
                        <a:latin typeface="Arial"/>
                        <a:cs typeface="Arial"/>
                      </a:endParaRPr>
                    </a:p>
                    <a:p>
                      <a:pPr marL="285750" lvl="0" indent="-285750" algn="l">
                        <a:lnSpc>
                          <a:spcPct val="100000"/>
                        </a:lnSpc>
                        <a:spcBef>
                          <a:spcPts val="0"/>
                        </a:spcBef>
                        <a:spcAft>
                          <a:spcPts val="0"/>
                        </a:spcAft>
                        <a:buFont typeface="Arial"/>
                        <a:buChar char="•"/>
                      </a:pPr>
                      <a:r>
                        <a:rPr lang="en-US" sz="1600" b="0" i="1" u="none" strike="noStrike" noProof="0" dirty="0" err="1">
                          <a:solidFill>
                            <a:schemeClr val="tx1"/>
                          </a:solidFill>
                          <a:effectLst/>
                        </a:rPr>
                        <a:t>Inpari</a:t>
                      </a:r>
                      <a:r>
                        <a:rPr lang="en-US" sz="1600" b="0" i="1" u="none" strike="noStrike" noProof="0" dirty="0">
                          <a:solidFill>
                            <a:schemeClr val="tx1"/>
                          </a:solidFill>
                          <a:effectLst/>
                        </a:rPr>
                        <a:t> IR Nutri Zin</a:t>
                      </a:r>
                      <a:r>
                        <a:rPr lang="en-US" sz="1600" b="0" i="0" u="none" strike="noStrike" noProof="0" dirty="0">
                          <a:solidFill>
                            <a:schemeClr val="tx1"/>
                          </a:solidFill>
                          <a:effectLst/>
                        </a:rPr>
                        <a:t>c developed by International Rice Research Institute and partners (released 2019)</a:t>
                      </a:r>
                      <a:endParaRPr lang="en-US" dirty="0"/>
                    </a:p>
                    <a:p>
                      <a:pPr marL="285750" lvl="0" indent="-285750" algn="l">
                        <a:lnSpc>
                          <a:spcPct val="100000"/>
                        </a:lnSpc>
                        <a:spcBef>
                          <a:spcPts val="0"/>
                        </a:spcBef>
                        <a:spcAft>
                          <a:spcPts val="0"/>
                        </a:spcAft>
                        <a:buFont typeface="Arial"/>
                        <a:buChar char="•"/>
                      </a:pPr>
                      <a:r>
                        <a:rPr lang="en-US" sz="1600" b="0" i="0" u="none" strike="noStrike" noProof="0" dirty="0">
                          <a:solidFill>
                            <a:schemeClr val="tx1"/>
                          </a:solidFill>
                          <a:effectLst/>
                        </a:rPr>
                        <a:t>200,000ha cultivated across 160 regions in Indonesia</a:t>
                      </a:r>
                      <a:endParaRPr lang="en-US" dirty="0"/>
                    </a:p>
                    <a:p>
                      <a:pPr marL="285750" lvl="0" indent="-285750" algn="l">
                        <a:lnSpc>
                          <a:spcPct val="100000"/>
                        </a:lnSpc>
                        <a:spcBef>
                          <a:spcPts val="0"/>
                        </a:spcBef>
                        <a:spcAft>
                          <a:spcPts val="0"/>
                        </a:spcAft>
                        <a:buFont typeface="Arial"/>
                        <a:buChar char="•"/>
                      </a:pPr>
                      <a:r>
                        <a:rPr lang="en-US" sz="1600" b="0" i="0" u="none" strike="noStrike" noProof="0" dirty="0">
                          <a:solidFill>
                            <a:schemeClr val="tx1"/>
                          </a:solidFill>
                          <a:effectLst/>
                        </a:rPr>
                        <a:t>~25% higher grain zinc (34.4 ppm) with no yield penalty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B90D"/>
                    </a:solidFill>
                  </a:tcPr>
                </a:tc>
                <a:extLst>
                  <a:ext uri="{0D108BD9-81ED-4DB2-BD59-A6C34878D82A}">
                    <a16:rowId xmlns:a16="http://schemas.microsoft.com/office/drawing/2014/main" val="1943384203"/>
                  </a:ext>
                </a:extLst>
              </a:tr>
            </a:tbl>
          </a:graphicData>
        </a:graphic>
      </p:graphicFrame>
      <p:pic>
        <p:nvPicPr>
          <p:cNvPr id="11" name="Picture 10" descr="A group of people sitting at a table&#10;&#10;AI-generated content may be incorrect.">
            <a:extLst>
              <a:ext uri="{FF2B5EF4-FFF2-40B4-BE49-F238E27FC236}">
                <a16:creationId xmlns:a16="http://schemas.microsoft.com/office/drawing/2014/main" id="{718F72D4-951F-C561-5FE0-E0CE2B758AC7}"/>
              </a:ext>
            </a:extLst>
          </p:cNvPr>
          <p:cNvPicPr>
            <a:picLocks noChangeAspect="1"/>
          </p:cNvPicPr>
          <p:nvPr/>
        </p:nvPicPr>
        <p:blipFill>
          <a:blip r:embed="rId3"/>
          <a:srcRect t="26153" r="924" b="-383"/>
          <a:stretch>
            <a:fillRect/>
          </a:stretch>
        </p:blipFill>
        <p:spPr>
          <a:xfrm>
            <a:off x="6848824" y="3833973"/>
            <a:ext cx="4057046" cy="2137319"/>
          </a:xfrm>
          <a:prstGeom prst="rect">
            <a:avLst/>
          </a:prstGeom>
        </p:spPr>
      </p:pic>
      <p:pic>
        <p:nvPicPr>
          <p:cNvPr id="12" name="Picture 11" descr="A group of people standing in a field with signs&#10;&#10;AI-generated content may be incorrect.">
            <a:extLst>
              <a:ext uri="{FF2B5EF4-FFF2-40B4-BE49-F238E27FC236}">
                <a16:creationId xmlns:a16="http://schemas.microsoft.com/office/drawing/2014/main" id="{F5B55C3D-6947-D5F9-155C-716FB96BF640}"/>
              </a:ext>
            </a:extLst>
          </p:cNvPr>
          <p:cNvPicPr>
            <a:picLocks noChangeAspect="1"/>
          </p:cNvPicPr>
          <p:nvPr/>
        </p:nvPicPr>
        <p:blipFill>
          <a:blip r:embed="rId4"/>
          <a:stretch>
            <a:fillRect/>
          </a:stretch>
        </p:blipFill>
        <p:spPr>
          <a:xfrm>
            <a:off x="6849610" y="1548673"/>
            <a:ext cx="4056260" cy="2151357"/>
          </a:xfrm>
          <a:prstGeom prst="rect">
            <a:avLst/>
          </a:prstGeom>
        </p:spPr>
      </p:pic>
    </p:spTree>
    <p:extLst>
      <p:ext uri="{BB962C8B-B14F-4D97-AF65-F5344CB8AC3E}">
        <p14:creationId xmlns:p14="http://schemas.microsoft.com/office/powerpoint/2010/main" val="4249958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51D52-3D1B-D86B-C8D2-9AEACAFFCC5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AD99FCD7-C6F7-C3B3-460F-AFB852AA5748}"/>
              </a:ext>
            </a:extLst>
          </p:cNvPr>
          <p:cNvSpPr>
            <a:spLocks noGrp="1"/>
          </p:cNvSpPr>
          <p:nvPr>
            <p:ph type="title"/>
          </p:nvPr>
        </p:nvSpPr>
        <p:spPr>
          <a:xfrm>
            <a:off x="838200" y="681037"/>
            <a:ext cx="10515600" cy="1009651"/>
          </a:xfrm>
        </p:spPr>
        <p:txBody>
          <a:bodyPr vert="horz" lIns="91440" tIns="45720" rIns="91440" bIns="45720" rtlCol="0" anchor="ctr">
            <a:normAutofit/>
          </a:bodyPr>
          <a:lstStyle/>
          <a:p>
            <a:r>
              <a:rPr lang="en-US" sz="3700" kern="1200" dirty="0">
                <a:latin typeface="Manrope" pitchFamily="2" charset="0"/>
                <a:ea typeface="+mj-ea"/>
                <a:cs typeface="+mj-cs"/>
              </a:rPr>
              <a:t>Beyond Yield: Delivering Nutritional and Market Value</a:t>
            </a:r>
          </a:p>
        </p:txBody>
      </p:sp>
      <p:graphicFrame>
        <p:nvGraphicFramePr>
          <p:cNvPr id="13" name="TextBox 1">
            <a:extLst>
              <a:ext uri="{FF2B5EF4-FFF2-40B4-BE49-F238E27FC236}">
                <a16:creationId xmlns:a16="http://schemas.microsoft.com/office/drawing/2014/main" id="{EB12B84A-92B8-6D27-4AE8-6129122C8EAA}"/>
              </a:ext>
            </a:extLst>
          </p:cNvPr>
          <p:cNvGraphicFramePr/>
          <p:nvPr>
            <p:extLst>
              <p:ext uri="{D42A27DB-BD31-4B8C-83A1-F6EECF244321}">
                <p14:modId xmlns:p14="http://schemas.microsoft.com/office/powerpoint/2010/main" val="3085216826"/>
              </p:ext>
            </p:extLst>
          </p:nvPr>
        </p:nvGraphicFramePr>
        <p:xfrm>
          <a:off x="280416" y="1599248"/>
          <a:ext cx="11241024"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4822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4c1949b-36ef-47ca-aa09-cd52aa75916b">
      <Terms xmlns="http://schemas.microsoft.com/office/infopath/2007/PartnerControls"/>
    </lcf76f155ced4ddcb4097134ff3c332f>
    <TaxCatchAll xmlns="a31e095e-8741-4802-95a0-fee8c7d866e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A30E42043AC0841B2C3899A6C765797" ma:contentTypeVersion="11" ma:contentTypeDescription="Create a new document." ma:contentTypeScope="" ma:versionID="88a7230e5cca1abed4029cde359c7e36">
  <xsd:schema xmlns:xsd="http://www.w3.org/2001/XMLSchema" xmlns:xs="http://www.w3.org/2001/XMLSchema" xmlns:p="http://schemas.microsoft.com/office/2006/metadata/properties" xmlns:ns2="d4c1949b-36ef-47ca-aa09-cd52aa75916b" xmlns:ns3="a31e095e-8741-4802-95a0-fee8c7d866e0" targetNamespace="http://schemas.microsoft.com/office/2006/metadata/properties" ma:root="true" ma:fieldsID="9999de47b99a29e58e8d9c052cd1ab7f" ns2:_="" ns3:_="">
    <xsd:import namespace="d4c1949b-36ef-47ca-aa09-cd52aa75916b"/>
    <xsd:import namespace="a31e095e-8741-4802-95a0-fee8c7d866e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1949b-36ef-47ca-aa09-cd52aa7591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1616629-9183-4d38-9e3a-f9db27d53a26"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1e095e-8741-4802-95a0-fee8c7d866e0"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cb4c5d4a-419a-4de1-a148-1ffe73405999}" ma:internalName="TaxCatchAll" ma:showField="CatchAllData" ma:web="a31e095e-8741-4802-95a0-fee8c7d866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DA7DA6-4886-41B0-B431-CFFE0F942016}">
  <ds:schemaRefs>
    <ds:schemaRef ds:uri="a31e095e-8741-4802-95a0-fee8c7d866e0"/>
    <ds:schemaRef ds:uri="d4c1949b-36ef-47ca-aa09-cd52aa75916b"/>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B59B9CA-1F8C-4FAA-B8E8-A1103BCE3112}">
  <ds:schemaRefs>
    <ds:schemaRef ds:uri="a31e095e-8741-4802-95a0-fee8c7d866e0"/>
    <ds:schemaRef ds:uri="d4c1949b-36ef-47ca-aa09-cd52aa7591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3821B65-6950-4A5C-AC76-868FCE77AA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462</TotalTime>
  <Words>2288</Words>
  <Application>Microsoft Office PowerPoint</Application>
  <PresentationFormat>Widescreen</PresentationFormat>
  <Paragraphs>293</Paragraphs>
  <Slides>36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Arial,Sans-Serif</vt:lpstr>
      <vt:lpstr>Calibri</vt:lpstr>
      <vt:lpstr>Georgia</vt:lpstr>
      <vt:lpstr>Manrope</vt:lpstr>
      <vt:lpstr>Symbol,Sans-Serif</vt:lpstr>
      <vt:lpstr>Wingdings</vt:lpstr>
      <vt:lpstr>office theme</vt:lpstr>
      <vt:lpstr>Accelerated Breeding for  Climate Resilience in Rice</vt:lpstr>
      <vt:lpstr>PowerPoint Presentation</vt:lpstr>
      <vt:lpstr>Climate Risk is Multi-Dimensional and Increasing</vt:lpstr>
      <vt:lpstr>The New Breeding Reality: Competing Objectives</vt:lpstr>
      <vt:lpstr>Why Accelerated Breeding is Now Essential</vt:lpstr>
      <vt:lpstr>IRRI's notable impact in Southeast Asia</vt:lpstr>
      <vt:lpstr>PowerPoint Presentation</vt:lpstr>
      <vt:lpstr>PowerPoint Presentation</vt:lpstr>
      <vt:lpstr>Beyond Yield: Delivering Nutritional and Market Value</vt:lpstr>
      <vt:lpstr>Direct-Seeded Rice </vt:lpstr>
      <vt:lpstr>PowerPoint Presentation</vt:lpstr>
      <vt:lpstr>DSR offers a scalable pathway to more resilient and resource-efficient rice systems in Southeast Asia and neighboring regions</vt:lpstr>
      <vt:lpstr>Breeding for DSR</vt:lpstr>
      <vt:lpstr>PowerPoint Presentation</vt:lpstr>
      <vt:lpstr>Genome editing </vt:lpstr>
      <vt:lpstr>IRRI Gene Editing: From Labs to Farmer’s field</vt:lpstr>
      <vt:lpstr>IRRI’s Genome Editing Product Development Pipeline</vt:lpstr>
      <vt:lpstr>IRRI Gene Edited case study 1: Multiplex promoter editing for broad-spectrum Bacterial leaf blight (BLB) resistance</vt:lpstr>
      <vt:lpstr>A Closer Look at Breeding Innovations</vt:lpstr>
      <vt:lpstr>IRRI develops rice varieties with traits that combine climate resilience, biotic resistance, high yield, and consumer-preferred quality.</vt:lpstr>
      <vt:lpstr>Rapid-cycle Gene Enrichment​</vt:lpstr>
      <vt:lpstr>PowerPoint Presentation</vt:lpstr>
      <vt:lpstr>How we deliver: The modern breeding stack</vt:lpstr>
      <vt:lpstr>International Rice Genebank (IRG)</vt:lpstr>
      <vt:lpstr>AI-enabled genebank screening</vt:lpstr>
      <vt:lpstr>Rice Breeding Network  and Capacity Building Efforts</vt:lpstr>
      <vt:lpstr>Variety development and scaling through regional development networks</vt:lpstr>
      <vt:lpstr>&gt;5,000 lines shared from 2018-2025  </vt:lpstr>
      <vt:lpstr>Capacity Development Across SEA</vt:lpstr>
      <vt:lpstr>Increased OMICs Capacity Under Development:  Philippine Agricultural Genomics Research Center (AGRC) project funded by KOICA &amp; implemented by IRRI</vt:lpstr>
      <vt:lpstr>Coordinating Breeding Impact Across Partners </vt:lpstr>
      <vt:lpstr>Steps Ahead</vt:lpstr>
      <vt:lpstr>Emerging Opportunities for IRRI and ASEAN </vt:lpstr>
      <vt:lpstr>Partnering with IRRI for Breeding</vt:lpstr>
      <vt:lpstr>Future Outlook for IRRI's Impact in SEA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Sumiran, Shaznay Nicole (IRRI)</dc:creator>
  <cp:lastModifiedBy>QUINN, Michael (IRRI)</cp:lastModifiedBy>
  <cp:revision>11</cp:revision>
  <dcterms:created xsi:type="dcterms:W3CDTF">2026-01-13T01:17:53Z</dcterms:created>
  <dcterms:modified xsi:type="dcterms:W3CDTF">2026-04-13T03:06:21Z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0x010100BA30E42043AC0841B2C3899A6C765797</vt:lpwstr>
  </property>
</Properties>
</file>