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77" r:id="rId2"/>
    <p:sldId id="658" r:id="rId3"/>
    <p:sldId id="694" r:id="rId4"/>
    <p:sldId id="695" r:id="rId5"/>
    <p:sldId id="262" r:id="rId6"/>
    <p:sldId id="261" r:id="rId7"/>
    <p:sldId id="293" r:id="rId8"/>
    <p:sldId id="294" r:id="rId9"/>
    <p:sldId id="260" r:id="rId10"/>
    <p:sldId id="685" r:id="rId11"/>
    <p:sldId id="682" r:id="rId12"/>
    <p:sldId id="295" r:id="rId13"/>
    <p:sldId id="710" r:id="rId14"/>
    <p:sldId id="297" r:id="rId15"/>
    <p:sldId id="348" r:id="rId16"/>
    <p:sldId id="2960" r:id="rId17"/>
    <p:sldId id="259" r:id="rId18"/>
    <p:sldId id="575" r:id="rId19"/>
    <p:sldId id="570" r:id="rId20"/>
    <p:sldId id="257" r:id="rId21"/>
    <p:sldId id="584" r:id="rId22"/>
    <p:sldId id="566" r:id="rId23"/>
    <p:sldId id="578" r:id="rId24"/>
    <p:sldId id="265" r:id="rId25"/>
    <p:sldId id="264" r:id="rId26"/>
    <p:sldId id="267" r:id="rId27"/>
    <p:sldId id="684" r:id="rId28"/>
    <p:sldId id="268" r:id="rId29"/>
    <p:sldId id="269" r:id="rId30"/>
    <p:sldId id="270" r:id="rId31"/>
    <p:sldId id="271" r:id="rId32"/>
    <p:sldId id="284" r:id="rId33"/>
    <p:sldId id="272" r:id="rId34"/>
    <p:sldId id="702" r:id="rId35"/>
    <p:sldId id="290" r:id="rId36"/>
    <p:sldId id="291" r:id="rId37"/>
    <p:sldId id="703" r:id="rId38"/>
    <p:sldId id="288" r:id="rId39"/>
    <p:sldId id="588" r:id="rId40"/>
    <p:sldId id="2961" r:id="rId41"/>
    <p:sldId id="2964" r:id="rId42"/>
    <p:sldId id="2957" r:id="rId43"/>
    <p:sldId id="2958" r:id="rId44"/>
    <p:sldId id="2962" r:id="rId45"/>
    <p:sldId id="2965" r:id="rId46"/>
    <p:sldId id="258" r:id="rId47"/>
    <p:sldId id="2966" r:id="rId48"/>
    <p:sldId id="2967" r:id="rId49"/>
    <p:sldId id="292" r:id="rId50"/>
    <p:sldId id="2959" r:id="rId51"/>
    <p:sldId id="2968"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440456-EA0A-2C38-6545-281F001E5796}" name="Nino Arndt" initials="NA" userId="cec580b70b842a71" providerId="Windows Live"/>
  <p188:author id="{7519EAC3-254B-A171-AE89-0FD76D7F8389}" name="Luigi Guarino" initials="LG" userId="Luigi Guarino"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A567"/>
    <a:srgbClr val="2F6FB3"/>
    <a:srgbClr val="FAA21B"/>
    <a:srgbClr val="FFC000"/>
    <a:srgbClr val="2E6FB3"/>
    <a:srgbClr val="DA513C"/>
    <a:srgbClr val="246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CEF97-1D48-9749-B6E2-9FBE9303C8DA}" v="25" dt="2026-04-12T15:22:55.70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9" autoAdjust="0"/>
    <p:restoredTop sz="94714" autoAdjust="0"/>
  </p:normalViewPr>
  <p:slideViewPr>
    <p:cSldViewPr snapToGrid="0">
      <p:cViewPr varScale="1">
        <p:scale>
          <a:sx n="115" d="100"/>
          <a:sy n="115" d="100"/>
        </p:scale>
        <p:origin x="78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71" d="100"/>
          <a:sy n="171" d="100"/>
        </p:scale>
        <p:origin x="5344"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ADF75-6158-48FD-B316-AAB632ECA4D1}" type="datetimeFigureOut">
              <a:rPr lang="de-DE" smtClean="0"/>
              <a:t>12.04.26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820BF-289D-4369-BEB1-FE40E48452CB}" type="slidenum">
              <a:rPr lang="de-DE" smtClean="0"/>
              <a:t>‹#›</a:t>
            </a:fld>
            <a:endParaRPr lang="de-DE"/>
          </a:p>
        </p:txBody>
      </p:sp>
    </p:spTree>
    <p:extLst>
      <p:ext uri="{BB962C8B-B14F-4D97-AF65-F5344CB8AC3E}">
        <p14:creationId xmlns:p14="http://schemas.microsoft.com/office/powerpoint/2010/main" val="295115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roptrust.org/news-events/news/long-term-funding-supports-africarice-genebank-and-the-future-of-rice-diversit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enesys-pgr.org/c/ric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rgdashboard.irri.org/recipient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ordgen.org/our-work/svalbard-global-seed-vault/the-seed-porta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wr.croptrust.org/crops/asian-rice-african-ric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old.croptrust.org/crops/ric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B7ABFE21-C8FF-0CDB-B399-2B3A0CD3A2AD}"/>
            </a:ext>
          </a:extLst>
        </p:cNvPr>
        <p:cNvGrpSpPr/>
        <p:nvPr/>
      </p:nvGrpSpPr>
      <p:grpSpPr>
        <a:xfrm>
          <a:off x="0" y="0"/>
          <a:ext cx="0" cy="0"/>
          <a:chOff x="0" y="0"/>
          <a:chExt cx="0" cy="0"/>
        </a:xfrm>
      </p:grpSpPr>
      <p:sp>
        <p:nvSpPr>
          <p:cNvPr id="377" name="Google Shape;377;g3a7de8d83d1_0_1:notes">
            <a:extLst>
              <a:ext uri="{FF2B5EF4-FFF2-40B4-BE49-F238E27FC236}">
                <a16:creationId xmlns:a16="http://schemas.microsoft.com/office/drawing/2014/main" id="{05040C69-1E4F-67C3-0029-9C280B090FA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3a7de8d83d1_0_1:notes">
            <a:extLst>
              <a:ext uri="{FF2B5EF4-FFF2-40B4-BE49-F238E27FC236}">
                <a16:creationId xmlns:a16="http://schemas.microsoft.com/office/drawing/2014/main" id="{36B32DC9-857E-6325-FB5C-83E0CA3913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939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13B87520-2A84-2D84-47E4-25CC059AAE2C}"/>
            </a:ext>
          </a:extLst>
        </p:cNvPr>
        <p:cNvGrpSpPr/>
        <p:nvPr/>
      </p:nvGrpSpPr>
      <p:grpSpPr>
        <a:xfrm>
          <a:off x="0" y="0"/>
          <a:ext cx="0" cy="0"/>
          <a:chOff x="0" y="0"/>
          <a:chExt cx="0" cy="0"/>
        </a:xfrm>
      </p:grpSpPr>
      <p:sp>
        <p:nvSpPr>
          <p:cNvPr id="519" name="Google Shape;519;g3b0952927b3_0_1538:notes">
            <a:extLst>
              <a:ext uri="{FF2B5EF4-FFF2-40B4-BE49-F238E27FC236}">
                <a16:creationId xmlns:a16="http://schemas.microsoft.com/office/drawing/2014/main" id="{8E443B79-649B-C168-819E-DDAAA1AB48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b0952927b3_0_1538:notes">
            <a:extLst>
              <a:ext uri="{FF2B5EF4-FFF2-40B4-BE49-F238E27FC236}">
                <a16:creationId xmlns:a16="http://schemas.microsoft.com/office/drawing/2014/main" id="{D76BD5DF-8FEF-2CA9-2034-A1BCA31EBA1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3b0952927b3_0_1538:notes">
            <a:extLst>
              <a:ext uri="{FF2B5EF4-FFF2-40B4-BE49-F238E27FC236}">
                <a16:creationId xmlns:a16="http://schemas.microsoft.com/office/drawing/2014/main" id="{34683FE4-487E-B7C6-958C-B9D827AF9CE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1500814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a:extLst>
            <a:ext uri="{FF2B5EF4-FFF2-40B4-BE49-F238E27FC236}">
              <a16:creationId xmlns:a16="http://schemas.microsoft.com/office/drawing/2014/main" id="{F6193948-E14E-4226-E429-863ED517840E}"/>
            </a:ext>
          </a:extLst>
        </p:cNvPr>
        <p:cNvGrpSpPr/>
        <p:nvPr/>
      </p:nvGrpSpPr>
      <p:grpSpPr>
        <a:xfrm>
          <a:off x="0" y="0"/>
          <a:ext cx="0" cy="0"/>
          <a:chOff x="0" y="0"/>
          <a:chExt cx="0" cy="0"/>
        </a:xfrm>
      </p:grpSpPr>
      <p:sp>
        <p:nvSpPr>
          <p:cNvPr id="528" name="Google Shape;528;g3a7de8d83d1_0_370:notes">
            <a:extLst>
              <a:ext uri="{FF2B5EF4-FFF2-40B4-BE49-F238E27FC236}">
                <a16:creationId xmlns:a16="http://schemas.microsoft.com/office/drawing/2014/main" id="{70CF3668-B280-F2D6-275B-F5C0EBB5B70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3a7de8d83d1_0_370:notes">
            <a:extLst>
              <a:ext uri="{FF2B5EF4-FFF2-40B4-BE49-F238E27FC236}">
                <a16:creationId xmlns:a16="http://schemas.microsoft.com/office/drawing/2014/main" id="{27D61827-2C78-8DE4-FF39-686B562C52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2494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a:extLst>
            <a:ext uri="{FF2B5EF4-FFF2-40B4-BE49-F238E27FC236}">
              <a16:creationId xmlns:a16="http://schemas.microsoft.com/office/drawing/2014/main" id="{6FCAC49E-3B2F-BC8C-CE42-C464D385C343}"/>
            </a:ext>
          </a:extLst>
        </p:cNvPr>
        <p:cNvGrpSpPr/>
        <p:nvPr/>
      </p:nvGrpSpPr>
      <p:grpSpPr>
        <a:xfrm>
          <a:off x="0" y="0"/>
          <a:ext cx="0" cy="0"/>
          <a:chOff x="0" y="0"/>
          <a:chExt cx="0" cy="0"/>
        </a:xfrm>
      </p:grpSpPr>
      <p:sp>
        <p:nvSpPr>
          <p:cNvPr id="542" name="Google Shape;542;g3b0952927b3_0_148:notes">
            <a:extLst>
              <a:ext uri="{FF2B5EF4-FFF2-40B4-BE49-F238E27FC236}">
                <a16:creationId xmlns:a16="http://schemas.microsoft.com/office/drawing/2014/main" id="{1076FD8C-82E6-A590-A524-EA8B9CA441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b0952927b3_0_148:notes">
            <a:extLst>
              <a:ext uri="{FF2B5EF4-FFF2-40B4-BE49-F238E27FC236}">
                <a16:creationId xmlns:a16="http://schemas.microsoft.com/office/drawing/2014/main" id="{92BBB3FD-B6EA-354E-10C7-07C179F07A1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3b0952927b3_0_148:notes">
            <a:extLst>
              <a:ext uri="{FF2B5EF4-FFF2-40B4-BE49-F238E27FC236}">
                <a16:creationId xmlns:a16="http://schemas.microsoft.com/office/drawing/2014/main" id="{928FE6C2-E447-E83A-A6CA-A4B6F8823B70}"/>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1558175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a:extLst>
            <a:ext uri="{FF2B5EF4-FFF2-40B4-BE49-F238E27FC236}">
              <a16:creationId xmlns:a16="http://schemas.microsoft.com/office/drawing/2014/main" id="{7DF212C4-4F4E-3FF6-83C1-EC9F8A279BEB}"/>
            </a:ext>
          </a:extLst>
        </p:cNvPr>
        <p:cNvGrpSpPr/>
        <p:nvPr/>
      </p:nvGrpSpPr>
      <p:grpSpPr>
        <a:xfrm>
          <a:off x="0" y="0"/>
          <a:ext cx="0" cy="0"/>
          <a:chOff x="0" y="0"/>
          <a:chExt cx="0" cy="0"/>
        </a:xfrm>
      </p:grpSpPr>
      <p:sp>
        <p:nvSpPr>
          <p:cNvPr id="553" name="Google Shape;553;g3b0952927b3_0_0:notes">
            <a:extLst>
              <a:ext uri="{FF2B5EF4-FFF2-40B4-BE49-F238E27FC236}">
                <a16:creationId xmlns:a16="http://schemas.microsoft.com/office/drawing/2014/main" id="{102A91AC-E953-724F-C85B-82B55D5A52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b0952927b3_0_0:notes">
            <a:extLst>
              <a:ext uri="{FF2B5EF4-FFF2-40B4-BE49-F238E27FC236}">
                <a16:creationId xmlns:a16="http://schemas.microsoft.com/office/drawing/2014/main" id="{0759FFF3-CD73-5050-BFE4-85FCE086AE3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3b0952927b3_0_0:notes">
            <a:extLst>
              <a:ext uri="{FF2B5EF4-FFF2-40B4-BE49-F238E27FC236}">
                <a16:creationId xmlns:a16="http://schemas.microsoft.com/office/drawing/2014/main" id="{FBB63F91-4A2D-F022-41F7-AB80107E9C1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307487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a:extLst>
            <a:ext uri="{FF2B5EF4-FFF2-40B4-BE49-F238E27FC236}">
              <a16:creationId xmlns:a16="http://schemas.microsoft.com/office/drawing/2014/main" id="{266AF9E9-7DDF-06AB-CCDE-6FC4CE121B66}"/>
            </a:ext>
          </a:extLst>
        </p:cNvPr>
        <p:cNvGrpSpPr/>
        <p:nvPr/>
      </p:nvGrpSpPr>
      <p:grpSpPr>
        <a:xfrm>
          <a:off x="0" y="0"/>
          <a:ext cx="0" cy="0"/>
          <a:chOff x="0" y="0"/>
          <a:chExt cx="0" cy="0"/>
        </a:xfrm>
      </p:grpSpPr>
      <p:sp>
        <p:nvSpPr>
          <p:cNvPr id="614" name="Google Shape;614;g3b0952927b3_0_1328:notes">
            <a:extLst>
              <a:ext uri="{FF2B5EF4-FFF2-40B4-BE49-F238E27FC236}">
                <a16:creationId xmlns:a16="http://schemas.microsoft.com/office/drawing/2014/main" id="{DFBEA6F6-3D7A-25E8-8CE7-1B48265EBC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b0952927b3_0_1328:notes">
            <a:extLst>
              <a:ext uri="{FF2B5EF4-FFF2-40B4-BE49-F238E27FC236}">
                <a16:creationId xmlns:a16="http://schemas.microsoft.com/office/drawing/2014/main" id="{36B04E78-1A90-05B6-A91B-54FAFEDF484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www.croptrust.org</a:t>
            </a:r>
            <a:r>
              <a:rPr lang="en-US" dirty="0"/>
              <a:t>/news-events/in-the-media/priceless-samples-from-ukraines-seed-bank-destroyed-in-bomb-attack/</a:t>
            </a:r>
          </a:p>
          <a:p>
            <a:pPr marL="0" lvl="0" indent="0" algn="l" rtl="0">
              <a:spcBef>
                <a:spcPts val="0"/>
              </a:spcBef>
              <a:spcAft>
                <a:spcPts val="0"/>
              </a:spcAft>
              <a:buNone/>
            </a:pPr>
            <a:endParaRPr dirty="0"/>
          </a:p>
        </p:txBody>
      </p:sp>
      <p:sp>
        <p:nvSpPr>
          <p:cNvPr id="616" name="Google Shape;616;g3b0952927b3_0_1328:notes">
            <a:extLst>
              <a:ext uri="{FF2B5EF4-FFF2-40B4-BE49-F238E27FC236}">
                <a16:creationId xmlns:a16="http://schemas.microsoft.com/office/drawing/2014/main" id="{47CE8299-F970-211C-0E97-B1147A840EB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62888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a:extLst>
            <a:ext uri="{FF2B5EF4-FFF2-40B4-BE49-F238E27FC236}">
              <a16:creationId xmlns:a16="http://schemas.microsoft.com/office/drawing/2014/main" id="{277257E0-BE87-40BD-D4A5-5265B2010211}"/>
            </a:ext>
          </a:extLst>
        </p:cNvPr>
        <p:cNvGrpSpPr/>
        <p:nvPr/>
      </p:nvGrpSpPr>
      <p:grpSpPr>
        <a:xfrm>
          <a:off x="0" y="0"/>
          <a:ext cx="0" cy="0"/>
          <a:chOff x="0" y="0"/>
          <a:chExt cx="0" cy="0"/>
        </a:xfrm>
      </p:grpSpPr>
      <p:sp>
        <p:nvSpPr>
          <p:cNvPr id="563" name="Google Shape;563;g3b0952927b3_0_589:notes">
            <a:extLst>
              <a:ext uri="{FF2B5EF4-FFF2-40B4-BE49-F238E27FC236}">
                <a16:creationId xmlns:a16="http://schemas.microsoft.com/office/drawing/2014/main" id="{C4AEDCDF-7C8B-3447-7822-9C1CDAEB5D0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3b0952927b3_0_589:notes">
            <a:extLst>
              <a:ext uri="{FF2B5EF4-FFF2-40B4-BE49-F238E27FC236}">
                <a16:creationId xmlns:a16="http://schemas.microsoft.com/office/drawing/2014/main" id="{1B94041F-69CE-9B5D-E9CB-B4FAA268A0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125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a:extLst>
            <a:ext uri="{FF2B5EF4-FFF2-40B4-BE49-F238E27FC236}">
              <a16:creationId xmlns:a16="http://schemas.microsoft.com/office/drawing/2014/main" id="{6C053298-7F54-34E8-CF6A-1634D5237894}"/>
            </a:ext>
          </a:extLst>
        </p:cNvPr>
        <p:cNvGrpSpPr/>
        <p:nvPr/>
      </p:nvGrpSpPr>
      <p:grpSpPr>
        <a:xfrm>
          <a:off x="0" y="0"/>
          <a:ext cx="0" cy="0"/>
          <a:chOff x="0" y="0"/>
          <a:chExt cx="0" cy="0"/>
        </a:xfrm>
      </p:grpSpPr>
      <p:sp>
        <p:nvSpPr>
          <p:cNvPr id="614" name="Google Shape;614;g3b0952927b3_0_1328:notes">
            <a:extLst>
              <a:ext uri="{FF2B5EF4-FFF2-40B4-BE49-F238E27FC236}">
                <a16:creationId xmlns:a16="http://schemas.microsoft.com/office/drawing/2014/main" id="{593F2605-6DD9-23CE-6F26-DD980BBDB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b0952927b3_0_1328:notes">
            <a:extLst>
              <a:ext uri="{FF2B5EF4-FFF2-40B4-BE49-F238E27FC236}">
                <a16:creationId xmlns:a16="http://schemas.microsoft.com/office/drawing/2014/main" id="{A9BE6C71-C705-66BA-5408-92DF79A3CBD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3b0952927b3_0_1328:notes">
            <a:extLst>
              <a:ext uri="{FF2B5EF4-FFF2-40B4-BE49-F238E27FC236}">
                <a16:creationId xmlns:a16="http://schemas.microsoft.com/office/drawing/2014/main" id="{5E9030B2-8200-D4CC-6F9D-A4AB58B7D0E7}"/>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738759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F2A479A9-9BE6-10F4-0669-E8FE62665BA9}"/>
            </a:ext>
          </a:extLst>
        </p:cNvPr>
        <p:cNvGrpSpPr/>
        <p:nvPr/>
      </p:nvGrpSpPr>
      <p:grpSpPr>
        <a:xfrm>
          <a:off x="0" y="0"/>
          <a:ext cx="0" cy="0"/>
          <a:chOff x="0" y="0"/>
          <a:chExt cx="0" cy="0"/>
        </a:xfrm>
      </p:grpSpPr>
      <p:sp>
        <p:nvSpPr>
          <p:cNvPr id="307" name="Google Shape;307;p2:notes">
            <a:extLst>
              <a:ext uri="{FF2B5EF4-FFF2-40B4-BE49-F238E27FC236}">
                <a16:creationId xmlns:a16="http://schemas.microsoft.com/office/drawing/2014/main" id="{E4B73E06-2E99-C7C3-CBDB-E3F7F81F651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notes">
            <a:extLst>
              <a:ext uri="{FF2B5EF4-FFF2-40B4-BE49-F238E27FC236}">
                <a16:creationId xmlns:a16="http://schemas.microsoft.com/office/drawing/2014/main" id="{2D09619E-3440-653E-BE16-4B720E6E88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152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91846F50-25BF-FDC4-CF06-EDB587A479EF}"/>
            </a:ext>
          </a:extLst>
        </p:cNvPr>
        <p:cNvGrpSpPr/>
        <p:nvPr/>
      </p:nvGrpSpPr>
      <p:grpSpPr>
        <a:xfrm>
          <a:off x="0" y="0"/>
          <a:ext cx="0" cy="0"/>
          <a:chOff x="0" y="0"/>
          <a:chExt cx="0" cy="0"/>
        </a:xfrm>
      </p:grpSpPr>
      <p:sp>
        <p:nvSpPr>
          <p:cNvPr id="597" name="Google Shape;597;g3b0952927b3_0_1027:notes">
            <a:extLst>
              <a:ext uri="{FF2B5EF4-FFF2-40B4-BE49-F238E27FC236}">
                <a16:creationId xmlns:a16="http://schemas.microsoft.com/office/drawing/2014/main" id="{45012142-9EED-ABDB-CD24-41C132B316B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g3b0952927b3_0_1027:notes">
            <a:extLst>
              <a:ext uri="{FF2B5EF4-FFF2-40B4-BE49-F238E27FC236}">
                <a16:creationId xmlns:a16="http://schemas.microsoft.com/office/drawing/2014/main" id="{D4BE40BC-9D33-C324-DE2F-7AEB1D216E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2411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d3ed382a72_0_6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Talking Points: </a:t>
            </a:r>
            <a:endParaRPr/>
          </a:p>
          <a:p>
            <a:pPr marL="0" lvl="0" indent="0" algn="l" rtl="0">
              <a:spcBef>
                <a:spcPts val="0"/>
              </a:spcBef>
              <a:spcAft>
                <a:spcPts val="0"/>
              </a:spcAft>
              <a:buClr>
                <a:schemeClr val="dk1"/>
              </a:buClr>
              <a:buSzPts val="1100"/>
              <a:buFont typeface="Arial"/>
              <a:buNone/>
            </a:pPr>
            <a:r>
              <a:rPr lang="de-DE"/>
              <a:t>International Rice Research Institute (IRRI)</a:t>
            </a:r>
            <a:endParaRPr/>
          </a:p>
          <a:p>
            <a:pPr marL="457200" lvl="0" indent="-317500" algn="l" rtl="0">
              <a:spcBef>
                <a:spcPts val="0"/>
              </a:spcBef>
              <a:spcAft>
                <a:spcPts val="0"/>
              </a:spcAft>
              <a:buSzPts val="1400"/>
              <a:buChar char="●"/>
            </a:pPr>
            <a:r>
              <a:rPr lang="de-DE"/>
              <a:t>Conserves the world’s largest rice collection: 132,000+ accessions, including landraces, improved varieties, and wild relatives.</a:t>
            </a:r>
            <a:endParaRPr/>
          </a:p>
          <a:p>
            <a:pPr marL="0" lvl="0" indent="0" algn="l" rtl="0">
              <a:spcBef>
                <a:spcPts val="0"/>
              </a:spcBef>
              <a:spcAft>
                <a:spcPts val="0"/>
              </a:spcAft>
              <a:buClr>
                <a:schemeClr val="dk1"/>
              </a:buClr>
              <a:buSzPts val="1100"/>
              <a:buFont typeface="Arial"/>
              <a:buNone/>
            </a:pPr>
            <a:r>
              <a:rPr lang="de-DE"/>
              <a:t>AfricaRice</a:t>
            </a:r>
            <a:endParaRPr/>
          </a:p>
          <a:p>
            <a:pPr marL="457200" lvl="0" indent="-317500" algn="l" rtl="0">
              <a:spcBef>
                <a:spcPts val="0"/>
              </a:spcBef>
              <a:spcAft>
                <a:spcPts val="0"/>
              </a:spcAft>
              <a:buSzPts val="1400"/>
              <a:buChar char="●"/>
            </a:pPr>
            <a:r>
              <a:rPr lang="de-DE"/>
              <a:t>Conserves 21,000+ accessions of mainly African Rice (O. glaberrima)</a:t>
            </a:r>
            <a:endParaRPr/>
          </a:p>
          <a:p>
            <a:pPr marL="0" lvl="0" indent="0" algn="l" rtl="0">
              <a:spcBef>
                <a:spcPts val="0"/>
              </a:spcBef>
              <a:spcAft>
                <a:spcPts val="0"/>
              </a:spcAft>
              <a:buNone/>
            </a:pPr>
            <a:endParaRPr sz="1000">
              <a:latin typeface="Open Sans Light"/>
              <a:ea typeface="Open Sans Light"/>
              <a:cs typeface="Open Sans Light"/>
              <a:sym typeface="Open Sans"/>
            </a:endParaRPr>
          </a:p>
          <a:p>
            <a:pPr marL="0" lvl="0" indent="0" algn="l" rtl="0">
              <a:lnSpc>
                <a:spcPct val="100000"/>
              </a:lnSpc>
              <a:spcBef>
                <a:spcPts val="0"/>
              </a:spcBef>
              <a:spcAft>
                <a:spcPts val="0"/>
              </a:spcAft>
              <a:buSzPts val="1400"/>
              <a:buNone/>
            </a:pPr>
            <a:r>
              <a:rPr lang="de-DE" u="sng">
                <a:solidFill>
                  <a:schemeClr val="hlink"/>
                </a:solidFill>
                <a:hlinkClick r:id="rId3"/>
              </a:rPr>
              <a:t>https://www.croptrust.org/news-events/news/long-term-funding-supports-africarice-genebank-and-the-future-of-rice-diversity/</a:t>
            </a:r>
            <a:r>
              <a:rPr lang="de-DE"/>
              <a:t> </a:t>
            </a:r>
            <a:endParaRPr/>
          </a:p>
          <a:p>
            <a:pPr marL="0" lvl="0" indent="0" algn="l" rtl="0">
              <a:lnSpc>
                <a:spcPct val="100000"/>
              </a:lnSpc>
              <a:spcBef>
                <a:spcPts val="0"/>
              </a:spcBef>
              <a:spcAft>
                <a:spcPts val="0"/>
              </a:spcAft>
              <a:buSzPts val="1400"/>
              <a:buNone/>
            </a:pPr>
            <a:r>
              <a:rPr lang="de-DE" u="sng">
                <a:solidFill>
                  <a:schemeClr val="hlink"/>
                </a:solidFill>
                <a:hlinkClick r:id="rId3"/>
              </a:rPr>
              <a:t>https://www.croptrust.org/news-events/news/long-term-funding-supports-africarice-genebank-and-the-future-of-rice-diversity/</a:t>
            </a:r>
            <a:r>
              <a:rPr lang="de-DE"/>
              <a:t> </a:t>
            </a:r>
            <a:endParaRPr/>
          </a:p>
        </p:txBody>
      </p:sp>
      <p:sp>
        <p:nvSpPr>
          <p:cNvPr id="251" name="Google Shape;251;g3d3ed382a72_0_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2D6B3F4F-E1DE-CDBF-3B81-7F48E94ED378}"/>
            </a:ext>
          </a:extLst>
        </p:cNvPr>
        <p:cNvGrpSpPr/>
        <p:nvPr/>
      </p:nvGrpSpPr>
      <p:grpSpPr>
        <a:xfrm>
          <a:off x="0" y="0"/>
          <a:ext cx="0" cy="0"/>
          <a:chOff x="0" y="0"/>
          <a:chExt cx="0" cy="0"/>
        </a:xfrm>
      </p:grpSpPr>
      <p:sp>
        <p:nvSpPr>
          <p:cNvPr id="338" name="Google Shape;338;g3a7de8d83d1_0_197:notes">
            <a:extLst>
              <a:ext uri="{FF2B5EF4-FFF2-40B4-BE49-F238E27FC236}">
                <a16:creationId xmlns:a16="http://schemas.microsoft.com/office/drawing/2014/main" id="{ED2821C1-B7AB-BD40-55B6-258B692467D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3a7de8d83d1_0_197:notes">
            <a:extLst>
              <a:ext uri="{FF2B5EF4-FFF2-40B4-BE49-F238E27FC236}">
                <a16:creationId xmlns:a16="http://schemas.microsoft.com/office/drawing/2014/main" id="{8351028A-1FB1-8497-E222-CE187B2329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9337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3ed382a72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3d3ed382a72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u="sng">
                <a:solidFill>
                  <a:schemeClr val="hlink"/>
                </a:solidFill>
                <a:hlinkClick r:id="rId3"/>
              </a:rPr>
              <a:t>https://www.genesys-pgr.org/c/rice</a:t>
            </a:r>
            <a:r>
              <a:rPr lang="de-DE"/>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3A8C-B339-5788-FC2B-0A9759A04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50CAB-5A5A-E1C4-291A-9DE0783F1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AA0BB-3215-33E1-C793-089BD94F4BE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On the average, the COP for all pairwise combinations among these varieties (excluding the COP of a variety to itself) is 0.0973. This means that two varieties have 9.73% identical progenitors in their pedigrees, on the average. This result implies that there is a high diversity among these varieties. Probably, the high diversity among these varieties is the result of crossing germplasms from different country of origins which was shown in the previous section.</a:t>
            </a:r>
            <a:endParaRPr lang="en-IE" sz="16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A81C96CD-66C8-F984-376E-BED2B1BE4844}"/>
              </a:ext>
            </a:extLst>
          </p:cNvPr>
          <p:cNvSpPr>
            <a:spLocks noGrp="1"/>
          </p:cNvSpPr>
          <p:nvPr>
            <p:ph type="sldNum" sz="quarter" idx="10"/>
          </p:nvPr>
        </p:nvSpPr>
        <p:spPr/>
        <p:txBody>
          <a:bodyPr/>
          <a:lstStyle/>
          <a:p>
            <a:fld id="{864D1898-E2F2-154B-93A2-D1120F0EE4A5}" type="slidenum">
              <a:rPr lang="en-US" smtClean="0"/>
              <a:t>42</a:t>
            </a:fld>
            <a:endParaRPr lang="en-US"/>
          </a:p>
        </p:txBody>
      </p:sp>
    </p:spTree>
    <p:extLst>
      <p:ext uri="{BB962C8B-B14F-4D97-AF65-F5344CB8AC3E}">
        <p14:creationId xmlns:p14="http://schemas.microsoft.com/office/powerpoint/2010/main" val="202831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64A2-2FEE-C55D-3D46-78FCF024E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FE6B0-A73A-404E-511F-4007F0B0D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4BFB9-D4B0-F388-1DBA-CA3774D395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614A3E-8FAD-897D-B057-E560E1D51B51}"/>
              </a:ext>
            </a:extLst>
          </p:cNvPr>
          <p:cNvSpPr>
            <a:spLocks noGrp="1"/>
          </p:cNvSpPr>
          <p:nvPr>
            <p:ph type="sldNum" sz="quarter" idx="10"/>
          </p:nvPr>
        </p:nvSpPr>
        <p:spPr/>
        <p:txBody>
          <a:bodyPr/>
          <a:lstStyle/>
          <a:p>
            <a:fld id="{864D1898-E2F2-154B-93A2-D1120F0EE4A5}" type="slidenum">
              <a:rPr lang="en-US" smtClean="0"/>
              <a:t>43</a:t>
            </a:fld>
            <a:endParaRPr lang="en-US"/>
          </a:p>
        </p:txBody>
      </p:sp>
    </p:spTree>
    <p:extLst>
      <p:ext uri="{BB962C8B-B14F-4D97-AF65-F5344CB8AC3E}">
        <p14:creationId xmlns:p14="http://schemas.microsoft.com/office/powerpoint/2010/main" val="236470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d3ed382a72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3d3ed382a72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u="sng">
                <a:solidFill>
                  <a:schemeClr val="hlink"/>
                </a:solidFill>
                <a:hlinkClick r:id="rId3"/>
              </a:rPr>
              <a:t>https://irgdashboard.irri.org/recipients</a:t>
            </a:r>
            <a:r>
              <a:rPr lang="de-DE"/>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d3ed382a72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3d3ed382a72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Notes: </a:t>
            </a:r>
            <a:endParaRPr/>
          </a:p>
          <a:p>
            <a:pPr marL="0" lvl="0" indent="0" algn="l" rtl="0">
              <a:lnSpc>
                <a:spcPct val="100000"/>
              </a:lnSpc>
              <a:spcBef>
                <a:spcPts val="0"/>
              </a:spcBef>
              <a:spcAft>
                <a:spcPts val="0"/>
              </a:spcAft>
              <a:buSzPts val="1100"/>
              <a:buNone/>
            </a:pPr>
            <a:r>
              <a:rPr lang="de-DE" u="sng">
                <a:solidFill>
                  <a:schemeClr val="hlink"/>
                </a:solidFill>
                <a:latin typeface="Open Sans Light"/>
                <a:ea typeface="Open Sans Light"/>
                <a:cs typeface="Open Sans Light"/>
                <a:sym typeface="Open Sans Light"/>
                <a:hlinkClick r:id="rId3"/>
              </a:rPr>
              <a:t>Deposits to Svalbard: </a:t>
            </a:r>
            <a:endParaRPr>
              <a:solidFill>
                <a:schemeClr val="dk1"/>
              </a:solidFill>
              <a:latin typeface="Open Sans Light"/>
              <a:ea typeface="Open Sans Light"/>
              <a:cs typeface="Open Sans Light"/>
              <a:sym typeface="Open Sans Light"/>
            </a:endParaRPr>
          </a:p>
          <a:p>
            <a:pPr marL="0" lvl="0" indent="0" algn="l" rtl="0">
              <a:lnSpc>
                <a:spcPct val="100000"/>
              </a:lnSpc>
              <a:spcBef>
                <a:spcPts val="0"/>
              </a:spcBef>
              <a:spcAft>
                <a:spcPts val="0"/>
              </a:spcAft>
              <a:buSzPts val="1100"/>
              <a:buNone/>
            </a:pPr>
            <a:endParaRPr>
              <a:solidFill>
                <a:schemeClr val="dk1"/>
              </a:solidFill>
              <a:latin typeface="Open Sans Light"/>
              <a:ea typeface="Open Sans Light"/>
              <a:cs typeface="Open Sans Light"/>
              <a:sym typeface="Open Sans 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d427168a9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d427168a95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3d427168a95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d427168a95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d427168a95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u="sng">
                <a:solidFill>
                  <a:schemeClr val="hlink"/>
                </a:solidFill>
                <a:hlinkClick r:id="rId3"/>
              </a:rPr>
              <a:t>https://cwr.croptrust.org/crops/asian-rice-african-rice/</a:t>
            </a:r>
            <a:r>
              <a:rPr lang="de-DE"/>
              <a:t> </a:t>
            </a:r>
            <a:endParaRPr/>
          </a:p>
        </p:txBody>
      </p:sp>
      <p:sp>
        <p:nvSpPr>
          <p:cNvPr id="304" name="Google Shape;304;g3d427168a95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427168a95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d427168a95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u="sng">
                <a:solidFill>
                  <a:schemeClr val="hlink"/>
                </a:solidFill>
                <a:hlinkClick r:id="rId3"/>
              </a:rPr>
              <a:t>https://bold.croptrust.org/crops/rice/</a:t>
            </a:r>
            <a:r>
              <a:rPr lang="de-DE"/>
              <a:t> </a:t>
            </a:r>
            <a:endParaRPr/>
          </a:p>
        </p:txBody>
      </p:sp>
      <p:sp>
        <p:nvSpPr>
          <p:cNvPr id="314" name="Google Shape;314;g3d427168a95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lvl="0" indent="0" algn="l" rtl="0">
              <a:lnSpc>
                <a:spcPct val="100000"/>
              </a:lnSpc>
              <a:spcBef>
                <a:spcPts val="0"/>
              </a:spcBef>
              <a:spcAft>
                <a:spcPts val="0"/>
              </a:spcAft>
              <a:buSzPts val="1400"/>
              <a:buNone/>
            </a:pPr>
            <a:r>
              <a:rPr lang="en-GB" sz="1200" dirty="0">
                <a:latin typeface="+mn-lt"/>
                <a:ea typeface="Calibri"/>
                <a:cs typeface="Calibri"/>
                <a:sym typeface="Calibri"/>
              </a:rPr>
              <a:t>Need new rice varieties that:</a:t>
            </a:r>
            <a:endParaRPr lang="en-GB" dirty="0"/>
          </a:p>
          <a:p>
            <a:pPr marL="623888" lvl="0" indent="-309563" algn="l" rtl="0">
              <a:lnSpc>
                <a:spcPct val="100000"/>
              </a:lnSpc>
              <a:spcBef>
                <a:spcPts val="600"/>
              </a:spcBef>
              <a:spcAft>
                <a:spcPts val="0"/>
              </a:spcAft>
              <a:buSzPts val="1400"/>
              <a:buFont typeface="Courier New"/>
              <a:buChar char="o"/>
            </a:pPr>
            <a:r>
              <a:rPr lang="en-GB" sz="1200" dirty="0">
                <a:latin typeface="+mn-lt"/>
                <a:ea typeface="Calibri"/>
                <a:cs typeface="Calibri"/>
                <a:sym typeface="Calibri"/>
              </a:rPr>
              <a:t>are well adapted</a:t>
            </a:r>
            <a:endParaRPr lang="en-GB" dirty="0"/>
          </a:p>
          <a:p>
            <a:pPr marL="623888" lvl="0" indent="-309563" algn="l" rtl="0">
              <a:lnSpc>
                <a:spcPct val="100000"/>
              </a:lnSpc>
              <a:spcBef>
                <a:spcPts val="600"/>
              </a:spcBef>
              <a:spcAft>
                <a:spcPts val="0"/>
              </a:spcAft>
              <a:buSzPts val="1400"/>
              <a:buFont typeface="Courier New"/>
              <a:buChar char="o"/>
            </a:pPr>
            <a:r>
              <a:rPr lang="en-GB" sz="1200" dirty="0">
                <a:latin typeface="+mn-lt"/>
                <a:ea typeface="Calibri"/>
                <a:cs typeface="Calibri"/>
                <a:sym typeface="Calibri"/>
              </a:rPr>
              <a:t>tolerate increasing inter-climate variability</a:t>
            </a:r>
            <a:endParaRPr lang="en-GB" dirty="0"/>
          </a:p>
          <a:p>
            <a:pPr marL="457200" marR="0" lvl="0" indent="-228600" algn="l" rtl="0">
              <a:lnSpc>
                <a:spcPct val="100000"/>
              </a:lnSpc>
              <a:spcBef>
                <a:spcPts val="600"/>
              </a:spcBef>
              <a:spcAft>
                <a:spcPts val="0"/>
              </a:spcAft>
              <a:buSzPts val="1400"/>
              <a:buNone/>
            </a:pPr>
            <a:r>
              <a:rPr lang="en-GB" sz="1200" dirty="0">
                <a:latin typeface="+mn-lt"/>
                <a:ea typeface="Calibri"/>
                <a:cs typeface="Calibri"/>
                <a:sym typeface="Calibri"/>
              </a:rPr>
              <a:t>more extremes &amp; fluctuations</a:t>
            </a:r>
            <a:endParaRPr lang="en-GB" dirty="0"/>
          </a:p>
          <a:p>
            <a:endParaRPr lang="en-US" dirty="0"/>
          </a:p>
        </p:txBody>
      </p:sp>
      <p:sp>
        <p:nvSpPr>
          <p:cNvPr id="4" name="Slide Number Placeholder 3"/>
          <p:cNvSpPr>
            <a:spLocks noGrp="1"/>
          </p:cNvSpPr>
          <p:nvPr>
            <p:ph type="sldNum" sz="quarter" idx="5"/>
          </p:nvPr>
        </p:nvSpPr>
        <p:spPr/>
        <p:txBody>
          <a:bodyPr/>
          <a:lstStyle/>
          <a:p>
            <a:fld id="{6C5941A3-1BC3-F04A-891D-F44C02E62420}" type="slidenum">
              <a:rPr lang="en-US" smtClean="0"/>
              <a:t>49</a:t>
            </a:fld>
            <a:endParaRPr lang="en-US"/>
          </a:p>
        </p:txBody>
      </p:sp>
    </p:spTree>
    <p:extLst>
      <p:ext uri="{BB962C8B-B14F-4D97-AF65-F5344CB8AC3E}">
        <p14:creationId xmlns:p14="http://schemas.microsoft.com/office/powerpoint/2010/main" val="154847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A933850C-428D-D20B-C0C0-851428B69786}"/>
            </a:ext>
          </a:extLst>
        </p:cNvPr>
        <p:cNvGrpSpPr/>
        <p:nvPr/>
      </p:nvGrpSpPr>
      <p:grpSpPr>
        <a:xfrm>
          <a:off x="0" y="0"/>
          <a:ext cx="0" cy="0"/>
          <a:chOff x="0" y="0"/>
          <a:chExt cx="0" cy="0"/>
        </a:xfrm>
      </p:grpSpPr>
      <p:sp>
        <p:nvSpPr>
          <p:cNvPr id="324" name="Google Shape;324;g3a7de8d83d1_0_514:notes">
            <a:extLst>
              <a:ext uri="{FF2B5EF4-FFF2-40B4-BE49-F238E27FC236}">
                <a16:creationId xmlns:a16="http://schemas.microsoft.com/office/drawing/2014/main" id="{27CBCE45-09B6-452D-92E3-1BA82908612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3a7de8d83d1_0_514:notes">
            <a:extLst>
              <a:ext uri="{FF2B5EF4-FFF2-40B4-BE49-F238E27FC236}">
                <a16:creationId xmlns:a16="http://schemas.microsoft.com/office/drawing/2014/main" id="{D2C77479-5540-1D82-C254-D8B436CE35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906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A clearer understanding of what is in collections is a game changer</a:t>
            </a:r>
          </a:p>
          <a:p>
            <a:endParaRPr lang="en-US" dirty="0"/>
          </a:p>
        </p:txBody>
      </p:sp>
      <p:sp>
        <p:nvSpPr>
          <p:cNvPr id="4" name="Slide Number Placeholder 3"/>
          <p:cNvSpPr>
            <a:spLocks noGrp="1"/>
          </p:cNvSpPr>
          <p:nvPr>
            <p:ph type="sldNum" sz="quarter" idx="5"/>
          </p:nvPr>
        </p:nvSpPr>
        <p:spPr/>
        <p:txBody>
          <a:bodyPr/>
          <a:lstStyle/>
          <a:p>
            <a:fld id="{187820BF-289D-4369-BEB1-FE40E48452CB}" type="slidenum">
              <a:rPr lang="de-DE" smtClean="0"/>
              <a:t>14</a:t>
            </a:fld>
            <a:endParaRPr lang="de-DE"/>
          </a:p>
        </p:txBody>
      </p:sp>
    </p:spTree>
    <p:extLst>
      <p:ext uri="{BB962C8B-B14F-4D97-AF65-F5344CB8AC3E}">
        <p14:creationId xmlns:p14="http://schemas.microsoft.com/office/powerpoint/2010/main" val="199566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43F21A00-78F6-0820-DCB2-5D6AE0824136}"/>
            </a:ext>
          </a:extLst>
        </p:cNvPr>
        <p:cNvGrpSpPr/>
        <p:nvPr/>
      </p:nvGrpSpPr>
      <p:grpSpPr>
        <a:xfrm>
          <a:off x="0" y="0"/>
          <a:ext cx="0" cy="0"/>
          <a:chOff x="0" y="0"/>
          <a:chExt cx="0" cy="0"/>
        </a:xfrm>
      </p:grpSpPr>
      <p:sp>
        <p:nvSpPr>
          <p:cNvPr id="311" name="Google Shape;311;p42:notes">
            <a:extLst>
              <a:ext uri="{FF2B5EF4-FFF2-40B4-BE49-F238E27FC236}">
                <a16:creationId xmlns:a16="http://schemas.microsoft.com/office/drawing/2014/main" id="{A79C6916-5D7B-0DEC-D546-EACD14F8C2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42:notes">
            <a:extLst>
              <a:ext uri="{FF2B5EF4-FFF2-40B4-BE49-F238E27FC236}">
                <a16:creationId xmlns:a16="http://schemas.microsoft.com/office/drawing/2014/main" id="{9E399214-1246-F4C2-519D-654E975175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02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a:extLst>
            <a:ext uri="{FF2B5EF4-FFF2-40B4-BE49-F238E27FC236}">
              <a16:creationId xmlns:a16="http://schemas.microsoft.com/office/drawing/2014/main" id="{AA8BC761-19D1-B219-2DEB-8AF08AAC6AC7}"/>
            </a:ext>
          </a:extLst>
        </p:cNvPr>
        <p:cNvGrpSpPr/>
        <p:nvPr/>
      </p:nvGrpSpPr>
      <p:grpSpPr>
        <a:xfrm>
          <a:off x="0" y="0"/>
          <a:ext cx="0" cy="0"/>
          <a:chOff x="0" y="0"/>
          <a:chExt cx="0" cy="0"/>
        </a:xfrm>
      </p:grpSpPr>
      <p:sp>
        <p:nvSpPr>
          <p:cNvPr id="291" name="Google Shape;291;p76:notes">
            <a:extLst>
              <a:ext uri="{FF2B5EF4-FFF2-40B4-BE49-F238E27FC236}">
                <a16:creationId xmlns:a16="http://schemas.microsoft.com/office/drawing/2014/main" id="{87CF55F6-5521-9336-E18A-4160B4F3197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76:notes">
            <a:extLst>
              <a:ext uri="{FF2B5EF4-FFF2-40B4-BE49-F238E27FC236}">
                <a16:creationId xmlns:a16="http://schemas.microsoft.com/office/drawing/2014/main" id="{75AAB625-D164-FBB4-997D-D902B92418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425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2B91D60A-5ABD-CE99-5E9C-3061878ED79D}"/>
            </a:ext>
          </a:extLst>
        </p:cNvPr>
        <p:cNvGrpSpPr/>
        <p:nvPr/>
      </p:nvGrpSpPr>
      <p:grpSpPr>
        <a:xfrm>
          <a:off x="0" y="0"/>
          <a:ext cx="0" cy="0"/>
          <a:chOff x="0" y="0"/>
          <a:chExt cx="0" cy="0"/>
        </a:xfrm>
      </p:grpSpPr>
      <p:sp>
        <p:nvSpPr>
          <p:cNvPr id="477" name="Google Shape;477;g3a70b933775_0_0:notes">
            <a:extLst>
              <a:ext uri="{FF2B5EF4-FFF2-40B4-BE49-F238E27FC236}">
                <a16:creationId xmlns:a16="http://schemas.microsoft.com/office/drawing/2014/main" id="{673FEDC6-7E5C-D6F0-E1E6-A63B00D5C9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a70b933775_0_0:notes">
            <a:extLst>
              <a:ext uri="{FF2B5EF4-FFF2-40B4-BE49-F238E27FC236}">
                <a16:creationId xmlns:a16="http://schemas.microsoft.com/office/drawing/2014/main" id="{18A27524-3FBF-A41B-3CF6-4085340326A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3a70b933775_0_0:notes">
            <a:extLst>
              <a:ext uri="{FF2B5EF4-FFF2-40B4-BE49-F238E27FC236}">
                <a16:creationId xmlns:a16="http://schemas.microsoft.com/office/drawing/2014/main" id="{8343EAA7-4AD7-A180-0F84-0C9BC39C791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4114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a:extLst>
            <a:ext uri="{FF2B5EF4-FFF2-40B4-BE49-F238E27FC236}">
              <a16:creationId xmlns:a16="http://schemas.microsoft.com/office/drawing/2014/main" id="{C36819AF-7A27-F2E8-4B03-C9DB03563791}"/>
            </a:ext>
          </a:extLst>
        </p:cNvPr>
        <p:cNvGrpSpPr/>
        <p:nvPr/>
      </p:nvGrpSpPr>
      <p:grpSpPr>
        <a:xfrm>
          <a:off x="0" y="0"/>
          <a:ext cx="0" cy="0"/>
          <a:chOff x="0" y="0"/>
          <a:chExt cx="0" cy="0"/>
        </a:xfrm>
      </p:grpSpPr>
      <p:sp>
        <p:nvSpPr>
          <p:cNvPr id="433" name="Google Shape;433;g3a7ef6848da_0_2:notes">
            <a:extLst>
              <a:ext uri="{FF2B5EF4-FFF2-40B4-BE49-F238E27FC236}">
                <a16:creationId xmlns:a16="http://schemas.microsoft.com/office/drawing/2014/main" id="{758CD515-EDF2-735E-57EC-D6BD2B3B1F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3a7ef6848da_0_2:notes">
            <a:extLst>
              <a:ext uri="{FF2B5EF4-FFF2-40B4-BE49-F238E27FC236}">
                <a16:creationId xmlns:a16="http://schemas.microsoft.com/office/drawing/2014/main" id="{3B0AA715-881D-5F0A-4FC3-ADA418BBD42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p>
        </p:txBody>
      </p:sp>
      <p:sp>
        <p:nvSpPr>
          <p:cNvPr id="435" name="Google Shape;435;g3a7ef6848da_0_2:notes">
            <a:extLst>
              <a:ext uri="{FF2B5EF4-FFF2-40B4-BE49-F238E27FC236}">
                <a16:creationId xmlns:a16="http://schemas.microsoft.com/office/drawing/2014/main" id="{B09FFD84-A046-AB18-9CE3-C61294AE84E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25</a:t>
            </a:fld>
            <a:endParaRPr lang="en-US"/>
          </a:p>
        </p:txBody>
      </p:sp>
    </p:spTree>
    <p:extLst>
      <p:ext uri="{BB962C8B-B14F-4D97-AF65-F5344CB8AC3E}">
        <p14:creationId xmlns:p14="http://schemas.microsoft.com/office/powerpoint/2010/main" val="427950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84A57DEF-FD75-D336-9A48-FAD063E4EFDF}"/>
            </a:ext>
          </a:extLst>
        </p:cNvPr>
        <p:cNvGrpSpPr/>
        <p:nvPr/>
      </p:nvGrpSpPr>
      <p:grpSpPr>
        <a:xfrm>
          <a:off x="0" y="0"/>
          <a:ext cx="0" cy="0"/>
          <a:chOff x="0" y="0"/>
          <a:chExt cx="0" cy="0"/>
        </a:xfrm>
      </p:grpSpPr>
      <p:sp>
        <p:nvSpPr>
          <p:cNvPr id="508" name="Google Shape;508;g3b0952927b3_0_1488:notes">
            <a:extLst>
              <a:ext uri="{FF2B5EF4-FFF2-40B4-BE49-F238E27FC236}">
                <a16:creationId xmlns:a16="http://schemas.microsoft.com/office/drawing/2014/main" id="{363340B0-3170-CDC4-899D-27EAB538C5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b0952927b3_0_1488:notes">
            <a:extLst>
              <a:ext uri="{FF2B5EF4-FFF2-40B4-BE49-F238E27FC236}">
                <a16:creationId xmlns:a16="http://schemas.microsoft.com/office/drawing/2014/main" id="{D59C95F2-D3F4-9C5F-C9DD-5053A7A8AB6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g3b0952927b3_0_1488:notes">
            <a:extLst>
              <a:ext uri="{FF2B5EF4-FFF2-40B4-BE49-F238E27FC236}">
                <a16:creationId xmlns:a16="http://schemas.microsoft.com/office/drawing/2014/main" id="{5AC9CB7A-2248-0D71-84D7-A52F5FE9B20B}"/>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3539041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91C4A98F-DEA2-4894-F75F-3C3EF10D591E}"/>
              </a:ext>
            </a:extLst>
          </p:cNvPr>
          <p:cNvSpPr>
            <a:spLocks noGrp="1"/>
          </p:cNvSpPr>
          <p:nvPr userDrawn="1">
            <p:ph type="body" idx="1"/>
          </p:nvPr>
        </p:nvSpPr>
        <p:spPr>
          <a:xfrm>
            <a:off x="368982" y="3664117"/>
            <a:ext cx="7776642" cy="2362610"/>
          </a:xfrm>
        </p:spPr>
        <p:txBody>
          <a:bodyPr>
            <a:normAutofit/>
          </a:bodyPr>
          <a:lstStyle>
            <a:lvl1pPr marL="0" indent="0">
              <a:lnSpc>
                <a:spcPts val="2279"/>
              </a:lnSpc>
              <a:spcBef>
                <a:spcPts val="0"/>
              </a:spcBef>
              <a:spcAft>
                <a:spcPts val="0"/>
              </a:spcAft>
              <a:buNone/>
              <a:defRPr sz="1900">
                <a:solidFill>
                  <a:schemeClr val="accent6"/>
                </a:solidFill>
                <a:latin typeface="Open Sans Light" pitchFamily="2" charset="0"/>
                <a:ea typeface="Open Sans Light" pitchFamily="2" charset="0"/>
                <a:cs typeface="Open Sans Light" pitchFamily="2" charset="0"/>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de-DE" dirty="0"/>
              <a:t>Mastertextformat bearbeiten</a:t>
            </a:r>
          </a:p>
        </p:txBody>
      </p:sp>
      <p:sp>
        <p:nvSpPr>
          <p:cNvPr id="16" name="Titel 1">
            <a:extLst>
              <a:ext uri="{FF2B5EF4-FFF2-40B4-BE49-F238E27FC236}">
                <a16:creationId xmlns:a16="http://schemas.microsoft.com/office/drawing/2014/main" id="{A1AE4925-F9D0-CC3C-8AAB-550820692053}"/>
              </a:ext>
            </a:extLst>
          </p:cNvPr>
          <p:cNvSpPr>
            <a:spLocks noGrp="1"/>
          </p:cNvSpPr>
          <p:nvPr userDrawn="1">
            <p:ph type="title"/>
          </p:nvPr>
        </p:nvSpPr>
        <p:spPr>
          <a:xfrm>
            <a:off x="377292" y="3178282"/>
            <a:ext cx="5575639" cy="363894"/>
          </a:xfrm>
        </p:spPr>
        <p:txBody>
          <a:bodyPr anchor="b">
            <a:noAutofit/>
          </a:bodyPr>
          <a:lstStyle>
            <a:lvl1pPr>
              <a:lnSpc>
                <a:spcPts val="1600"/>
              </a:lnSpc>
              <a:defRPr sz="3100" b="0">
                <a:solidFill>
                  <a:schemeClr val="bg2"/>
                </a:solidFill>
                <a:latin typeface="Bitter" pitchFamily="2" charset="0"/>
              </a:defRPr>
            </a:lvl1pPr>
          </a:lstStyle>
          <a:p>
            <a:r>
              <a:rPr lang="de-DE" dirty="0"/>
              <a:t>Mastertitelformat bearbeiten</a:t>
            </a:r>
          </a:p>
        </p:txBody>
      </p:sp>
      <p:pic>
        <p:nvPicPr>
          <p:cNvPr id="3" name="Logo" descr="Ein Bild, das Text enthält.&#10;&#10;Automatisch generierte Beschreibung">
            <a:extLst>
              <a:ext uri="{FF2B5EF4-FFF2-40B4-BE49-F238E27FC236}">
                <a16:creationId xmlns:a16="http://schemas.microsoft.com/office/drawing/2014/main" id="{C5534ACF-9439-A5F8-313C-99C53E4E3430}"/>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a:ext>
            </a:extLst>
          </a:blip>
          <a:srcRect l="-2755" t="-4977"/>
          <a:stretch/>
        </p:blipFill>
        <p:spPr>
          <a:xfrm>
            <a:off x="-108064" y="-91440"/>
            <a:ext cx="4033143" cy="1929599"/>
          </a:xfrm>
          <a:prstGeom prst="rect">
            <a:avLst/>
          </a:prstGeom>
        </p:spPr>
      </p:pic>
    </p:spTree>
    <p:extLst>
      <p:ext uri="{BB962C8B-B14F-4D97-AF65-F5344CB8AC3E}">
        <p14:creationId xmlns:p14="http://schemas.microsoft.com/office/powerpoint/2010/main" val="192833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Only">
  <p:cSld name="3_Title Only">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g34c6c93cb36_0_174"/>
          <p:cNvSpPr/>
          <p:nvPr/>
        </p:nvSpPr>
        <p:spPr>
          <a:xfrm>
            <a:off x="0" y="6375400"/>
            <a:ext cx="12192000" cy="4932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 name="Google Shape;168;g34c6c93cb36_0_174"/>
          <p:cNvSpPr txBox="1">
            <a:spLocks noGrp="1"/>
          </p:cNvSpPr>
          <p:nvPr>
            <p:ph type="sldNum" idx="12"/>
          </p:nvPr>
        </p:nvSpPr>
        <p:spPr>
          <a:xfrm>
            <a:off x="11222181" y="6439463"/>
            <a:ext cx="67194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9pPr>
          </a:lstStyle>
          <a:p>
            <a:pPr marL="0" lvl="0" indent="0" algn="r" rtl="0">
              <a:spcBef>
                <a:spcPts val="0"/>
              </a:spcBef>
              <a:spcAft>
                <a:spcPts val="0"/>
              </a:spcAft>
              <a:buNone/>
            </a:pPr>
            <a:fld id="{00000000-1234-1234-1234-123412341234}" type="slidenum">
              <a:rPr lang="en-US"/>
              <a:t>‹#›</a:t>
            </a:fld>
            <a:endParaRPr/>
          </a:p>
        </p:txBody>
      </p:sp>
      <p:pic>
        <p:nvPicPr>
          <p:cNvPr id="169" name="Google Shape;169;g34c6c93cb36_0_174" descr="Logo&#10;&#10;Description automatically generated with medium confidence"/>
          <p:cNvPicPr preferRelativeResize="0"/>
          <p:nvPr/>
        </p:nvPicPr>
        <p:blipFill rotWithShape="1">
          <a:blip r:embed="rId3">
            <a:alphaModFix/>
          </a:blip>
          <a:srcRect/>
          <a:stretch/>
        </p:blipFill>
        <p:spPr>
          <a:xfrm>
            <a:off x="11298640" y="200220"/>
            <a:ext cx="710482" cy="1109705"/>
          </a:xfrm>
          <a:prstGeom prst="rect">
            <a:avLst/>
          </a:prstGeom>
          <a:noFill/>
          <a:ln>
            <a:noFill/>
          </a:ln>
        </p:spPr>
      </p:pic>
      <p:sp>
        <p:nvSpPr>
          <p:cNvPr id="170" name="Google Shape;170;g34c6c93cb36_0_174"/>
          <p:cNvSpPr txBox="1">
            <a:spLocks noGrp="1"/>
          </p:cNvSpPr>
          <p:nvPr>
            <p:ph type="title"/>
          </p:nvPr>
        </p:nvSpPr>
        <p:spPr>
          <a:xfrm>
            <a:off x="246493" y="444032"/>
            <a:ext cx="8224299" cy="584775"/>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4400"/>
              <a:buNone/>
              <a:defRPr sz="3200" b="0">
                <a:latin typeface="Bitter"/>
                <a:ea typeface="Bitter"/>
                <a:cs typeface="Bitter"/>
                <a:sym typeface="Bitt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34c6c93cb36_0_174"/>
          <p:cNvSpPr txBox="1"/>
          <p:nvPr/>
        </p:nvSpPr>
        <p:spPr>
          <a:xfrm>
            <a:off x="246493" y="6392171"/>
            <a:ext cx="4070557" cy="432261"/>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Bitter Medium"/>
                <a:ea typeface="Bitter Medium"/>
                <a:cs typeface="Bitter Medium"/>
                <a:sym typeface="Bitter Medium"/>
              </a:rPr>
              <a:t>Securing our Food. Forever</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6156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ext and Photo">
  <p:cSld name="1_Text and Photo">
    <p:spTree>
      <p:nvGrpSpPr>
        <p:cNvPr id="1" name="Shape 180"/>
        <p:cNvGrpSpPr/>
        <p:nvPr/>
      </p:nvGrpSpPr>
      <p:grpSpPr>
        <a:xfrm>
          <a:off x="0" y="0"/>
          <a:ext cx="0" cy="0"/>
          <a:chOff x="0" y="0"/>
          <a:chExt cx="0" cy="0"/>
        </a:xfrm>
      </p:grpSpPr>
      <p:sp>
        <p:nvSpPr>
          <p:cNvPr id="181" name="Google Shape;181;g34c6c93cb36_0_161"/>
          <p:cNvSpPr txBox="1">
            <a:spLocks noGrp="1"/>
          </p:cNvSpPr>
          <p:nvPr>
            <p:ph type="title"/>
          </p:nvPr>
        </p:nvSpPr>
        <p:spPr>
          <a:xfrm>
            <a:off x="1324946" y="1367020"/>
            <a:ext cx="5275359" cy="363894"/>
          </a:xfrm>
          <a:prstGeom prst="rect">
            <a:avLst/>
          </a:prstGeom>
          <a:noFill/>
          <a:ln>
            <a:noFill/>
          </a:ln>
        </p:spPr>
        <p:txBody>
          <a:bodyPr spcFirstLastPara="1" wrap="square" lIns="91425" tIns="45700" rIns="91425" bIns="45700" anchor="b" anchorCtr="0">
            <a:normAutofit/>
          </a:bodyPr>
          <a:lstStyle>
            <a:lvl1pPr lvl="0" algn="l">
              <a:lnSpc>
                <a:spcPct val="59259"/>
              </a:lnSpc>
              <a:spcBef>
                <a:spcPts val="0"/>
              </a:spcBef>
              <a:spcAft>
                <a:spcPts val="0"/>
              </a:spcAft>
              <a:buSzPts val="4400"/>
              <a:buNone/>
              <a:defRPr sz="2700" b="0">
                <a:latin typeface="Bitter"/>
                <a:ea typeface="Bitter"/>
                <a:cs typeface="Bitter"/>
                <a:sym typeface="Bitt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34c6c93cb36_0_161"/>
          <p:cNvSpPr txBox="1">
            <a:spLocks noGrp="1"/>
          </p:cNvSpPr>
          <p:nvPr>
            <p:ph type="body" idx="1"/>
          </p:nvPr>
        </p:nvSpPr>
        <p:spPr>
          <a:xfrm>
            <a:off x="1324945" y="1828800"/>
            <a:ext cx="5275359" cy="3749040"/>
          </a:xfrm>
          <a:prstGeom prst="rect">
            <a:avLst/>
          </a:prstGeom>
          <a:noFill/>
          <a:ln>
            <a:noFill/>
          </a:ln>
        </p:spPr>
        <p:txBody>
          <a:bodyPr spcFirstLastPara="1" wrap="square" lIns="91425" tIns="45700" rIns="91425" bIns="45700" anchor="t" anchorCtr="0">
            <a:normAutofit/>
          </a:bodyPr>
          <a:lstStyle>
            <a:lvl1pPr marL="457200" lvl="0" indent="-228600" algn="l">
              <a:lnSpc>
                <a:spcPct val="140000"/>
              </a:lnSpc>
              <a:spcBef>
                <a:spcPts val="0"/>
              </a:spcBef>
              <a:spcAft>
                <a:spcPts val="0"/>
              </a:spcAft>
              <a:buSzPts val="2800"/>
              <a:buNone/>
              <a:defRPr sz="1500">
                <a:solidFill>
                  <a:schemeClr val="dk1"/>
                </a:solidFill>
                <a:latin typeface="Open Sans Light"/>
                <a:ea typeface="Open Sans Light"/>
                <a:cs typeface="Open Sans Light"/>
                <a:sym typeface="Open Sans Light"/>
              </a:defRPr>
            </a:lvl1pPr>
            <a:lvl2pPr marL="914400" lvl="1" indent="-228600" algn="l">
              <a:lnSpc>
                <a:spcPct val="90000"/>
              </a:lnSpc>
              <a:spcBef>
                <a:spcPts val="500"/>
              </a:spcBef>
              <a:spcAft>
                <a:spcPts val="0"/>
              </a:spcAft>
              <a:buSzPts val="2400"/>
              <a:buNone/>
              <a:defRPr sz="2000">
                <a:solidFill>
                  <a:srgbClr val="888888"/>
                </a:solidFill>
              </a:defRPr>
            </a:lvl2pPr>
            <a:lvl3pPr marL="1371600" lvl="2" indent="-228600" algn="l">
              <a:lnSpc>
                <a:spcPct val="90000"/>
              </a:lnSpc>
              <a:spcBef>
                <a:spcPts val="500"/>
              </a:spcBef>
              <a:spcAft>
                <a:spcPts val="0"/>
              </a:spcAft>
              <a:buSzPts val="2000"/>
              <a:buNone/>
              <a:defRPr sz="1800">
                <a:solidFill>
                  <a:srgbClr val="888888"/>
                </a:solidFill>
              </a:defRPr>
            </a:lvl3pPr>
            <a:lvl4pPr marL="1828800" lvl="3" indent="-228600" algn="l">
              <a:lnSpc>
                <a:spcPct val="90000"/>
              </a:lnSpc>
              <a:spcBef>
                <a:spcPts val="500"/>
              </a:spcBef>
              <a:spcAft>
                <a:spcPts val="0"/>
              </a:spcAft>
              <a:buSzPts val="1800"/>
              <a:buNone/>
              <a:defRPr sz="1600">
                <a:solidFill>
                  <a:srgbClr val="888888"/>
                </a:solidFill>
              </a:defRPr>
            </a:lvl4pPr>
            <a:lvl5pPr marL="2286000" lvl="4" indent="-228600" algn="l">
              <a:lnSpc>
                <a:spcPct val="90000"/>
              </a:lnSpc>
              <a:spcBef>
                <a:spcPts val="500"/>
              </a:spcBef>
              <a:spcAft>
                <a:spcPts val="0"/>
              </a:spcAft>
              <a:buSzPts val="1400"/>
              <a:buNone/>
              <a:defRPr sz="1600">
                <a:solidFill>
                  <a:srgbClr val="888888"/>
                </a:solidFill>
              </a:defRPr>
            </a:lvl5pPr>
            <a:lvl6pPr marL="2743200" lvl="5" indent="-228600" algn="l">
              <a:lnSpc>
                <a:spcPct val="90000"/>
              </a:lnSpc>
              <a:spcBef>
                <a:spcPts val="500"/>
              </a:spcBef>
              <a:spcAft>
                <a:spcPts val="0"/>
              </a:spcAft>
              <a:buSzPts val="1800"/>
              <a:buNone/>
              <a:defRPr sz="1600">
                <a:solidFill>
                  <a:srgbClr val="888888"/>
                </a:solidFill>
              </a:defRPr>
            </a:lvl6pPr>
            <a:lvl7pPr marL="3200400" lvl="6" indent="-228600" algn="l">
              <a:lnSpc>
                <a:spcPct val="90000"/>
              </a:lnSpc>
              <a:spcBef>
                <a:spcPts val="500"/>
              </a:spcBef>
              <a:spcAft>
                <a:spcPts val="0"/>
              </a:spcAft>
              <a:buSzPts val="1800"/>
              <a:buNone/>
              <a:defRPr sz="1600">
                <a:solidFill>
                  <a:srgbClr val="888888"/>
                </a:solidFill>
              </a:defRPr>
            </a:lvl7pPr>
            <a:lvl8pPr marL="3657600" lvl="7" indent="-228600" algn="l">
              <a:lnSpc>
                <a:spcPct val="90000"/>
              </a:lnSpc>
              <a:spcBef>
                <a:spcPts val="500"/>
              </a:spcBef>
              <a:spcAft>
                <a:spcPts val="0"/>
              </a:spcAft>
              <a:buSzPts val="1800"/>
              <a:buNone/>
              <a:defRPr sz="1600">
                <a:solidFill>
                  <a:srgbClr val="888888"/>
                </a:solidFill>
              </a:defRPr>
            </a:lvl8pPr>
            <a:lvl9pPr marL="4114800" lvl="8" indent="-228600" algn="l">
              <a:lnSpc>
                <a:spcPct val="90000"/>
              </a:lnSpc>
              <a:spcBef>
                <a:spcPts val="500"/>
              </a:spcBef>
              <a:spcAft>
                <a:spcPts val="0"/>
              </a:spcAft>
              <a:buSzPts val="1800"/>
              <a:buNone/>
              <a:defRPr sz="1600">
                <a:solidFill>
                  <a:srgbClr val="888888"/>
                </a:solidFill>
              </a:defRPr>
            </a:lvl9pPr>
          </a:lstStyle>
          <a:p>
            <a:endParaRPr/>
          </a:p>
        </p:txBody>
      </p:sp>
      <p:sp>
        <p:nvSpPr>
          <p:cNvPr id="183" name="Google Shape;183;g34c6c93cb36_0_161"/>
          <p:cNvSpPr txBox="1">
            <a:spLocks noGrp="1"/>
          </p:cNvSpPr>
          <p:nvPr>
            <p:ph type="body" idx="2"/>
          </p:nvPr>
        </p:nvSpPr>
        <p:spPr>
          <a:xfrm>
            <a:off x="6700284" y="5544589"/>
            <a:ext cx="5275359" cy="365760"/>
          </a:xfrm>
          <a:prstGeom prst="rect">
            <a:avLst/>
          </a:prstGeom>
          <a:noFill/>
          <a:ln>
            <a:noFill/>
          </a:ln>
        </p:spPr>
        <p:txBody>
          <a:bodyPr spcFirstLastPara="1" wrap="square" lIns="91425" tIns="45700" rIns="91425" bIns="45700" anchor="t" anchorCtr="0">
            <a:normAutofit/>
          </a:bodyPr>
          <a:lstStyle>
            <a:lvl1pPr marL="457200" lvl="0" indent="-228600" algn="l">
              <a:lnSpc>
                <a:spcPct val="136363"/>
              </a:lnSpc>
              <a:spcBef>
                <a:spcPts val="1000"/>
              </a:spcBef>
              <a:spcAft>
                <a:spcPts val="0"/>
              </a:spcAft>
              <a:buSzPts val="2800"/>
              <a:buNone/>
              <a:defRPr sz="1100">
                <a:solidFill>
                  <a:schemeClr val="dk1"/>
                </a:solidFill>
                <a:latin typeface="Open Sans Light"/>
                <a:ea typeface="Open Sans Light"/>
                <a:cs typeface="Open Sans Light"/>
                <a:sym typeface="Open Sans Light"/>
              </a:defRPr>
            </a:lvl1pPr>
            <a:lvl2pPr marL="914400" lvl="1" indent="-228600" algn="l">
              <a:lnSpc>
                <a:spcPct val="90000"/>
              </a:lnSpc>
              <a:spcBef>
                <a:spcPts val="500"/>
              </a:spcBef>
              <a:spcAft>
                <a:spcPts val="0"/>
              </a:spcAft>
              <a:buSzPts val="2400"/>
              <a:buNone/>
              <a:defRPr sz="2000">
                <a:solidFill>
                  <a:srgbClr val="888888"/>
                </a:solidFill>
              </a:defRPr>
            </a:lvl2pPr>
            <a:lvl3pPr marL="1371600" lvl="2" indent="-228600" algn="l">
              <a:lnSpc>
                <a:spcPct val="90000"/>
              </a:lnSpc>
              <a:spcBef>
                <a:spcPts val="500"/>
              </a:spcBef>
              <a:spcAft>
                <a:spcPts val="0"/>
              </a:spcAft>
              <a:buSzPts val="2000"/>
              <a:buNone/>
              <a:defRPr sz="1800">
                <a:solidFill>
                  <a:srgbClr val="888888"/>
                </a:solidFill>
              </a:defRPr>
            </a:lvl3pPr>
            <a:lvl4pPr marL="1828800" lvl="3" indent="-228600" algn="l">
              <a:lnSpc>
                <a:spcPct val="90000"/>
              </a:lnSpc>
              <a:spcBef>
                <a:spcPts val="500"/>
              </a:spcBef>
              <a:spcAft>
                <a:spcPts val="0"/>
              </a:spcAft>
              <a:buSzPts val="1800"/>
              <a:buNone/>
              <a:defRPr sz="1600">
                <a:solidFill>
                  <a:srgbClr val="888888"/>
                </a:solidFill>
              </a:defRPr>
            </a:lvl4pPr>
            <a:lvl5pPr marL="2286000" lvl="4" indent="-228600" algn="l">
              <a:lnSpc>
                <a:spcPct val="90000"/>
              </a:lnSpc>
              <a:spcBef>
                <a:spcPts val="500"/>
              </a:spcBef>
              <a:spcAft>
                <a:spcPts val="0"/>
              </a:spcAft>
              <a:buSzPts val="1400"/>
              <a:buNone/>
              <a:defRPr sz="1600">
                <a:solidFill>
                  <a:srgbClr val="888888"/>
                </a:solidFill>
              </a:defRPr>
            </a:lvl5pPr>
            <a:lvl6pPr marL="2743200" lvl="5" indent="-228600" algn="l">
              <a:lnSpc>
                <a:spcPct val="90000"/>
              </a:lnSpc>
              <a:spcBef>
                <a:spcPts val="500"/>
              </a:spcBef>
              <a:spcAft>
                <a:spcPts val="0"/>
              </a:spcAft>
              <a:buSzPts val="1800"/>
              <a:buNone/>
              <a:defRPr sz="1600">
                <a:solidFill>
                  <a:srgbClr val="888888"/>
                </a:solidFill>
              </a:defRPr>
            </a:lvl6pPr>
            <a:lvl7pPr marL="3200400" lvl="6" indent="-228600" algn="l">
              <a:lnSpc>
                <a:spcPct val="90000"/>
              </a:lnSpc>
              <a:spcBef>
                <a:spcPts val="500"/>
              </a:spcBef>
              <a:spcAft>
                <a:spcPts val="0"/>
              </a:spcAft>
              <a:buSzPts val="1800"/>
              <a:buNone/>
              <a:defRPr sz="1600">
                <a:solidFill>
                  <a:srgbClr val="888888"/>
                </a:solidFill>
              </a:defRPr>
            </a:lvl7pPr>
            <a:lvl8pPr marL="3657600" lvl="7" indent="-228600" algn="l">
              <a:lnSpc>
                <a:spcPct val="90000"/>
              </a:lnSpc>
              <a:spcBef>
                <a:spcPts val="500"/>
              </a:spcBef>
              <a:spcAft>
                <a:spcPts val="0"/>
              </a:spcAft>
              <a:buSzPts val="1800"/>
              <a:buNone/>
              <a:defRPr sz="1600">
                <a:solidFill>
                  <a:srgbClr val="888888"/>
                </a:solidFill>
              </a:defRPr>
            </a:lvl8pPr>
            <a:lvl9pPr marL="4114800" lvl="8" indent="-228600" algn="l">
              <a:lnSpc>
                <a:spcPct val="90000"/>
              </a:lnSpc>
              <a:spcBef>
                <a:spcPts val="500"/>
              </a:spcBef>
              <a:spcAft>
                <a:spcPts val="0"/>
              </a:spcAft>
              <a:buSzPts val="1800"/>
              <a:buNone/>
              <a:defRPr sz="1600">
                <a:solidFill>
                  <a:srgbClr val="888888"/>
                </a:solidFill>
              </a:defRPr>
            </a:lvl9pPr>
          </a:lstStyle>
          <a:p>
            <a:endParaRPr/>
          </a:p>
        </p:txBody>
      </p:sp>
      <p:sp>
        <p:nvSpPr>
          <p:cNvPr id="184" name="Google Shape;184;g34c6c93cb36_0_161"/>
          <p:cNvSpPr>
            <a:spLocks noGrp="1"/>
          </p:cNvSpPr>
          <p:nvPr>
            <p:ph type="pic" idx="3"/>
          </p:nvPr>
        </p:nvSpPr>
        <p:spPr>
          <a:xfrm>
            <a:off x="6799810" y="1924396"/>
            <a:ext cx="4067243" cy="3557848"/>
          </a:xfrm>
          <a:prstGeom prst="roundRect">
            <a:avLst>
              <a:gd name="adj" fmla="val 2768"/>
            </a:avLst>
          </a:prstGeom>
          <a:noFill/>
          <a:ln>
            <a:noFill/>
          </a:ln>
        </p:spPr>
        <p:txBody>
          <a:bodyPr/>
          <a:lstStyle/>
          <a:p>
            <a:endParaRPr lang="en-US"/>
          </a:p>
        </p:txBody>
      </p:sp>
      <p:grpSp>
        <p:nvGrpSpPr>
          <p:cNvPr id="185" name="Google Shape;185;g34c6c93cb36_0_161"/>
          <p:cNvGrpSpPr/>
          <p:nvPr/>
        </p:nvGrpSpPr>
        <p:grpSpPr>
          <a:xfrm>
            <a:off x="-1" y="6435252"/>
            <a:ext cx="12192000" cy="432261"/>
            <a:chOff x="-1" y="6435252"/>
            <a:chExt cx="12192000" cy="432261"/>
          </a:xfrm>
        </p:grpSpPr>
        <p:sp>
          <p:nvSpPr>
            <p:cNvPr id="186" name="Google Shape;186;g34c6c93cb36_0_161"/>
            <p:cNvSpPr/>
            <p:nvPr/>
          </p:nvSpPr>
          <p:spPr>
            <a:xfrm>
              <a:off x="-1" y="6435252"/>
              <a:ext cx="12192000" cy="432261"/>
            </a:xfrm>
            <a:prstGeom prst="rect">
              <a:avLst/>
            </a:prstGeom>
            <a:solidFill>
              <a:schemeClr val="accent1"/>
            </a:solidFill>
            <a:ln w="25400" cap="flat" cmpd="sng">
              <a:solidFill>
                <a:srgbClr val="2251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g34c6c93cb36_0_161"/>
            <p:cNvSpPr txBox="1"/>
            <p:nvPr/>
          </p:nvSpPr>
          <p:spPr>
            <a:xfrm>
              <a:off x="11651226" y="6435252"/>
              <a:ext cx="540773" cy="422748"/>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2"/>
                  </a:solidFill>
                  <a:latin typeface="Open Sans Light"/>
                  <a:ea typeface="Open Sans Light"/>
                  <a:cs typeface="Open Sans Light"/>
                  <a:sym typeface="Open Sans Light"/>
                </a:rPr>
                <a:t>‹#›</a:t>
              </a:fld>
              <a:endParaRPr sz="1300" b="0" i="0" u="none" strike="noStrike" cap="none">
                <a:solidFill>
                  <a:schemeClr val="dk2"/>
                </a:solidFill>
                <a:latin typeface="Open Sans Light"/>
                <a:ea typeface="Open Sans Light"/>
                <a:cs typeface="Open Sans Light"/>
                <a:sym typeface="Open Sans Light"/>
              </a:endParaRPr>
            </a:p>
          </p:txBody>
        </p:sp>
      </p:grpSp>
      <p:pic>
        <p:nvPicPr>
          <p:cNvPr id="188" name="Google Shape;188;g34c6c93cb36_0_161" descr="Logo&#10;&#10;Description automatically generated with medium confidence"/>
          <p:cNvPicPr preferRelativeResize="0"/>
          <p:nvPr/>
        </p:nvPicPr>
        <p:blipFill rotWithShape="1">
          <a:blip r:embed="rId2">
            <a:alphaModFix/>
          </a:blip>
          <a:srcRect/>
          <a:stretch/>
        </p:blipFill>
        <p:spPr>
          <a:xfrm>
            <a:off x="11298640" y="200220"/>
            <a:ext cx="710482" cy="1109705"/>
          </a:xfrm>
          <a:prstGeom prst="rect">
            <a:avLst/>
          </a:prstGeom>
          <a:noFill/>
          <a:ln>
            <a:noFill/>
          </a:ln>
        </p:spPr>
      </p:pic>
      <p:sp>
        <p:nvSpPr>
          <p:cNvPr id="189" name="Google Shape;189;g34c6c93cb36_0_161"/>
          <p:cNvSpPr txBox="1"/>
          <p:nvPr/>
        </p:nvSpPr>
        <p:spPr>
          <a:xfrm>
            <a:off x="166254" y="6425739"/>
            <a:ext cx="4070557" cy="432261"/>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Bitter Medium"/>
                <a:ea typeface="Bitter Medium"/>
                <a:cs typeface="Bitter Medium"/>
                <a:sym typeface="Bitter Medium"/>
              </a:rPr>
              <a:t>Securing our food, forever</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6597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nd Heading">
  <p:cSld name="Text and Heading">
    <p:spTree>
      <p:nvGrpSpPr>
        <p:cNvPr id="1" name="Shape 18"/>
        <p:cNvGrpSpPr/>
        <p:nvPr/>
      </p:nvGrpSpPr>
      <p:grpSpPr>
        <a:xfrm>
          <a:off x="0" y="0"/>
          <a:ext cx="0" cy="0"/>
          <a:chOff x="0" y="0"/>
          <a:chExt cx="0" cy="0"/>
        </a:xfrm>
      </p:grpSpPr>
      <p:sp>
        <p:nvSpPr>
          <p:cNvPr id="19" name="Google Shape;19;g345ded5ab49_0_204"/>
          <p:cNvSpPr txBox="1">
            <a:spLocks noGrp="1"/>
          </p:cNvSpPr>
          <p:nvPr>
            <p:ph type="title"/>
          </p:nvPr>
        </p:nvSpPr>
        <p:spPr>
          <a:xfrm>
            <a:off x="1324946" y="1367020"/>
            <a:ext cx="8741700" cy="363900"/>
          </a:xfrm>
          <a:prstGeom prst="rect">
            <a:avLst/>
          </a:prstGeom>
          <a:noFill/>
          <a:ln>
            <a:noFill/>
          </a:ln>
        </p:spPr>
        <p:txBody>
          <a:bodyPr spcFirstLastPara="1" wrap="square" lIns="91425" tIns="45700" rIns="91425" bIns="45700" anchor="b" anchorCtr="0">
            <a:normAutofit/>
          </a:bodyPr>
          <a:lstStyle>
            <a:lvl1pPr lvl="0" algn="l">
              <a:lnSpc>
                <a:spcPct val="59259"/>
              </a:lnSpc>
              <a:spcBef>
                <a:spcPts val="0"/>
              </a:spcBef>
              <a:spcAft>
                <a:spcPts val="0"/>
              </a:spcAft>
              <a:buClr>
                <a:schemeClr val="lt1"/>
              </a:buClr>
              <a:buSzPts val="2700"/>
              <a:buFont typeface="Bitter"/>
              <a:buNone/>
              <a:defRPr sz="2700" b="0">
                <a:latin typeface="Bitter"/>
                <a:ea typeface="Bitter"/>
                <a:cs typeface="Bitter"/>
                <a:sym typeface="Bitt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45ded5ab49_0_204"/>
          <p:cNvSpPr txBox="1">
            <a:spLocks noGrp="1"/>
          </p:cNvSpPr>
          <p:nvPr>
            <p:ph type="body" idx="1"/>
          </p:nvPr>
        </p:nvSpPr>
        <p:spPr>
          <a:xfrm>
            <a:off x="1324946" y="1828800"/>
            <a:ext cx="8741700" cy="3749100"/>
          </a:xfrm>
          <a:prstGeom prst="rect">
            <a:avLst/>
          </a:prstGeom>
          <a:noFill/>
          <a:ln>
            <a:noFill/>
          </a:ln>
        </p:spPr>
        <p:txBody>
          <a:bodyPr spcFirstLastPara="1" wrap="square" lIns="91425" tIns="45700" rIns="91425" bIns="45700" anchor="t" anchorCtr="0">
            <a:normAutofit/>
          </a:bodyPr>
          <a:lstStyle>
            <a:lvl1pPr marL="457200" lvl="0" indent="-228600" algn="l">
              <a:lnSpc>
                <a:spcPct val="140000"/>
              </a:lnSpc>
              <a:spcBef>
                <a:spcPts val="1000"/>
              </a:spcBef>
              <a:spcAft>
                <a:spcPts val="0"/>
              </a:spcAft>
              <a:buClr>
                <a:schemeClr val="lt1"/>
              </a:buClr>
              <a:buSzPts val="1500"/>
              <a:buNone/>
              <a:defRPr sz="1500">
                <a:solidFill>
                  <a:schemeClr val="lt1"/>
                </a:solidFill>
                <a:latin typeface="Open Sans Light"/>
                <a:ea typeface="Open Sans Light"/>
                <a:cs typeface="Open Sans Light"/>
                <a:sym typeface="Open Sans Ligh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1" name="Google Shape;21;g345ded5ab49_0_204" descr="A picture containing text&#10;&#10;Description automatically generated"/>
          <p:cNvPicPr preferRelativeResize="0"/>
          <p:nvPr/>
        </p:nvPicPr>
        <p:blipFill rotWithShape="1">
          <a:blip r:embed="rId2">
            <a:alphaModFix/>
          </a:blip>
          <a:srcRect/>
          <a:stretch/>
        </p:blipFill>
        <p:spPr>
          <a:xfrm>
            <a:off x="10191404" y="1537855"/>
            <a:ext cx="2000595" cy="4887884"/>
          </a:xfrm>
          <a:prstGeom prst="rect">
            <a:avLst/>
          </a:prstGeom>
          <a:noFill/>
          <a:ln>
            <a:noFill/>
          </a:ln>
        </p:spPr>
      </p:pic>
      <p:pic>
        <p:nvPicPr>
          <p:cNvPr id="22" name="Google Shape;22;g345ded5ab49_0_204" descr="Logo&#10;&#10;Description automatically generated with medium confidence"/>
          <p:cNvPicPr preferRelativeResize="0"/>
          <p:nvPr/>
        </p:nvPicPr>
        <p:blipFill rotWithShape="1">
          <a:blip r:embed="rId3">
            <a:alphaModFix/>
          </a:blip>
          <a:srcRect/>
          <a:stretch/>
        </p:blipFill>
        <p:spPr>
          <a:xfrm>
            <a:off x="11298640" y="200220"/>
            <a:ext cx="710482" cy="1109705"/>
          </a:xfrm>
          <a:prstGeom prst="rect">
            <a:avLst/>
          </a:prstGeom>
          <a:noFill/>
          <a:ln>
            <a:noFill/>
          </a:ln>
        </p:spPr>
      </p:pic>
      <p:sp>
        <p:nvSpPr>
          <p:cNvPr id="23" name="Google Shape;23;g345ded5ab49_0_204"/>
          <p:cNvSpPr/>
          <p:nvPr/>
        </p:nvSpPr>
        <p:spPr>
          <a:xfrm>
            <a:off x="0" y="6396915"/>
            <a:ext cx="12192000" cy="493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24" name="Google Shape;24;g345ded5ab49_0_204"/>
          <p:cNvSpPr txBox="1"/>
          <p:nvPr/>
        </p:nvSpPr>
        <p:spPr>
          <a:xfrm>
            <a:off x="297874" y="6425739"/>
            <a:ext cx="4070700" cy="4323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Bitter Medium"/>
                <a:ea typeface="Bitter Medium"/>
                <a:cs typeface="Bitter Medium"/>
                <a:sym typeface="Bitter Medium"/>
              </a:rPr>
              <a:t>Securing our food, forever.</a:t>
            </a:r>
            <a:endParaRPr sz="1400" b="0" i="0" u="none" strike="noStrike" cap="none">
              <a:solidFill>
                <a:srgbClr val="000000"/>
              </a:solidFill>
              <a:latin typeface="Arial"/>
              <a:ea typeface="Arial"/>
              <a:cs typeface="Arial"/>
              <a:sym typeface="Arial"/>
            </a:endParaRPr>
          </a:p>
        </p:txBody>
      </p:sp>
      <p:sp>
        <p:nvSpPr>
          <p:cNvPr id="25" name="Google Shape;25;g345ded5ab49_0_204"/>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9312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4D1B-CC99-5E40-8DB9-8879E09505A7}"/>
              </a:ext>
            </a:extLst>
          </p:cNvPr>
          <p:cNvSpPr>
            <a:spLocks noGrp="1"/>
          </p:cNvSpPr>
          <p:nvPr>
            <p:ph type="title"/>
          </p:nvPr>
        </p:nvSpPr>
        <p:spPr>
          <a:xfrm>
            <a:off x="1262269" y="365126"/>
            <a:ext cx="10091531" cy="668545"/>
          </a:xfrm>
        </p:spPr>
        <p:txBody>
          <a:bodyPr>
            <a:noAutofit/>
          </a:bodyPr>
          <a:lstStyle>
            <a:lvl1pPr algn="l">
              <a:defRPr sz="3733" b="1" i="0">
                <a:solidFill>
                  <a:srgbClr val="1F497D"/>
                </a:solidFill>
                <a:latin typeface="News Gothic MT" panose="020B0503020103020203" pitchFamily="34" charset="0"/>
                <a:cs typeface="New Peninim MT" pitchFamily="2" charset="-79"/>
              </a:defRPr>
            </a:lvl1p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A9CD6B0B-95AB-824D-AB2C-B8E5B8747689}"/>
              </a:ext>
            </a:extLst>
          </p:cNvPr>
          <p:cNvSpPr>
            <a:spLocks noGrp="1"/>
          </p:cNvSpPr>
          <p:nvPr>
            <p:ph type="sldNum" sz="quarter" idx="12"/>
          </p:nvPr>
        </p:nvSpPr>
        <p:spPr>
          <a:xfrm>
            <a:off x="9286461" y="6360926"/>
            <a:ext cx="2743200" cy="365125"/>
          </a:xfrm>
        </p:spPr>
        <p:txBody>
          <a:bodyPr/>
          <a:lstStyle>
            <a:lvl1pPr>
              <a:defRPr/>
            </a:lvl1pPr>
          </a:lstStyle>
          <a:p>
            <a:fld id="{1651797A-A344-924F-9E9C-C2313E48B152}" type="slidenum">
              <a:rPr lang="en-US" smtClean="0"/>
              <a:pPr/>
              <a:t>‹#›</a:t>
            </a:fld>
            <a:endParaRPr lang="en-US"/>
          </a:p>
        </p:txBody>
      </p:sp>
      <p:cxnSp>
        <p:nvCxnSpPr>
          <p:cNvPr id="9" name="Straight Connector 8">
            <a:extLst>
              <a:ext uri="{FF2B5EF4-FFF2-40B4-BE49-F238E27FC236}">
                <a16:creationId xmlns:a16="http://schemas.microsoft.com/office/drawing/2014/main" id="{F44C9764-7499-2D4C-B9C4-7199FEF8CF8B}"/>
              </a:ext>
            </a:extLst>
          </p:cNvPr>
          <p:cNvCxnSpPr>
            <a:cxnSpLocks/>
          </p:cNvCxnSpPr>
          <p:nvPr userDrawn="1"/>
        </p:nvCxnSpPr>
        <p:spPr>
          <a:xfrm>
            <a:off x="1262270" y="1115117"/>
            <a:ext cx="10091531" cy="0"/>
          </a:xfrm>
          <a:prstGeom prst="line">
            <a:avLst/>
          </a:prstGeom>
          <a:ln w="28575">
            <a:solidFill>
              <a:srgbClr val="0B3F7A"/>
            </a:solidFill>
          </a:ln>
        </p:spPr>
        <p:style>
          <a:lnRef idx="1">
            <a:schemeClr val="accent1"/>
          </a:lnRef>
          <a:fillRef idx="0">
            <a:schemeClr val="accent1"/>
          </a:fillRef>
          <a:effectRef idx="0">
            <a:schemeClr val="accent1"/>
          </a:effectRef>
          <a:fontRef idx="minor">
            <a:schemeClr val="tx1"/>
          </a:fontRef>
        </p:style>
      </p:cxnSp>
      <p:pic>
        <p:nvPicPr>
          <p:cNvPr id="4" name="Picture 3" descr="A logo of wheat in a blue square&#10;&#10;Description automatically generated">
            <a:extLst>
              <a:ext uri="{FF2B5EF4-FFF2-40B4-BE49-F238E27FC236}">
                <a16:creationId xmlns:a16="http://schemas.microsoft.com/office/drawing/2014/main" id="{94DA5370-99B1-AB9C-927C-17565CD3CF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734" y="206261"/>
            <a:ext cx="861879" cy="986273"/>
          </a:xfrm>
          <a:prstGeom prst="rect">
            <a:avLst/>
          </a:prstGeom>
        </p:spPr>
      </p:pic>
    </p:spTree>
    <p:extLst>
      <p:ext uri="{BB962C8B-B14F-4D97-AF65-F5344CB8AC3E}">
        <p14:creationId xmlns:p14="http://schemas.microsoft.com/office/powerpoint/2010/main" val="2246821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photo - short title">
    <p:spTree>
      <p:nvGrpSpPr>
        <p:cNvPr id="1" name=""/>
        <p:cNvGrpSpPr/>
        <p:nvPr/>
      </p:nvGrpSpPr>
      <p:grpSpPr>
        <a:xfrm>
          <a:off x="0" y="0"/>
          <a:ext cx="0" cy="0"/>
          <a:chOff x="0" y="0"/>
          <a:chExt cx="0" cy="0"/>
        </a:xfrm>
      </p:grpSpPr>
      <p:cxnSp>
        <p:nvCxnSpPr>
          <p:cNvPr id="7" name="Lige forbindelse 6">
            <a:extLst>
              <a:ext uri="{FF2B5EF4-FFF2-40B4-BE49-F238E27FC236}">
                <a16:creationId xmlns:a16="http://schemas.microsoft.com/office/drawing/2014/main" id="{0C31EF44-2D20-632A-1FF5-28BB9303ED1E}"/>
              </a:ext>
            </a:extLst>
          </p:cNvPr>
          <p:cNvCxnSpPr>
            <a:cxnSpLocks/>
          </p:cNvCxnSpPr>
          <p:nvPr userDrawn="1"/>
        </p:nvCxnSpPr>
        <p:spPr>
          <a:xfrm>
            <a:off x="-130629" y="2110268"/>
            <a:ext cx="6453370" cy="0"/>
          </a:xfrm>
          <a:prstGeom prst="line">
            <a:avLst/>
          </a:prstGeom>
          <a:ln w="44450">
            <a:solidFill>
              <a:srgbClr val="3875B7"/>
            </a:solidFill>
          </a:ln>
        </p:spPr>
        <p:style>
          <a:lnRef idx="1">
            <a:schemeClr val="accent4"/>
          </a:lnRef>
          <a:fillRef idx="0">
            <a:schemeClr val="accent4"/>
          </a:fillRef>
          <a:effectRef idx="0">
            <a:schemeClr val="accent4"/>
          </a:effectRef>
          <a:fontRef idx="minor">
            <a:schemeClr val="tx1"/>
          </a:fontRef>
        </p:style>
      </p:cxnSp>
      <p:sp>
        <p:nvSpPr>
          <p:cNvPr id="8" name="Pladsholder til billede 7">
            <a:extLst>
              <a:ext uri="{FF2B5EF4-FFF2-40B4-BE49-F238E27FC236}">
                <a16:creationId xmlns:a16="http://schemas.microsoft.com/office/drawing/2014/main" id="{4AD6FB1D-D0A8-156E-AA04-D3124A7CFF2D}"/>
              </a:ext>
            </a:extLst>
          </p:cNvPr>
          <p:cNvSpPr>
            <a:spLocks noGrp="1"/>
          </p:cNvSpPr>
          <p:nvPr>
            <p:ph type="pic" sz="quarter" idx="10"/>
          </p:nvPr>
        </p:nvSpPr>
        <p:spPr>
          <a:xfrm>
            <a:off x="6096000" y="0"/>
            <a:ext cx="6096000" cy="6858000"/>
          </a:xfrm>
          <a:prstGeom prst="rect">
            <a:avLst/>
          </a:prstGeom>
        </p:spPr>
        <p:txBody>
          <a:bodyPr/>
          <a:lstStyle>
            <a:lvl1pPr marL="0" indent="0">
              <a:buNone/>
              <a:defRPr>
                <a:solidFill>
                  <a:schemeClr val="bg1"/>
                </a:solidFill>
              </a:defRPr>
            </a:lvl1pPr>
          </a:lstStyle>
          <a:p>
            <a:r>
              <a:rPr lang="en-GB"/>
              <a:t>Click icon to add picture</a:t>
            </a:r>
            <a:endParaRPr lang="da-DK" dirty="0"/>
          </a:p>
        </p:txBody>
      </p:sp>
      <p:sp>
        <p:nvSpPr>
          <p:cNvPr id="9" name="Pladsholder til tekst 9">
            <a:extLst>
              <a:ext uri="{FF2B5EF4-FFF2-40B4-BE49-F238E27FC236}">
                <a16:creationId xmlns:a16="http://schemas.microsoft.com/office/drawing/2014/main" id="{FE84C24A-6AB6-5537-6305-E5117469E705}"/>
              </a:ext>
            </a:extLst>
          </p:cNvPr>
          <p:cNvSpPr>
            <a:spLocks noGrp="1"/>
          </p:cNvSpPr>
          <p:nvPr>
            <p:ph type="body" sz="quarter" idx="11" hasCustomPrompt="1"/>
          </p:nvPr>
        </p:nvSpPr>
        <p:spPr>
          <a:xfrm>
            <a:off x="448938" y="664236"/>
            <a:ext cx="3935738" cy="1202829"/>
          </a:xfrm>
          <a:prstGeom prst="rect">
            <a:avLst/>
          </a:prstGeom>
        </p:spPr>
        <p:txBody>
          <a:bodyPr/>
          <a:lstStyle>
            <a:lvl1pPr marL="0" indent="0">
              <a:buNone/>
              <a:defRPr sz="3600">
                <a:solidFill>
                  <a:srgbClr val="000000"/>
                </a:solidFill>
                <a:latin typeface="Bitter SemiBold"/>
              </a:defRPr>
            </a:lvl1pPr>
            <a:lvl2pPr marL="457200" indent="0">
              <a:buNone/>
              <a:defRPr>
                <a:solidFill>
                  <a:srgbClr val="000000"/>
                </a:solidFill>
              </a:defRPr>
            </a:lvl2pPr>
            <a:lvl3pPr marL="914400" indent="0">
              <a:buNone/>
              <a:defRPr>
                <a:solidFill>
                  <a:srgbClr val="000000"/>
                </a:solidFill>
              </a:defRPr>
            </a:lvl3pPr>
            <a:lvl4pPr marL="1371600" indent="0">
              <a:buNone/>
              <a:defRPr>
                <a:solidFill>
                  <a:srgbClr val="000000"/>
                </a:solidFill>
              </a:defRPr>
            </a:lvl4pPr>
            <a:lvl5pPr marL="1828800" indent="0">
              <a:buNone/>
              <a:defRPr>
                <a:solidFill>
                  <a:srgbClr val="000000"/>
                </a:solidFill>
              </a:defRPr>
            </a:lvl5pPr>
          </a:lstStyle>
          <a:p>
            <a:pPr lvl="0"/>
            <a:r>
              <a:rPr lang="da-DK" dirty="0"/>
              <a:t>This is a </a:t>
            </a:r>
            <a:r>
              <a:rPr lang="da-DK" dirty="0" err="1"/>
              <a:t>headline</a:t>
            </a:r>
            <a:endParaRPr lang="da-DK" dirty="0"/>
          </a:p>
        </p:txBody>
      </p:sp>
      <p:sp>
        <p:nvSpPr>
          <p:cNvPr id="11" name="Pladsholder til tekst 18">
            <a:extLst>
              <a:ext uri="{FF2B5EF4-FFF2-40B4-BE49-F238E27FC236}">
                <a16:creationId xmlns:a16="http://schemas.microsoft.com/office/drawing/2014/main" id="{AC02CBF7-8505-5D07-ED10-A9AA5CECA8B4}"/>
              </a:ext>
            </a:extLst>
          </p:cNvPr>
          <p:cNvSpPr>
            <a:spLocks noGrp="1"/>
          </p:cNvSpPr>
          <p:nvPr>
            <p:ph type="body" sz="quarter" idx="13"/>
          </p:nvPr>
        </p:nvSpPr>
        <p:spPr>
          <a:xfrm>
            <a:off x="561401" y="2521530"/>
            <a:ext cx="4950878" cy="3359131"/>
          </a:xfrm>
          <a:prstGeom prst="rect">
            <a:avLst/>
          </a:prstGeom>
        </p:spPr>
        <p:txBody>
          <a:bodyPr/>
          <a:lstStyle>
            <a:lvl1pPr>
              <a:lnSpc>
                <a:spcPts val="2160"/>
              </a:lnSpc>
              <a:spcBef>
                <a:spcPts val="0"/>
              </a:spcBef>
              <a:spcAft>
                <a:spcPts val="2160"/>
              </a:spcAft>
              <a:defRPr sz="180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p:txBody>
      </p:sp>
      <p:sp>
        <p:nvSpPr>
          <p:cNvPr id="12" name="Pladsholder til tekst 28">
            <a:extLst>
              <a:ext uri="{FF2B5EF4-FFF2-40B4-BE49-F238E27FC236}">
                <a16:creationId xmlns:a16="http://schemas.microsoft.com/office/drawing/2014/main" id="{85F8238F-65CB-F1D4-F5A0-C6EDE3A7A825}"/>
              </a:ext>
            </a:extLst>
          </p:cNvPr>
          <p:cNvSpPr>
            <a:spLocks noGrp="1"/>
          </p:cNvSpPr>
          <p:nvPr>
            <p:ph type="body" sz="quarter" idx="14"/>
          </p:nvPr>
        </p:nvSpPr>
        <p:spPr>
          <a:xfrm>
            <a:off x="8555421" y="4971209"/>
            <a:ext cx="3634336" cy="732848"/>
          </a:xfrm>
          <a:prstGeom prst="rect">
            <a:avLst/>
          </a:prstGeom>
          <a:solidFill>
            <a:srgbClr val="3875B7"/>
          </a:solidFill>
        </p:spPr>
        <p:txBody>
          <a:bodyPr wrap="square" lIns="180000" tIns="180000" rIns="180000" bIns="180000">
            <a:spAutoFit/>
          </a:bodyPr>
          <a:lstStyle>
            <a:lvl1pPr marL="0" indent="0" algn="r">
              <a:lnSpc>
                <a:spcPct val="100000"/>
              </a:lnSpc>
              <a:spcBef>
                <a:spcPts val="0"/>
              </a:spcBef>
              <a:buNone/>
              <a:defRPr sz="1800" baseline="30000">
                <a:solidFill>
                  <a:schemeClr val="bg1"/>
                </a:solidFill>
                <a:latin typeface="Bitter" panose="02000000000000000000" pitchFamily="2" charset="0"/>
              </a:defRPr>
            </a:lvl1pPr>
            <a:lvl2pPr>
              <a:defRPr sz="1800">
                <a:solidFill>
                  <a:schemeClr val="bg1"/>
                </a:solidFill>
                <a:latin typeface="Bitter" panose="02000000000000000000" pitchFamily="2" charset="0"/>
              </a:defRPr>
            </a:lvl2pPr>
            <a:lvl3pPr>
              <a:defRPr sz="1800">
                <a:solidFill>
                  <a:schemeClr val="bg1"/>
                </a:solidFill>
                <a:latin typeface="Bitter" panose="02000000000000000000" pitchFamily="2" charset="0"/>
              </a:defRPr>
            </a:lvl3pPr>
            <a:lvl4pPr>
              <a:defRPr sz="1800">
                <a:solidFill>
                  <a:schemeClr val="bg1"/>
                </a:solidFill>
                <a:latin typeface="Bitter" panose="02000000000000000000" pitchFamily="2" charset="0"/>
              </a:defRPr>
            </a:lvl4pPr>
            <a:lvl5pPr>
              <a:defRPr sz="1800">
                <a:solidFill>
                  <a:schemeClr val="bg1"/>
                </a:solidFill>
                <a:latin typeface="Bitter" panose="02000000000000000000" pitchFamily="2" charset="0"/>
              </a:defRPr>
            </a:lvl5pPr>
          </a:lstStyle>
          <a:p>
            <a:pPr lvl="0"/>
            <a:r>
              <a:rPr lang="en-GB"/>
              <a:t>Click to edit Master text styles</a:t>
            </a:r>
          </a:p>
        </p:txBody>
      </p:sp>
      <p:sp>
        <p:nvSpPr>
          <p:cNvPr id="13" name="Pladsholder til tekst 28">
            <a:extLst>
              <a:ext uri="{FF2B5EF4-FFF2-40B4-BE49-F238E27FC236}">
                <a16:creationId xmlns:a16="http://schemas.microsoft.com/office/drawing/2014/main" id="{6329299F-99E4-8867-54B7-F40FA9BC0C2C}"/>
              </a:ext>
            </a:extLst>
          </p:cNvPr>
          <p:cNvSpPr>
            <a:spLocks noGrp="1"/>
          </p:cNvSpPr>
          <p:nvPr>
            <p:ph type="body" sz="quarter" idx="17"/>
          </p:nvPr>
        </p:nvSpPr>
        <p:spPr>
          <a:xfrm>
            <a:off x="10202085" y="5695077"/>
            <a:ext cx="1989915" cy="609737"/>
          </a:xfrm>
          <a:prstGeom prst="rect">
            <a:avLst/>
          </a:prstGeom>
          <a:solidFill>
            <a:srgbClr val="3875B7"/>
          </a:solidFill>
        </p:spPr>
        <p:txBody>
          <a:bodyPr wrap="square" lIns="180000" tIns="180000" rIns="180000" bIns="180000">
            <a:spAutoFit/>
          </a:bodyPr>
          <a:lstStyle>
            <a:lvl1pPr marL="0" indent="0" algn="r">
              <a:lnSpc>
                <a:spcPct val="100000"/>
              </a:lnSpc>
              <a:spcBef>
                <a:spcPts val="0"/>
              </a:spcBef>
              <a:buNone/>
              <a:defRPr sz="1200" baseline="30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sz="1800">
                <a:solidFill>
                  <a:schemeClr val="bg1"/>
                </a:solidFill>
                <a:latin typeface="Bitter" panose="02000000000000000000" pitchFamily="2" charset="0"/>
              </a:defRPr>
            </a:lvl2pPr>
            <a:lvl3pPr>
              <a:defRPr sz="1800">
                <a:solidFill>
                  <a:schemeClr val="bg1"/>
                </a:solidFill>
                <a:latin typeface="Bitter" panose="02000000000000000000" pitchFamily="2" charset="0"/>
              </a:defRPr>
            </a:lvl3pPr>
            <a:lvl4pPr>
              <a:defRPr sz="1800">
                <a:solidFill>
                  <a:schemeClr val="bg1"/>
                </a:solidFill>
                <a:latin typeface="Bitter" panose="02000000000000000000" pitchFamily="2" charset="0"/>
              </a:defRPr>
            </a:lvl4pPr>
            <a:lvl5pPr>
              <a:defRPr sz="1800">
                <a:solidFill>
                  <a:schemeClr val="bg1"/>
                </a:solidFill>
                <a:latin typeface="Bitter" panose="02000000000000000000" pitchFamily="2" charset="0"/>
              </a:defRPr>
            </a:lvl5pPr>
          </a:lstStyle>
          <a:p>
            <a:pPr lvl="0"/>
            <a:r>
              <a:rPr lang="en-GB"/>
              <a:t>Click to edit Master text styles</a:t>
            </a:r>
          </a:p>
        </p:txBody>
      </p:sp>
      <p:pic>
        <p:nvPicPr>
          <p:cNvPr id="14" name="Picture Placeholder 2" descr="A picture containing clipart&#10;&#10;Description automatically generated">
            <a:extLst>
              <a:ext uri="{FF2B5EF4-FFF2-40B4-BE49-F238E27FC236}">
                <a16:creationId xmlns:a16="http://schemas.microsoft.com/office/drawing/2014/main" id="{DF1A98F1-AA81-99FF-8951-F5171F45A826}"/>
              </a:ext>
            </a:extLst>
          </p:cNvPr>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l="-44727" t="141" r="-44006" b="-583"/>
          <a:stretch/>
        </p:blipFill>
        <p:spPr>
          <a:xfrm>
            <a:off x="4601920" y="311211"/>
            <a:ext cx="1492250" cy="1487846"/>
          </a:xfrm>
          <a:prstGeom prst="rect">
            <a:avLst/>
          </a:prstGeom>
        </p:spPr>
      </p:pic>
    </p:spTree>
    <p:extLst>
      <p:ext uri="{BB962C8B-B14F-4D97-AF65-F5344CB8AC3E}">
        <p14:creationId xmlns:p14="http://schemas.microsoft.com/office/powerpoint/2010/main" val="33835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liennummernplatzhalter 5">
            <a:extLst>
              <a:ext uri="{FF2B5EF4-FFF2-40B4-BE49-F238E27FC236}">
                <a16:creationId xmlns:a16="http://schemas.microsoft.com/office/drawing/2014/main" id="{13A0D701-FC83-80FD-160A-4C098695E809}"/>
              </a:ext>
            </a:extLst>
          </p:cNvPr>
          <p:cNvSpPr>
            <a:spLocks noGrp="1"/>
          </p:cNvSpPr>
          <p:nvPr>
            <p:ph type="sldNum" sz="quarter" idx="4"/>
          </p:nvPr>
        </p:nvSpPr>
        <p:spPr>
          <a:xfrm>
            <a:off x="11222183" y="6439465"/>
            <a:ext cx="671945" cy="365125"/>
          </a:xfrm>
          <a:prstGeom prst="rect">
            <a:avLst/>
          </a:prstGeom>
        </p:spPr>
        <p:txBody>
          <a:bodyPr vert="horz" lIns="91440" tIns="45720" rIns="91440" bIns="45720" rtlCol="0" anchor="ctr"/>
          <a:lstStyle>
            <a:lvl1pPr algn="r">
              <a:defRPr sz="1200">
                <a:solidFill>
                  <a:srgbClr val="2F6FB3"/>
                </a:solidFill>
                <a:latin typeface="Bitter Medium" pitchFamily="2" charset="0"/>
              </a:defRPr>
            </a:lvl1pPr>
          </a:lstStyle>
          <a:p>
            <a:fld id="{DCBF0ECA-95DC-4208-A6DA-EBCB90905B09}" type="slidenum">
              <a:rPr lang="de-DE" smtClean="0"/>
              <a:pPr/>
              <a:t>‹#›</a:t>
            </a:fld>
            <a:endParaRPr lang="de-DE" dirty="0"/>
          </a:p>
        </p:txBody>
      </p:sp>
      <p:pic>
        <p:nvPicPr>
          <p:cNvPr id="6" name="Picture 5" descr="Logo&#10;&#10;Description automatically generated with medium confidence">
            <a:extLst>
              <a:ext uri="{FF2B5EF4-FFF2-40B4-BE49-F238E27FC236}">
                <a16:creationId xmlns:a16="http://schemas.microsoft.com/office/drawing/2014/main" id="{6C01E073-DB2B-F7F7-83AB-70A24F007F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98641" y="200220"/>
            <a:ext cx="710482" cy="1109705"/>
          </a:xfrm>
          <a:prstGeom prst="rect">
            <a:avLst/>
          </a:prstGeom>
        </p:spPr>
      </p:pic>
      <p:sp>
        <p:nvSpPr>
          <p:cNvPr id="7" name="TextBox 6">
            <a:extLst>
              <a:ext uri="{FF2B5EF4-FFF2-40B4-BE49-F238E27FC236}">
                <a16:creationId xmlns:a16="http://schemas.microsoft.com/office/drawing/2014/main" id="{6CA57D02-E772-6D04-EDB5-ACAE0DF90F7E}"/>
              </a:ext>
            </a:extLst>
          </p:cNvPr>
          <p:cNvSpPr txBox="1"/>
          <p:nvPr userDrawn="1"/>
        </p:nvSpPr>
        <p:spPr>
          <a:xfrm>
            <a:off x="246493" y="6392173"/>
            <a:ext cx="4070558" cy="432261"/>
          </a:xfrm>
          <a:prstGeom prst="rect">
            <a:avLst/>
          </a:prstGeom>
        </p:spPr>
        <p:txBody>
          <a:bodyPr vert="horz" wrap="square" lIns="91440" tIns="45721" rIns="91440" bIns="45721" rtlCol="0" anchor="ctr">
            <a:normAutofit/>
          </a:bodyPr>
          <a:lstStyle/>
          <a:p>
            <a:pPr algn="l"/>
            <a:r>
              <a:rPr lang="en-US" sz="1600" b="0" i="0" baseline="0" dirty="0">
                <a:solidFill>
                  <a:schemeClr val="bg2"/>
                </a:solidFill>
                <a:latin typeface="Bitter Medium" pitchFamily="2" charset="77"/>
                <a:ea typeface="Open Sans Light" pitchFamily="2" charset="0"/>
                <a:cs typeface="Open Sans Light" pitchFamily="2" charset="0"/>
              </a:rPr>
              <a:t>Securing our food, forever.</a:t>
            </a:r>
          </a:p>
        </p:txBody>
      </p:sp>
      <p:cxnSp>
        <p:nvCxnSpPr>
          <p:cNvPr id="8" name="Gerade Verbindung 2">
            <a:extLst>
              <a:ext uri="{FF2B5EF4-FFF2-40B4-BE49-F238E27FC236}">
                <a16:creationId xmlns:a16="http://schemas.microsoft.com/office/drawing/2014/main" id="{124D09C1-4648-6CF7-409B-7D754DC41682}"/>
              </a:ext>
            </a:extLst>
          </p:cNvPr>
          <p:cNvCxnSpPr>
            <a:cxnSpLocks/>
          </p:cNvCxnSpPr>
          <p:nvPr userDrawn="1"/>
        </p:nvCxnSpPr>
        <p:spPr>
          <a:xfrm>
            <a:off x="246493" y="1288659"/>
            <a:ext cx="10832633" cy="0"/>
          </a:xfrm>
          <a:prstGeom prst="line">
            <a:avLst/>
          </a:prstGeom>
          <a:ln w="31750">
            <a:solidFill>
              <a:srgbClr val="2E6F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089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liennummernplatzhalter 5">
            <a:extLst>
              <a:ext uri="{FF2B5EF4-FFF2-40B4-BE49-F238E27FC236}">
                <a16:creationId xmlns:a16="http://schemas.microsoft.com/office/drawing/2014/main" id="{13A0D701-FC83-80FD-160A-4C098695E809}"/>
              </a:ext>
            </a:extLst>
          </p:cNvPr>
          <p:cNvSpPr>
            <a:spLocks noGrp="1"/>
          </p:cNvSpPr>
          <p:nvPr>
            <p:ph type="sldNum" sz="quarter" idx="4"/>
          </p:nvPr>
        </p:nvSpPr>
        <p:spPr>
          <a:xfrm>
            <a:off x="11222183" y="6439465"/>
            <a:ext cx="671945" cy="365125"/>
          </a:xfrm>
          <a:prstGeom prst="rect">
            <a:avLst/>
          </a:prstGeom>
        </p:spPr>
        <p:txBody>
          <a:bodyPr vert="horz" lIns="91440" tIns="45720" rIns="91440" bIns="45720" rtlCol="0" anchor="ctr"/>
          <a:lstStyle>
            <a:lvl1pPr algn="r">
              <a:defRPr sz="1200">
                <a:solidFill>
                  <a:srgbClr val="2F6FB3"/>
                </a:solidFill>
                <a:latin typeface="Bitter Medium" pitchFamily="2" charset="0"/>
              </a:defRPr>
            </a:lvl1pPr>
          </a:lstStyle>
          <a:p>
            <a:fld id="{DCBF0ECA-95DC-4208-A6DA-EBCB90905B09}" type="slidenum">
              <a:rPr lang="de-DE" smtClean="0"/>
              <a:pPr/>
              <a:t>‹#›</a:t>
            </a:fld>
            <a:endParaRPr lang="de-DE" dirty="0"/>
          </a:p>
        </p:txBody>
      </p:sp>
      <p:pic>
        <p:nvPicPr>
          <p:cNvPr id="6" name="Picture 5" descr="Logo&#10;&#10;Description automatically generated with medium confidence">
            <a:extLst>
              <a:ext uri="{FF2B5EF4-FFF2-40B4-BE49-F238E27FC236}">
                <a16:creationId xmlns:a16="http://schemas.microsoft.com/office/drawing/2014/main" id="{6C01E073-DB2B-F7F7-83AB-70A24F007F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98641" y="200220"/>
            <a:ext cx="710482" cy="1109705"/>
          </a:xfrm>
          <a:prstGeom prst="rect">
            <a:avLst/>
          </a:prstGeom>
        </p:spPr>
      </p:pic>
      <p:sp>
        <p:nvSpPr>
          <p:cNvPr id="7" name="TextBox 6">
            <a:extLst>
              <a:ext uri="{FF2B5EF4-FFF2-40B4-BE49-F238E27FC236}">
                <a16:creationId xmlns:a16="http://schemas.microsoft.com/office/drawing/2014/main" id="{6CA57D02-E772-6D04-EDB5-ACAE0DF90F7E}"/>
              </a:ext>
            </a:extLst>
          </p:cNvPr>
          <p:cNvSpPr txBox="1"/>
          <p:nvPr userDrawn="1"/>
        </p:nvSpPr>
        <p:spPr>
          <a:xfrm>
            <a:off x="246493" y="6392173"/>
            <a:ext cx="4070558" cy="432261"/>
          </a:xfrm>
          <a:prstGeom prst="rect">
            <a:avLst/>
          </a:prstGeom>
        </p:spPr>
        <p:txBody>
          <a:bodyPr vert="horz" wrap="square" lIns="91440" tIns="45721" rIns="91440" bIns="45721" rtlCol="0" anchor="ctr">
            <a:normAutofit/>
          </a:bodyPr>
          <a:lstStyle/>
          <a:p>
            <a:pPr algn="l"/>
            <a:r>
              <a:rPr lang="en-US" sz="1600" b="0" i="0" baseline="0" dirty="0">
                <a:solidFill>
                  <a:schemeClr val="bg2"/>
                </a:solidFill>
                <a:latin typeface="Bitter Medium" pitchFamily="2" charset="77"/>
                <a:ea typeface="Open Sans Light" pitchFamily="2" charset="0"/>
                <a:cs typeface="Open Sans Light" pitchFamily="2" charset="0"/>
              </a:rPr>
              <a:t>Securing our food, forever.</a:t>
            </a:r>
          </a:p>
        </p:txBody>
      </p:sp>
    </p:spTree>
    <p:extLst>
      <p:ext uri="{BB962C8B-B14F-4D97-AF65-F5344CB8AC3E}">
        <p14:creationId xmlns:p14="http://schemas.microsoft.com/office/powerpoint/2010/main" val="1572767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userDrawn="1">
  <p:cSld name="Custom Layout">
    <p:bg>
      <p:bgPr>
        <a:solidFill>
          <a:srgbClr val="2F6FB3"/>
        </a:solidFill>
        <a:effectLst/>
      </p:bgPr>
    </p:bg>
    <p:spTree>
      <p:nvGrpSpPr>
        <p:cNvPr id="1" name="Shape 22"/>
        <p:cNvGrpSpPr/>
        <p:nvPr/>
      </p:nvGrpSpPr>
      <p:grpSpPr>
        <a:xfrm>
          <a:off x="0" y="0"/>
          <a:ext cx="0" cy="0"/>
          <a:chOff x="0" y="0"/>
          <a:chExt cx="0" cy="0"/>
        </a:xfrm>
      </p:grpSpPr>
      <p:sp>
        <p:nvSpPr>
          <p:cNvPr id="24" name="Google Shape;24;p15"/>
          <p:cNvSpPr txBox="1">
            <a:spLocks noGrp="1"/>
          </p:cNvSpPr>
          <p:nvPr>
            <p:ph type="sldNum" idx="12"/>
          </p:nvPr>
        </p:nvSpPr>
        <p:spPr>
          <a:xfrm>
            <a:off x="9149301" y="645278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baseline="0">
                <a:solidFill>
                  <a:schemeClr val="bg2"/>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de-DE" smtClean="0"/>
              <a:pPr/>
              <a:t>‹#›</a:t>
            </a:fld>
            <a:endParaRPr lang="de-DE"/>
          </a:p>
        </p:txBody>
      </p:sp>
      <p:pic>
        <p:nvPicPr>
          <p:cNvPr id="2" name="Picture 26" descr="Icon&#10;&#10;Description automatically generated">
            <a:extLst>
              <a:ext uri="{FF2B5EF4-FFF2-40B4-BE49-F238E27FC236}">
                <a16:creationId xmlns:a16="http://schemas.microsoft.com/office/drawing/2014/main" id="{F98FAA22-431A-2FD8-117E-2362ED661F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89016" y="234398"/>
            <a:ext cx="712290" cy="1110525"/>
          </a:xfrm>
          <a:prstGeom prst="rect">
            <a:avLst/>
          </a:prstGeom>
        </p:spPr>
      </p:pic>
    </p:spTree>
    <p:extLst>
      <p:ext uri="{BB962C8B-B14F-4D97-AF65-F5344CB8AC3E}">
        <p14:creationId xmlns:p14="http://schemas.microsoft.com/office/powerpoint/2010/main" val="186088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bg>
      <p:bgPr>
        <a:solidFill>
          <a:schemeClr val="tx1"/>
        </a:solidFill>
        <a:effectLst/>
      </p:bgPr>
    </p:bg>
    <p:spTree>
      <p:nvGrpSpPr>
        <p:cNvPr id="1" name="Shape 22"/>
        <p:cNvGrpSpPr/>
        <p:nvPr/>
      </p:nvGrpSpPr>
      <p:grpSpPr>
        <a:xfrm>
          <a:off x="0" y="0"/>
          <a:ext cx="0" cy="0"/>
          <a:chOff x="0" y="0"/>
          <a:chExt cx="0" cy="0"/>
        </a:xfrm>
      </p:grpSpPr>
      <p:sp>
        <p:nvSpPr>
          <p:cNvPr id="24" name="Google Shape;24;p15"/>
          <p:cNvSpPr txBox="1">
            <a:spLocks noGrp="1"/>
          </p:cNvSpPr>
          <p:nvPr>
            <p:ph type="sldNum" idx="12"/>
          </p:nvPr>
        </p:nvSpPr>
        <p:spPr>
          <a:xfrm>
            <a:off x="9149301" y="645278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baseline="0">
                <a:solidFill>
                  <a:schemeClr val="bg2"/>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de-DE" smtClean="0"/>
              <a:pPr/>
              <a:t>‹#›</a:t>
            </a:fld>
            <a:endParaRPr lang="de-DE"/>
          </a:p>
        </p:txBody>
      </p:sp>
      <p:pic>
        <p:nvPicPr>
          <p:cNvPr id="2" name="Picture 26" descr="Icon&#10;&#10;Description automatically generated">
            <a:extLst>
              <a:ext uri="{FF2B5EF4-FFF2-40B4-BE49-F238E27FC236}">
                <a16:creationId xmlns:a16="http://schemas.microsoft.com/office/drawing/2014/main" id="{F98FAA22-431A-2FD8-117E-2362ED661F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89016" y="234398"/>
            <a:ext cx="712290" cy="1110525"/>
          </a:xfrm>
          <a:prstGeom prst="rect">
            <a:avLst/>
          </a:prstGeom>
        </p:spPr>
      </p:pic>
    </p:spTree>
    <p:extLst>
      <p:ext uri="{BB962C8B-B14F-4D97-AF65-F5344CB8AC3E}">
        <p14:creationId xmlns:p14="http://schemas.microsoft.com/office/powerpoint/2010/main" val="47109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8738E027-D21A-5329-41B5-CA5F606E9EAE}"/>
              </a:ext>
            </a:extLst>
          </p:cNvPr>
          <p:cNvSpPr>
            <a:spLocks noGrp="1"/>
          </p:cNvSpPr>
          <p:nvPr>
            <p:ph type="sldNum" sz="quarter" idx="4"/>
          </p:nvPr>
        </p:nvSpPr>
        <p:spPr>
          <a:xfrm>
            <a:off x="11222181" y="6459307"/>
            <a:ext cx="671945" cy="365125"/>
          </a:xfrm>
          <a:prstGeom prst="rect">
            <a:avLst/>
          </a:prstGeom>
        </p:spPr>
        <p:txBody>
          <a:bodyPr vert="horz" lIns="91440" tIns="45720" rIns="91440" bIns="45720" rtlCol="0" anchor="ctr"/>
          <a:lstStyle>
            <a:lvl1pPr algn="r">
              <a:defRPr sz="1200" baseline="0">
                <a:solidFill>
                  <a:srgbClr val="2F6FB3"/>
                </a:solidFill>
                <a:latin typeface="Bitter Medium" pitchFamily="2" charset="0"/>
              </a:defRPr>
            </a:lvl1pPr>
          </a:lstStyle>
          <a:p>
            <a:fld id="{DCBF0ECA-95DC-4208-A6DA-EBCB90905B09}" type="slidenum">
              <a:rPr lang="de-DE" smtClean="0"/>
              <a:pPr/>
              <a:t>‹#›</a:t>
            </a:fld>
            <a:endParaRPr lang="de-DE"/>
          </a:p>
        </p:txBody>
      </p:sp>
      <p:pic>
        <p:nvPicPr>
          <p:cNvPr id="3" name="Picture 2" descr="Logo&#10;&#10;Description automatically generated with medium confidence">
            <a:extLst>
              <a:ext uri="{FF2B5EF4-FFF2-40B4-BE49-F238E27FC236}">
                <a16:creationId xmlns:a16="http://schemas.microsoft.com/office/drawing/2014/main" id="{F2201ADE-18D5-9A59-1CA1-42C3FC40383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98640" y="200220"/>
            <a:ext cx="710482" cy="1109705"/>
          </a:xfrm>
          <a:prstGeom prst="rect">
            <a:avLst/>
          </a:prstGeom>
        </p:spPr>
      </p:pic>
    </p:spTree>
    <p:extLst>
      <p:ext uri="{BB962C8B-B14F-4D97-AF65-F5344CB8AC3E}">
        <p14:creationId xmlns:p14="http://schemas.microsoft.com/office/powerpoint/2010/main" val="2657472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2 text boxes">
    <p:spTree>
      <p:nvGrpSpPr>
        <p:cNvPr id="1" name=""/>
        <p:cNvGrpSpPr/>
        <p:nvPr/>
      </p:nvGrpSpPr>
      <p:grpSpPr>
        <a:xfrm>
          <a:off x="0" y="0"/>
          <a:ext cx="0" cy="0"/>
          <a:chOff x="0" y="0"/>
          <a:chExt cx="0" cy="0"/>
        </a:xfrm>
      </p:grpSpPr>
      <p:sp>
        <p:nvSpPr>
          <p:cNvPr id="12" name="Pladsholder til tekst 9">
            <a:extLst>
              <a:ext uri="{FF2B5EF4-FFF2-40B4-BE49-F238E27FC236}">
                <a16:creationId xmlns:a16="http://schemas.microsoft.com/office/drawing/2014/main" id="{C3314AB1-1211-052B-3F93-D77C78175B6A}"/>
              </a:ext>
            </a:extLst>
          </p:cNvPr>
          <p:cNvSpPr>
            <a:spLocks noGrp="1"/>
          </p:cNvSpPr>
          <p:nvPr>
            <p:ph type="body" sz="quarter" idx="11" hasCustomPrompt="1"/>
          </p:nvPr>
        </p:nvSpPr>
        <p:spPr>
          <a:xfrm>
            <a:off x="448937" y="664237"/>
            <a:ext cx="9130491" cy="961364"/>
          </a:xfrm>
          <a:prstGeom prst="rect">
            <a:avLst/>
          </a:prstGeom>
        </p:spPr>
        <p:txBody>
          <a:bodyPr/>
          <a:lstStyle>
            <a:lvl1pPr marL="0" indent="0">
              <a:buNone/>
              <a:defRPr sz="3600">
                <a:solidFill>
                  <a:srgbClr val="000000"/>
                </a:solidFill>
                <a:latin typeface="Bitter SemiBold"/>
              </a:defRPr>
            </a:lvl1pPr>
            <a:lvl2pPr marL="457200" indent="0">
              <a:buNone/>
              <a:defRPr>
                <a:solidFill>
                  <a:srgbClr val="000000"/>
                </a:solidFill>
              </a:defRPr>
            </a:lvl2pPr>
            <a:lvl3pPr marL="914400" indent="0">
              <a:buNone/>
              <a:defRPr>
                <a:solidFill>
                  <a:srgbClr val="000000"/>
                </a:solidFill>
              </a:defRPr>
            </a:lvl3pPr>
            <a:lvl4pPr marL="1371600" indent="0">
              <a:buNone/>
              <a:defRPr>
                <a:solidFill>
                  <a:srgbClr val="000000"/>
                </a:solidFill>
              </a:defRPr>
            </a:lvl4pPr>
            <a:lvl5pPr marL="1828800" indent="0">
              <a:buNone/>
              <a:defRPr>
                <a:solidFill>
                  <a:srgbClr val="000000"/>
                </a:solidFill>
              </a:defRPr>
            </a:lvl5pPr>
          </a:lstStyle>
          <a:p>
            <a:pPr lvl="0"/>
            <a:r>
              <a:rPr lang="da-DK" dirty="0"/>
              <a:t>This is a </a:t>
            </a:r>
            <a:r>
              <a:rPr lang="da-DK" dirty="0" err="1"/>
              <a:t>headline</a:t>
            </a:r>
            <a:endParaRPr lang="da-DK" dirty="0"/>
          </a:p>
        </p:txBody>
      </p:sp>
      <p:sp>
        <p:nvSpPr>
          <p:cNvPr id="14" name="Pladsholder til tekst 18">
            <a:extLst>
              <a:ext uri="{FF2B5EF4-FFF2-40B4-BE49-F238E27FC236}">
                <a16:creationId xmlns:a16="http://schemas.microsoft.com/office/drawing/2014/main" id="{3BD80FBA-0DC1-C22C-D41B-7B3D4D873D82}"/>
              </a:ext>
            </a:extLst>
          </p:cNvPr>
          <p:cNvSpPr>
            <a:spLocks noGrp="1"/>
          </p:cNvSpPr>
          <p:nvPr>
            <p:ph type="body" sz="quarter" idx="13"/>
          </p:nvPr>
        </p:nvSpPr>
        <p:spPr>
          <a:xfrm>
            <a:off x="561401" y="2392219"/>
            <a:ext cx="4950878" cy="3551379"/>
          </a:xfrm>
          <a:prstGeom prst="rect">
            <a:avLst/>
          </a:prstGeom>
        </p:spPr>
        <p:txBody>
          <a:bodyPr/>
          <a:lstStyle>
            <a:lvl1pPr>
              <a:lnSpc>
                <a:spcPts val="2160"/>
              </a:lnSpc>
              <a:spcBef>
                <a:spcPts val="0"/>
              </a:spcBef>
              <a:spcAft>
                <a:spcPts val="2160"/>
              </a:spcAft>
              <a:defRPr sz="180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Mastertextformat bearbeiten</a:t>
            </a:r>
          </a:p>
        </p:txBody>
      </p:sp>
      <p:sp>
        <p:nvSpPr>
          <p:cNvPr id="16" name="Pladsholder til tekst 18">
            <a:extLst>
              <a:ext uri="{FF2B5EF4-FFF2-40B4-BE49-F238E27FC236}">
                <a16:creationId xmlns:a16="http://schemas.microsoft.com/office/drawing/2014/main" id="{08BE83A7-1123-7CCE-7CE4-4948104DF94F}"/>
              </a:ext>
            </a:extLst>
          </p:cNvPr>
          <p:cNvSpPr>
            <a:spLocks noGrp="1"/>
          </p:cNvSpPr>
          <p:nvPr>
            <p:ph type="body" sz="quarter" idx="14"/>
          </p:nvPr>
        </p:nvSpPr>
        <p:spPr>
          <a:xfrm>
            <a:off x="6679723" y="2392219"/>
            <a:ext cx="4950878" cy="3551379"/>
          </a:xfrm>
          <a:prstGeom prst="rect">
            <a:avLst/>
          </a:prstGeom>
        </p:spPr>
        <p:txBody>
          <a:bodyPr/>
          <a:lstStyle>
            <a:lvl1pPr>
              <a:lnSpc>
                <a:spcPts val="2160"/>
              </a:lnSpc>
              <a:spcBef>
                <a:spcPts val="0"/>
              </a:spcBef>
              <a:spcAft>
                <a:spcPts val="2160"/>
              </a:spcAft>
              <a:defRPr sz="180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a:t>Mastertextformat bearbeiten</a:t>
            </a:r>
          </a:p>
        </p:txBody>
      </p:sp>
    </p:spTree>
    <p:extLst>
      <p:ext uri="{BB962C8B-B14F-4D97-AF65-F5344CB8AC3E}">
        <p14:creationId xmlns:p14="http://schemas.microsoft.com/office/powerpoint/2010/main" val="32467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text box">
    <p:spTree>
      <p:nvGrpSpPr>
        <p:cNvPr id="1" name=""/>
        <p:cNvGrpSpPr/>
        <p:nvPr/>
      </p:nvGrpSpPr>
      <p:grpSpPr>
        <a:xfrm>
          <a:off x="0" y="0"/>
          <a:ext cx="0" cy="0"/>
          <a:chOff x="0" y="0"/>
          <a:chExt cx="0" cy="0"/>
        </a:xfrm>
      </p:grpSpPr>
      <p:sp>
        <p:nvSpPr>
          <p:cNvPr id="12" name="Pladsholder til tekst 9">
            <a:extLst>
              <a:ext uri="{FF2B5EF4-FFF2-40B4-BE49-F238E27FC236}">
                <a16:creationId xmlns:a16="http://schemas.microsoft.com/office/drawing/2014/main" id="{C3314AB1-1211-052B-3F93-D77C78175B6A}"/>
              </a:ext>
            </a:extLst>
          </p:cNvPr>
          <p:cNvSpPr>
            <a:spLocks noGrp="1"/>
          </p:cNvSpPr>
          <p:nvPr>
            <p:ph type="body" sz="quarter" idx="11" hasCustomPrompt="1"/>
          </p:nvPr>
        </p:nvSpPr>
        <p:spPr>
          <a:xfrm>
            <a:off x="448937" y="664237"/>
            <a:ext cx="9130491" cy="961364"/>
          </a:xfrm>
          <a:prstGeom prst="rect">
            <a:avLst/>
          </a:prstGeom>
        </p:spPr>
        <p:txBody>
          <a:bodyPr/>
          <a:lstStyle>
            <a:lvl1pPr marL="0" indent="0">
              <a:buNone/>
              <a:defRPr sz="3600">
                <a:solidFill>
                  <a:srgbClr val="000000"/>
                </a:solidFill>
                <a:latin typeface="Bitter SemiBold"/>
              </a:defRPr>
            </a:lvl1pPr>
            <a:lvl2pPr marL="457200" indent="0">
              <a:buNone/>
              <a:defRPr>
                <a:solidFill>
                  <a:srgbClr val="000000"/>
                </a:solidFill>
              </a:defRPr>
            </a:lvl2pPr>
            <a:lvl3pPr marL="914400" indent="0">
              <a:buNone/>
              <a:defRPr>
                <a:solidFill>
                  <a:srgbClr val="000000"/>
                </a:solidFill>
              </a:defRPr>
            </a:lvl3pPr>
            <a:lvl4pPr marL="1371600" indent="0">
              <a:buNone/>
              <a:defRPr>
                <a:solidFill>
                  <a:srgbClr val="000000"/>
                </a:solidFill>
              </a:defRPr>
            </a:lvl4pPr>
            <a:lvl5pPr marL="1828800" indent="0">
              <a:buNone/>
              <a:defRPr>
                <a:solidFill>
                  <a:srgbClr val="000000"/>
                </a:solidFill>
              </a:defRPr>
            </a:lvl5pPr>
          </a:lstStyle>
          <a:p>
            <a:pPr lvl="0"/>
            <a:r>
              <a:rPr lang="da-DK" dirty="0"/>
              <a:t>This is a </a:t>
            </a:r>
            <a:r>
              <a:rPr lang="da-DK" dirty="0" err="1"/>
              <a:t>headline</a:t>
            </a:r>
            <a:endParaRPr lang="da-DK" dirty="0"/>
          </a:p>
        </p:txBody>
      </p:sp>
      <p:sp>
        <p:nvSpPr>
          <p:cNvPr id="14" name="Pladsholder til tekst 18">
            <a:extLst>
              <a:ext uri="{FF2B5EF4-FFF2-40B4-BE49-F238E27FC236}">
                <a16:creationId xmlns:a16="http://schemas.microsoft.com/office/drawing/2014/main" id="{3BD80FBA-0DC1-C22C-D41B-7B3D4D873D82}"/>
              </a:ext>
            </a:extLst>
          </p:cNvPr>
          <p:cNvSpPr>
            <a:spLocks noGrp="1"/>
          </p:cNvSpPr>
          <p:nvPr>
            <p:ph type="body" sz="quarter" idx="13"/>
          </p:nvPr>
        </p:nvSpPr>
        <p:spPr>
          <a:xfrm>
            <a:off x="561401" y="2392219"/>
            <a:ext cx="11069200" cy="3551379"/>
          </a:xfrm>
          <a:prstGeom prst="rect">
            <a:avLst/>
          </a:prstGeom>
        </p:spPr>
        <p:txBody>
          <a:bodyPr/>
          <a:lstStyle>
            <a:lvl1pPr>
              <a:lnSpc>
                <a:spcPts val="2160"/>
              </a:lnSpc>
              <a:spcBef>
                <a:spcPts val="0"/>
              </a:spcBef>
              <a:spcAft>
                <a:spcPts val="2160"/>
              </a:spcAft>
              <a:defRPr sz="180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p:txBody>
      </p:sp>
      <p:cxnSp>
        <p:nvCxnSpPr>
          <p:cNvPr id="15" name="Lige forbindelse 14">
            <a:extLst>
              <a:ext uri="{FF2B5EF4-FFF2-40B4-BE49-F238E27FC236}">
                <a16:creationId xmlns:a16="http://schemas.microsoft.com/office/drawing/2014/main" id="{330D0B4D-0A43-AB73-BE5B-C6B4A21E206A}"/>
              </a:ext>
            </a:extLst>
          </p:cNvPr>
          <p:cNvCxnSpPr>
            <a:cxnSpLocks/>
          </p:cNvCxnSpPr>
          <p:nvPr userDrawn="1"/>
        </p:nvCxnSpPr>
        <p:spPr>
          <a:xfrm>
            <a:off x="-160774" y="1692000"/>
            <a:ext cx="12612750" cy="0"/>
          </a:xfrm>
          <a:prstGeom prst="line">
            <a:avLst/>
          </a:prstGeom>
          <a:ln w="44450">
            <a:solidFill>
              <a:srgbClr val="3875B7"/>
            </a:solidFill>
          </a:ln>
        </p:spPr>
        <p:style>
          <a:lnRef idx="1">
            <a:schemeClr val="accent4"/>
          </a:lnRef>
          <a:fillRef idx="0">
            <a:schemeClr val="accent4"/>
          </a:fillRef>
          <a:effectRef idx="0">
            <a:schemeClr val="accent4"/>
          </a:effectRef>
          <a:fontRef idx="minor">
            <a:schemeClr val="tx1"/>
          </a:fontRef>
        </p:style>
      </p:cxnSp>
      <p:pic>
        <p:nvPicPr>
          <p:cNvPr id="3" name="Picture 2" descr="A picture containing text, vector graphics, clipart, night sky&#10;&#10;Description automatically generated">
            <a:extLst>
              <a:ext uri="{FF2B5EF4-FFF2-40B4-BE49-F238E27FC236}">
                <a16:creationId xmlns:a16="http://schemas.microsoft.com/office/drawing/2014/main" id="{622D7EB0-782A-9BA4-8516-59F0FEC0F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9243" y="137755"/>
            <a:ext cx="935389" cy="1463040"/>
          </a:xfrm>
          <a:prstGeom prst="rect">
            <a:avLst/>
          </a:prstGeom>
        </p:spPr>
      </p:pic>
    </p:spTree>
    <p:extLst>
      <p:ext uri="{BB962C8B-B14F-4D97-AF65-F5344CB8AC3E}">
        <p14:creationId xmlns:p14="http://schemas.microsoft.com/office/powerpoint/2010/main" val="85558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149"/>
        <p:cNvGrpSpPr/>
        <p:nvPr/>
      </p:nvGrpSpPr>
      <p:grpSpPr>
        <a:xfrm>
          <a:off x="0" y="0"/>
          <a:ext cx="0" cy="0"/>
          <a:chOff x="0" y="0"/>
          <a:chExt cx="0" cy="0"/>
        </a:xfrm>
      </p:grpSpPr>
      <p:pic>
        <p:nvPicPr>
          <p:cNvPr id="150" name="Google Shape;150;p52" descr="Logo&#10;&#10;Description automatically generated with medium confidence"/>
          <p:cNvPicPr preferRelativeResize="0"/>
          <p:nvPr/>
        </p:nvPicPr>
        <p:blipFill rotWithShape="1">
          <a:blip r:embed="rId3">
            <a:alphaModFix/>
          </a:blip>
          <a:srcRect/>
          <a:stretch/>
        </p:blipFill>
        <p:spPr>
          <a:xfrm>
            <a:off x="11298640" y="200220"/>
            <a:ext cx="710482" cy="1109705"/>
          </a:xfrm>
          <a:prstGeom prst="rect">
            <a:avLst/>
          </a:prstGeom>
          <a:noFill/>
          <a:ln>
            <a:noFill/>
          </a:ln>
        </p:spPr>
      </p:pic>
      <p:sp>
        <p:nvSpPr>
          <p:cNvPr id="151" name="Google Shape;151;p52"/>
          <p:cNvSpPr txBox="1">
            <a:spLocks noGrp="1"/>
          </p:cNvSpPr>
          <p:nvPr>
            <p:ph type="title"/>
          </p:nvPr>
        </p:nvSpPr>
        <p:spPr>
          <a:xfrm>
            <a:off x="307342" y="444032"/>
            <a:ext cx="9933938" cy="49325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1"/>
              </a:buClr>
              <a:buSzPts val="3200"/>
              <a:buFont typeface="Bitter"/>
              <a:buNone/>
              <a:defRPr sz="3200" b="0">
                <a:latin typeface="Bitter"/>
                <a:ea typeface="Bitter"/>
                <a:cs typeface="Bitter"/>
                <a:sym typeface="Bitt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2"/>
          <p:cNvSpPr/>
          <p:nvPr/>
        </p:nvSpPr>
        <p:spPr>
          <a:xfrm>
            <a:off x="0" y="6375400"/>
            <a:ext cx="12192000" cy="4932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 name="Google Shape;153;p52"/>
          <p:cNvSpPr txBox="1"/>
          <p:nvPr/>
        </p:nvSpPr>
        <p:spPr>
          <a:xfrm>
            <a:off x="11371006" y="6375400"/>
            <a:ext cx="820994" cy="482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Open Sans Light"/>
              <a:ea typeface="Open Sans Light"/>
              <a:cs typeface="Open Sans Light"/>
              <a:sym typeface="Open Sans Light"/>
            </a:endParaRPr>
          </a:p>
        </p:txBody>
      </p:sp>
      <p:sp>
        <p:nvSpPr>
          <p:cNvPr id="154" name="Google Shape;154;p52"/>
          <p:cNvSpPr txBox="1"/>
          <p:nvPr/>
        </p:nvSpPr>
        <p:spPr>
          <a:xfrm>
            <a:off x="297874" y="6425739"/>
            <a:ext cx="4070557" cy="432261"/>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Bitter Medium"/>
                <a:ea typeface="Bitter Medium"/>
                <a:cs typeface="Bitter Medium"/>
                <a:sym typeface="Bitter Medium"/>
              </a:rPr>
              <a:t>Securing our food, forever.</a:t>
            </a:r>
            <a:endParaRPr sz="1400" b="0" i="0" u="none" strike="noStrike" cap="none">
              <a:solidFill>
                <a:srgbClr val="000000"/>
              </a:solidFill>
              <a:latin typeface="Arial"/>
              <a:ea typeface="Arial"/>
              <a:cs typeface="Arial"/>
              <a:sym typeface="Arial"/>
            </a:endParaRPr>
          </a:p>
        </p:txBody>
      </p:sp>
      <p:sp>
        <p:nvSpPr>
          <p:cNvPr id="155" name="Google Shape;155;p52"/>
          <p:cNvSpPr txBox="1">
            <a:spLocks noGrp="1"/>
          </p:cNvSpPr>
          <p:nvPr>
            <p:ph type="sldNum" idx="12"/>
          </p:nvPr>
        </p:nvSpPr>
        <p:spPr>
          <a:xfrm>
            <a:off x="11222181" y="6459307"/>
            <a:ext cx="67194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Bitter Medium"/>
                <a:ea typeface="Bitter Medium"/>
                <a:cs typeface="Bitter Medium"/>
                <a:sym typeface="Bitter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8541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3029D25-D95C-2708-85A9-11FF609D7B3C}"/>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7C4ABE9-9A81-05B4-9CD2-40CB45119F70}"/>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B2A265E-1481-CE80-7193-D9A1B775436A}"/>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421BA-D54A-3848-AC33-73C9A1926529}" type="datetime1">
              <a:rPr lang="en-US" smtClean="0"/>
              <a:t>4/12/26</a:t>
            </a:fld>
            <a:endParaRPr lang="de-DE"/>
          </a:p>
        </p:txBody>
      </p:sp>
      <p:sp>
        <p:nvSpPr>
          <p:cNvPr id="5" name="Fußzeilenplatzhalter 4">
            <a:extLst>
              <a:ext uri="{FF2B5EF4-FFF2-40B4-BE49-F238E27FC236}">
                <a16:creationId xmlns:a16="http://schemas.microsoft.com/office/drawing/2014/main" id="{9D6E3FD6-DF80-A80C-E08A-BC7C79F44C05}"/>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583392D-BC13-6CFE-7E70-6F89B3AB4407}"/>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F0ECA-95DC-4208-A6DA-EBCB90905B09}" type="slidenum">
              <a:rPr lang="de-DE" smtClean="0"/>
              <a:t>‹#›</a:t>
            </a:fld>
            <a:endParaRPr lang="de-DE"/>
          </a:p>
        </p:txBody>
      </p:sp>
    </p:spTree>
    <p:extLst>
      <p:ext uri="{BB962C8B-B14F-4D97-AF65-F5344CB8AC3E}">
        <p14:creationId xmlns:p14="http://schemas.microsoft.com/office/powerpoint/2010/main" val="3201122317"/>
      </p:ext>
    </p:extLst>
  </p:cSld>
  <p:clrMap bg1="dk1" tx1="lt1" bg2="dk2" tx2="lt2" accent1="accent1" accent2="accent2" accent3="accent3" accent4="accent4" accent5="accent5" accent6="accent6" hlink="hlink" folHlink="folHlink"/>
  <p:sldLayoutIdLst>
    <p:sldLayoutId id="2147483663" r:id="rId1"/>
    <p:sldLayoutId id="2147483668" r:id="rId2"/>
    <p:sldLayoutId id="2147483669" r:id="rId3"/>
    <p:sldLayoutId id="2147483667" r:id="rId4"/>
    <p:sldLayoutId id="2147483673" r:id="rId5"/>
    <p:sldLayoutId id="2147483670" r:id="rId6"/>
    <p:sldLayoutId id="2147483672" r:id="rId7"/>
    <p:sldLayoutId id="2147483680" r:id="rId8"/>
    <p:sldLayoutId id="2147483683" r:id="rId9"/>
    <p:sldLayoutId id="2147483684" r:id="rId10"/>
    <p:sldLayoutId id="2147483685" r:id="rId11"/>
    <p:sldLayoutId id="2147483686" r:id="rId12"/>
    <p:sldLayoutId id="2147483687" r:id="rId13"/>
    <p:sldLayoutId id="2147483688" r:id="rId14"/>
  </p:sldLayoutIdLst>
  <p:hf hdr="0" ftr="0" dt="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4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croptrust.org/knowledge-hub/data-and-information-systems/" TargetMode="External"/><Relationship Id="rId13" Type="http://schemas.openxmlformats.org/officeDocument/2006/relationships/hyperlink" Target="https://www.croptrust.org/knowledge-hub/grow-webinars/" TargetMode="External"/><Relationship Id="rId18" Type="http://schemas.openxmlformats.org/officeDocument/2006/relationships/hyperlink" Target="https://www.croptrust.org/what-we-do/projects/crop-conservation-activities-database/" TargetMode="External"/><Relationship Id="rId3" Type="http://schemas.openxmlformats.org/officeDocument/2006/relationships/image" Target="../media/image30.png"/><Relationship Id="rId7" Type="http://schemas.openxmlformats.org/officeDocument/2006/relationships/hyperlink" Target="https://www.croptrust.org/" TargetMode="External"/><Relationship Id="rId12" Type="http://schemas.openxmlformats.org/officeDocument/2006/relationships/hyperlink" Target="https://www.croptrust.org/what-we-do/programs/emergency-reserve-for-genebanks/" TargetMode="External"/><Relationship Id="rId17" Type="http://schemas.openxmlformats.org/officeDocument/2006/relationships/hyperlink" Target="https://www.croptrust.org/news-events/podcasts/" TargetMode="External"/><Relationship Id="rId2" Type="http://schemas.openxmlformats.org/officeDocument/2006/relationships/notesSlide" Target="../notesSlides/notesSlide7.xml"/><Relationship Id="rId16" Type="http://schemas.openxmlformats.org/officeDocument/2006/relationships/hyperlink" Target="https://www.croptrust.org/news-events/subscribe/" TargetMode="External"/><Relationship Id="rId1" Type="http://schemas.openxmlformats.org/officeDocument/2006/relationships/slideLayout" Target="../slideLayouts/slideLayout6.xml"/><Relationship Id="rId6" Type="http://schemas.openxmlformats.org/officeDocument/2006/relationships/hyperlink" Target="https://www.croptrust.org/knowledge-hub/crop-conservation-strategies/" TargetMode="External"/><Relationship Id="rId11" Type="http://schemas.openxmlformats.org/officeDocument/2006/relationships/hyperlink" Target="https://www.croptrust.org/what-we-do/programs/supporting-genebanks/" TargetMode="External"/><Relationship Id="rId5" Type="http://schemas.openxmlformats.org/officeDocument/2006/relationships/hyperlink" Target="https://www.croptrust.org/what-we-do/projects/the-bold-project/" TargetMode="External"/><Relationship Id="rId15" Type="http://schemas.openxmlformats.org/officeDocument/2006/relationships/hyperlink" Target="https://www.croptrust.org/knowledge-hub/" TargetMode="External"/><Relationship Id="rId10" Type="http://schemas.openxmlformats.org/officeDocument/2006/relationships/hyperlink" Target="https://www.croptrust.org/knowledge-hub/genebank-academy/" TargetMode="External"/><Relationship Id="rId4" Type="http://schemas.openxmlformats.org/officeDocument/2006/relationships/hyperlink" Target="https://www.croptrust.org/what-we-do/projects/power-of-diversity-funding-facility/" TargetMode="External"/><Relationship Id="rId9" Type="http://schemas.openxmlformats.org/officeDocument/2006/relationships/hyperlink" Target="https://www.seedvault.no/" TargetMode="External"/><Relationship Id="rId14" Type="http://schemas.openxmlformats.org/officeDocument/2006/relationships/hyperlink" Target="https://www.croptrust.org/who-we-are/about/global-flagship-initiative-for-food-security/"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nordgen.org/our-work/svalbard-global-seed-vault/the-seed-portal/"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seedvaultvirtualtour.com/"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c/CropTrust" TargetMode="Externa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croptrust.org/knowledge-hub/grow-webinar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roptrust.org/knowledge-hub/genebank-academy/"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hyperlink" Target="https://www.croptrust.org/news-events/news/a-helping-hand-to-reboot-seed-conservation-in-the-philippines/" TargetMode="External"/><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www.croptrust.org/news-events/news/sudans-national-genebank-begins-rebuilding-as-famine-threatens/" TargetMode="External"/><Relationship Id="rId5" Type="http://schemas.openxmlformats.org/officeDocument/2006/relationships/hyperlink" Target="https://www.genebanks.org/news-activities/news/genebank-resilience-tested-as-pandemic-enters-second-year/" TargetMode="External"/><Relationship Id="rId4" Type="http://schemas.openxmlformats.org/officeDocument/2006/relationships/hyperlink" Target="https://www.croptrust.org/news-events/news/an-international-rescue-mission-from-syria-to-svalbar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roptrust.org/knowledge-hub/crop-conservation-strategies/"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croptrust.org/news-events/news/crop-trust-leverages-googleorg-support-for-digital-innovation-in-food-securit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roptrust.org/news-events/news/unccd-cop16-crop-diversity-as-a-path-to-combat-desertification-and-ensure-food-security/"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hyperlink" Target="https://www.fao.org/plant-treaty/areas-of-work/the-multilateral-system/faqs-mls/en/"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mailto:Julianne.Biddle@croptrust.org" TargetMode="External"/><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723770-DE0C-A2C5-C8FE-970747DF2470}"/>
              </a:ext>
            </a:extLst>
          </p:cNvPr>
          <p:cNvSpPr>
            <a:spLocks noGrp="1"/>
          </p:cNvSpPr>
          <p:nvPr/>
        </p:nvSpPr>
        <p:spPr>
          <a:xfrm>
            <a:off x="369038" y="2491211"/>
            <a:ext cx="11822962" cy="1101840"/>
          </a:xfrm>
          <a:prstGeom prst="rect">
            <a:avLst/>
          </a:prstGeom>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lnSpc>
                <a:spcPct val="80000"/>
              </a:lnSpc>
            </a:pPr>
            <a:r>
              <a:rPr lang="en-US" sz="8000" b="1" dirty="0">
                <a:solidFill>
                  <a:schemeClr val="accent4"/>
                </a:solidFill>
              </a:rPr>
              <a:t>The Power of Crop Diversity</a:t>
            </a:r>
          </a:p>
        </p:txBody>
      </p:sp>
    </p:spTree>
    <p:extLst>
      <p:ext uri="{BB962C8B-B14F-4D97-AF65-F5344CB8AC3E}">
        <p14:creationId xmlns:p14="http://schemas.microsoft.com/office/powerpoint/2010/main" val="396583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1EB3-8CB8-80D1-A211-163C1200E452}"/>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F49960B-4860-963D-116E-420306A143FE}"/>
              </a:ext>
            </a:extLst>
          </p:cNvPr>
          <p:cNvSpPr>
            <a:spLocks noGrp="1"/>
          </p:cNvSpPr>
          <p:nvPr>
            <p:ph type="sldNum" sz="quarter" idx="4"/>
          </p:nvPr>
        </p:nvSpPr>
        <p:spPr/>
        <p:txBody>
          <a:bodyPr/>
          <a:lstStyle/>
          <a:p>
            <a:fld id="{DCBF0ECA-95DC-4208-A6DA-EBCB90905B09}" type="slidenum">
              <a:rPr lang="de-DE" smtClean="0"/>
              <a:pPr/>
              <a:t>10</a:t>
            </a:fld>
            <a:endParaRPr lang="de-DE" dirty="0"/>
          </a:p>
        </p:txBody>
      </p:sp>
      <p:sp>
        <p:nvSpPr>
          <p:cNvPr id="3" name="Textfeld 2">
            <a:extLst>
              <a:ext uri="{FF2B5EF4-FFF2-40B4-BE49-F238E27FC236}">
                <a16:creationId xmlns:a16="http://schemas.microsoft.com/office/drawing/2014/main" id="{849E3AF1-6447-77FE-E5CD-A4D6754A7F57}"/>
              </a:ext>
            </a:extLst>
          </p:cNvPr>
          <p:cNvSpPr txBox="1"/>
          <p:nvPr/>
        </p:nvSpPr>
        <p:spPr>
          <a:xfrm>
            <a:off x="205036" y="336413"/>
            <a:ext cx="10779193" cy="769441"/>
          </a:xfrm>
          <a:prstGeom prst="rect">
            <a:avLst/>
          </a:prstGeom>
        </p:spPr>
        <p:txBody>
          <a:bodyPr vert="horz" wrap="square" lIns="91440" tIns="45720" rIns="91440" bIns="45720" rtlCol="0" anchor="t">
            <a:spAutoFit/>
          </a:bodyPr>
          <a:lstStyle/>
          <a:p>
            <a:pPr algn="l"/>
            <a:r>
              <a:rPr lang="de-DE" sz="4400" dirty="0">
                <a:solidFill>
                  <a:srgbClr val="306EB3"/>
                </a:solidFill>
                <a:latin typeface="+mj-lt"/>
                <a:ea typeface="Open Sans ExtraBold" pitchFamily="2" charset="0"/>
                <a:cs typeface="Open Sans ExtraBold" pitchFamily="2" charset="0"/>
              </a:rPr>
              <a:t>Genebanks </a:t>
            </a:r>
            <a:r>
              <a:rPr lang="de-DE" sz="4400" dirty="0" err="1">
                <a:solidFill>
                  <a:srgbClr val="306EB3"/>
                </a:solidFill>
                <a:latin typeface="+mj-lt"/>
                <a:ea typeface="Open Sans ExtraBold" pitchFamily="2" charset="0"/>
                <a:cs typeface="Open Sans ExtraBold" pitchFamily="2" charset="0"/>
              </a:rPr>
              <a:t>are</a:t>
            </a:r>
            <a:r>
              <a:rPr lang="de-DE" sz="4400" dirty="0">
                <a:solidFill>
                  <a:srgbClr val="306EB3"/>
                </a:solidFill>
                <a:latin typeface="+mj-lt"/>
                <a:ea typeface="Open Sans ExtraBold" pitchFamily="2" charset="0"/>
                <a:cs typeface="Open Sans ExtraBold" pitchFamily="2" charset="0"/>
              </a:rPr>
              <a:t> …</a:t>
            </a:r>
          </a:p>
        </p:txBody>
      </p:sp>
      <p:sp>
        <p:nvSpPr>
          <p:cNvPr id="4" name="Textfeld 3">
            <a:extLst>
              <a:ext uri="{FF2B5EF4-FFF2-40B4-BE49-F238E27FC236}">
                <a16:creationId xmlns:a16="http://schemas.microsoft.com/office/drawing/2014/main" id="{582A91A1-CE39-8FA8-94E9-45CF45624ED3}"/>
              </a:ext>
            </a:extLst>
          </p:cNvPr>
          <p:cNvSpPr txBox="1"/>
          <p:nvPr/>
        </p:nvSpPr>
        <p:spPr>
          <a:xfrm>
            <a:off x="804691" y="1781217"/>
            <a:ext cx="4693585" cy="584775"/>
          </a:xfrm>
          <a:prstGeom prst="rect">
            <a:avLst/>
          </a:prstGeom>
        </p:spPr>
        <p:txBody>
          <a:bodyPr vert="horz" wrap="square" lIns="91440" tIns="45720" rIns="91440" bIns="45720" rtlCol="0" anchor="t">
            <a:spAutoFit/>
          </a:bodyPr>
          <a:lstStyle/>
          <a:p>
            <a:pPr algn="l"/>
            <a:r>
              <a:rPr lang="de-DE" sz="3200" dirty="0">
                <a:solidFill>
                  <a:srgbClr val="306EB3"/>
                </a:solidFill>
                <a:latin typeface="+mj-lt"/>
                <a:ea typeface="Open Sans ExtraBold" pitchFamily="2" charset="0"/>
                <a:cs typeface="Open Sans ExtraBold" pitchFamily="2" charset="0"/>
              </a:rPr>
              <a:t>Helpers in </a:t>
            </a:r>
            <a:r>
              <a:rPr lang="de-DE" sz="3200" dirty="0" err="1">
                <a:solidFill>
                  <a:srgbClr val="306EB3"/>
                </a:solidFill>
                <a:latin typeface="+mj-lt"/>
                <a:ea typeface="Open Sans ExtraBold" pitchFamily="2" charset="0"/>
                <a:cs typeface="Open Sans ExtraBold" pitchFamily="2" charset="0"/>
              </a:rPr>
              <a:t>times</a:t>
            </a:r>
            <a:r>
              <a:rPr lang="de-DE" sz="3200" dirty="0">
                <a:solidFill>
                  <a:srgbClr val="306EB3"/>
                </a:solidFill>
                <a:latin typeface="+mj-lt"/>
                <a:ea typeface="Open Sans ExtraBold" pitchFamily="2" charset="0"/>
                <a:cs typeface="Open Sans ExtraBold" pitchFamily="2" charset="0"/>
              </a:rPr>
              <a:t> </a:t>
            </a:r>
            <a:r>
              <a:rPr lang="de-DE" sz="3200" dirty="0" err="1">
                <a:solidFill>
                  <a:srgbClr val="306EB3"/>
                </a:solidFill>
                <a:latin typeface="+mj-lt"/>
                <a:ea typeface="Open Sans ExtraBold" pitchFamily="2" charset="0"/>
                <a:cs typeface="Open Sans ExtraBold" pitchFamily="2" charset="0"/>
              </a:rPr>
              <a:t>of</a:t>
            </a:r>
            <a:r>
              <a:rPr lang="de-DE" sz="3200" dirty="0">
                <a:solidFill>
                  <a:srgbClr val="306EB3"/>
                </a:solidFill>
                <a:latin typeface="+mj-lt"/>
                <a:ea typeface="Open Sans ExtraBold" pitchFamily="2" charset="0"/>
                <a:cs typeface="Open Sans ExtraBold" pitchFamily="2" charset="0"/>
              </a:rPr>
              <a:t> </a:t>
            </a:r>
            <a:r>
              <a:rPr lang="de-DE" sz="3200" dirty="0" err="1">
                <a:solidFill>
                  <a:srgbClr val="306EB3"/>
                </a:solidFill>
                <a:latin typeface="+mj-lt"/>
                <a:ea typeface="Open Sans ExtraBold" pitchFamily="2" charset="0"/>
                <a:cs typeface="Open Sans ExtraBold" pitchFamily="2" charset="0"/>
              </a:rPr>
              <a:t>need</a:t>
            </a:r>
            <a:endParaRPr lang="de-DE" sz="3200" dirty="0">
              <a:solidFill>
                <a:srgbClr val="306EB3"/>
              </a:solidFill>
              <a:latin typeface="+mj-lt"/>
              <a:ea typeface="Open Sans ExtraBold" pitchFamily="2" charset="0"/>
              <a:cs typeface="Open Sans ExtraBold" pitchFamily="2" charset="0"/>
            </a:endParaRPr>
          </a:p>
        </p:txBody>
      </p:sp>
      <p:sp>
        <p:nvSpPr>
          <p:cNvPr id="5" name="Textfeld 4">
            <a:extLst>
              <a:ext uri="{FF2B5EF4-FFF2-40B4-BE49-F238E27FC236}">
                <a16:creationId xmlns:a16="http://schemas.microsoft.com/office/drawing/2014/main" id="{717C0EC0-423C-8FC0-738B-3913EDD0C733}"/>
              </a:ext>
            </a:extLst>
          </p:cNvPr>
          <p:cNvSpPr txBox="1"/>
          <p:nvPr/>
        </p:nvSpPr>
        <p:spPr>
          <a:xfrm>
            <a:off x="804691" y="2724480"/>
            <a:ext cx="3955483" cy="584775"/>
          </a:xfrm>
          <a:prstGeom prst="rect">
            <a:avLst/>
          </a:prstGeom>
        </p:spPr>
        <p:txBody>
          <a:bodyPr vert="horz" wrap="square" lIns="91440" tIns="45720" rIns="91440" bIns="45720" rtlCol="0" anchor="t">
            <a:spAutoFit/>
          </a:bodyPr>
          <a:lstStyle/>
          <a:p>
            <a:pPr algn="l"/>
            <a:r>
              <a:rPr lang="de-DE" sz="3200" dirty="0">
                <a:solidFill>
                  <a:srgbClr val="306EB3"/>
                </a:solidFill>
                <a:latin typeface="+mj-lt"/>
                <a:ea typeface="Open Sans ExtraBold" pitchFamily="2" charset="0"/>
                <a:cs typeface="Open Sans ExtraBold" pitchFamily="2" charset="0"/>
              </a:rPr>
              <a:t>Innovation hubs</a:t>
            </a:r>
          </a:p>
        </p:txBody>
      </p:sp>
      <p:sp>
        <p:nvSpPr>
          <p:cNvPr id="6" name="Textfeld 5">
            <a:extLst>
              <a:ext uri="{FF2B5EF4-FFF2-40B4-BE49-F238E27FC236}">
                <a16:creationId xmlns:a16="http://schemas.microsoft.com/office/drawing/2014/main" id="{6821FB79-1D41-9D45-AD6B-35ACF2AB1046}"/>
              </a:ext>
            </a:extLst>
          </p:cNvPr>
          <p:cNvSpPr txBox="1"/>
          <p:nvPr/>
        </p:nvSpPr>
        <p:spPr>
          <a:xfrm>
            <a:off x="1021861" y="3548745"/>
            <a:ext cx="5064221" cy="461665"/>
          </a:xfrm>
          <a:prstGeom prst="rect">
            <a:avLst/>
          </a:prstGeom>
        </p:spPr>
        <p:txBody>
          <a:bodyPr vert="horz" wrap="square" lIns="91440" tIns="45720" rIns="91440" bIns="45720" rtlCol="0" anchor="t">
            <a:spAutoFit/>
          </a:bodyPr>
          <a:lstStyle/>
          <a:p>
            <a:pPr algn="l"/>
            <a:r>
              <a:rPr lang="de-DE" sz="2400" dirty="0">
                <a:solidFill>
                  <a:srgbClr val="306EB3"/>
                </a:solidFill>
                <a:latin typeface="+mj-lt"/>
                <a:ea typeface="Open Sans ExtraBold" pitchFamily="2" charset="0"/>
                <a:cs typeface="Open Sans ExtraBold" pitchFamily="2" charset="0"/>
              </a:rPr>
              <a:t>Repatriation </a:t>
            </a:r>
            <a:r>
              <a:rPr lang="de-DE" sz="2400" dirty="0" err="1">
                <a:solidFill>
                  <a:srgbClr val="306EB3"/>
                </a:solidFill>
                <a:latin typeface="+mj-lt"/>
                <a:ea typeface="Open Sans ExtraBold" pitchFamily="2" charset="0"/>
                <a:cs typeface="Open Sans ExtraBold" pitchFamily="2" charset="0"/>
              </a:rPr>
              <a:t>of</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old</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species</a:t>
            </a:r>
            <a:r>
              <a:rPr lang="de-DE" sz="2400" dirty="0">
                <a:solidFill>
                  <a:srgbClr val="306EB3"/>
                </a:solidFill>
                <a:latin typeface="+mj-lt"/>
                <a:ea typeface="Open Sans ExtraBold" pitchFamily="2" charset="0"/>
                <a:cs typeface="Open Sans ExtraBold" pitchFamily="2" charset="0"/>
              </a:rPr>
              <a:t> and </a:t>
            </a:r>
            <a:r>
              <a:rPr lang="de-DE" sz="2400" dirty="0" err="1">
                <a:solidFill>
                  <a:srgbClr val="306EB3"/>
                </a:solidFill>
                <a:latin typeface="+mj-lt"/>
                <a:ea typeface="Open Sans ExtraBold" pitchFamily="2" charset="0"/>
                <a:cs typeface="Open Sans ExtraBold" pitchFamily="2" charset="0"/>
              </a:rPr>
              <a:t>varieties</a:t>
            </a:r>
            <a:endParaRPr lang="de-DE" sz="2400" dirty="0">
              <a:solidFill>
                <a:srgbClr val="306EB3"/>
              </a:solidFill>
              <a:latin typeface="+mj-lt"/>
              <a:ea typeface="Open Sans ExtraBold" pitchFamily="2" charset="0"/>
              <a:cs typeface="Open Sans ExtraBold" pitchFamily="2" charset="0"/>
            </a:endParaRPr>
          </a:p>
        </p:txBody>
      </p:sp>
      <p:sp>
        <p:nvSpPr>
          <p:cNvPr id="7" name="Textfeld 6">
            <a:extLst>
              <a:ext uri="{FF2B5EF4-FFF2-40B4-BE49-F238E27FC236}">
                <a16:creationId xmlns:a16="http://schemas.microsoft.com/office/drawing/2014/main" id="{09751359-4CDB-366B-BF08-B59DA6A0E61C}"/>
              </a:ext>
            </a:extLst>
          </p:cNvPr>
          <p:cNvSpPr txBox="1"/>
          <p:nvPr/>
        </p:nvSpPr>
        <p:spPr>
          <a:xfrm>
            <a:off x="1021861" y="4153310"/>
            <a:ext cx="5064221" cy="830997"/>
          </a:xfrm>
          <a:prstGeom prst="rect">
            <a:avLst/>
          </a:prstGeom>
        </p:spPr>
        <p:txBody>
          <a:bodyPr vert="horz" wrap="square" lIns="91440" tIns="45720" rIns="91440" bIns="45720" rtlCol="0" anchor="t">
            <a:spAutoFit/>
          </a:bodyPr>
          <a:lstStyle/>
          <a:p>
            <a:pPr algn="l"/>
            <a:r>
              <a:rPr lang="de-DE" sz="2400" dirty="0">
                <a:solidFill>
                  <a:srgbClr val="306EB3"/>
                </a:solidFill>
                <a:latin typeface="+mj-lt"/>
                <a:ea typeface="Open Sans ExtraBold" pitchFamily="2" charset="0"/>
                <a:cs typeface="Open Sans ExtraBold" pitchFamily="2" charset="0"/>
              </a:rPr>
              <a:t>Providers </a:t>
            </a:r>
            <a:r>
              <a:rPr lang="de-DE" sz="2400" dirty="0" err="1">
                <a:solidFill>
                  <a:srgbClr val="306EB3"/>
                </a:solidFill>
                <a:latin typeface="+mj-lt"/>
                <a:ea typeface="Open Sans ExtraBold" pitchFamily="2" charset="0"/>
                <a:cs typeface="Open Sans ExtraBold" pitchFamily="2" charset="0"/>
              </a:rPr>
              <a:t>of</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genetic</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resources</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as</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raw</a:t>
            </a:r>
            <a:r>
              <a:rPr lang="de-DE" sz="2400" dirty="0">
                <a:solidFill>
                  <a:srgbClr val="306EB3"/>
                </a:solidFill>
                <a:latin typeface="+mj-lt"/>
                <a:ea typeface="Open Sans ExtraBold" pitchFamily="2" charset="0"/>
                <a:cs typeface="Open Sans ExtraBold" pitchFamily="2" charset="0"/>
              </a:rPr>
              <a:t> material </a:t>
            </a:r>
            <a:r>
              <a:rPr lang="de-DE" sz="2400" dirty="0" err="1">
                <a:solidFill>
                  <a:srgbClr val="306EB3"/>
                </a:solidFill>
                <a:latin typeface="+mj-lt"/>
                <a:ea typeface="Open Sans ExtraBold" pitchFamily="2" charset="0"/>
                <a:cs typeface="Open Sans ExtraBold" pitchFamily="2" charset="0"/>
              </a:rPr>
              <a:t>for</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breeding</a:t>
            </a:r>
            <a:endParaRPr lang="de-DE" sz="2400" dirty="0">
              <a:solidFill>
                <a:srgbClr val="306EB3"/>
              </a:solidFill>
              <a:latin typeface="+mj-lt"/>
              <a:ea typeface="Open Sans ExtraBold" pitchFamily="2" charset="0"/>
              <a:cs typeface="Open Sans ExtraBold" pitchFamily="2" charset="0"/>
            </a:endParaRPr>
          </a:p>
        </p:txBody>
      </p:sp>
      <p:sp>
        <p:nvSpPr>
          <p:cNvPr id="8" name="Textfeld 7">
            <a:extLst>
              <a:ext uri="{FF2B5EF4-FFF2-40B4-BE49-F238E27FC236}">
                <a16:creationId xmlns:a16="http://schemas.microsoft.com/office/drawing/2014/main" id="{AFCF8F5A-CE51-F90A-CF26-AC0CEBB4C309}"/>
              </a:ext>
            </a:extLst>
          </p:cNvPr>
          <p:cNvSpPr txBox="1"/>
          <p:nvPr/>
        </p:nvSpPr>
        <p:spPr>
          <a:xfrm>
            <a:off x="1021861" y="5127207"/>
            <a:ext cx="5064221" cy="461665"/>
          </a:xfrm>
          <a:prstGeom prst="rect">
            <a:avLst/>
          </a:prstGeom>
        </p:spPr>
        <p:txBody>
          <a:bodyPr vert="horz" wrap="square" lIns="91440" tIns="45720" rIns="91440" bIns="45720" rtlCol="0" anchor="t">
            <a:spAutoFit/>
          </a:bodyPr>
          <a:lstStyle/>
          <a:p>
            <a:pPr algn="l"/>
            <a:r>
              <a:rPr lang="de-DE" sz="2400" dirty="0" err="1">
                <a:solidFill>
                  <a:srgbClr val="306EB3"/>
                </a:solidFill>
                <a:latin typeface="+mj-lt"/>
                <a:ea typeface="Open Sans ExtraBold" pitchFamily="2" charset="0"/>
                <a:cs typeface="Open Sans ExtraBold" pitchFamily="2" charset="0"/>
              </a:rPr>
              <a:t>Catalysts</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of</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food</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system</a:t>
            </a:r>
            <a:r>
              <a:rPr lang="de-DE" sz="2400" dirty="0">
                <a:solidFill>
                  <a:srgbClr val="306EB3"/>
                </a:solidFill>
                <a:latin typeface="+mj-lt"/>
                <a:ea typeface="Open Sans ExtraBold" pitchFamily="2" charset="0"/>
                <a:cs typeface="Open Sans ExtraBold" pitchFamily="2" charset="0"/>
              </a:rPr>
              <a:t> </a:t>
            </a:r>
            <a:r>
              <a:rPr lang="de-DE" sz="2400" dirty="0" err="1">
                <a:solidFill>
                  <a:srgbClr val="306EB3"/>
                </a:solidFill>
                <a:latin typeface="+mj-lt"/>
                <a:ea typeface="Open Sans ExtraBold" pitchFamily="2" charset="0"/>
                <a:cs typeface="Open Sans ExtraBold" pitchFamily="2" charset="0"/>
              </a:rPr>
              <a:t>development</a:t>
            </a:r>
            <a:endParaRPr lang="de-DE" sz="2400" dirty="0">
              <a:solidFill>
                <a:srgbClr val="306EB3"/>
              </a:solidFill>
              <a:latin typeface="+mj-lt"/>
              <a:ea typeface="Open Sans ExtraBold" pitchFamily="2" charset="0"/>
              <a:cs typeface="Open Sans ExtraBold" pitchFamily="2" charset="0"/>
            </a:endParaRPr>
          </a:p>
        </p:txBody>
      </p:sp>
      <p:grpSp>
        <p:nvGrpSpPr>
          <p:cNvPr id="9" name="Group 2">
            <a:extLst>
              <a:ext uri="{FF2B5EF4-FFF2-40B4-BE49-F238E27FC236}">
                <a16:creationId xmlns:a16="http://schemas.microsoft.com/office/drawing/2014/main" id="{8AFDEE80-6504-1B68-526D-AF065B863648}"/>
              </a:ext>
            </a:extLst>
          </p:cNvPr>
          <p:cNvGrpSpPr/>
          <p:nvPr/>
        </p:nvGrpSpPr>
        <p:grpSpPr>
          <a:xfrm>
            <a:off x="6133604" y="1468599"/>
            <a:ext cx="5134299" cy="5039446"/>
            <a:chOff x="2760021" y="108154"/>
            <a:chExt cx="6671958" cy="6671958"/>
          </a:xfrm>
        </p:grpSpPr>
        <p:pic>
          <p:nvPicPr>
            <p:cNvPr id="10" name="Picture 3" descr="A circle of different fruits&#10;&#10;AI-generated content may be incorrect.">
              <a:extLst>
                <a:ext uri="{FF2B5EF4-FFF2-40B4-BE49-F238E27FC236}">
                  <a16:creationId xmlns:a16="http://schemas.microsoft.com/office/drawing/2014/main" id="{9E7E5524-46AB-FB4E-2621-BC6FB3FC55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60021" y="108154"/>
              <a:ext cx="6671958" cy="6671958"/>
            </a:xfrm>
            <a:prstGeom prst="rect">
              <a:avLst/>
            </a:prstGeom>
          </p:spPr>
        </p:pic>
        <p:sp>
          <p:nvSpPr>
            <p:cNvPr id="11" name="Rechteck 10">
              <a:extLst>
                <a:ext uri="{FF2B5EF4-FFF2-40B4-BE49-F238E27FC236}">
                  <a16:creationId xmlns:a16="http://schemas.microsoft.com/office/drawing/2014/main" id="{E9E7C0B8-581C-B16E-2589-8A00694769D0}"/>
                </a:ext>
              </a:extLst>
            </p:cNvPr>
            <p:cNvSpPr/>
            <p:nvPr/>
          </p:nvSpPr>
          <p:spPr>
            <a:xfrm>
              <a:off x="3016499" y="6462058"/>
              <a:ext cx="1527717" cy="246221"/>
            </a:xfrm>
            <a:prstGeom prst="rect">
              <a:avLst/>
            </a:prstGeom>
          </p:spPr>
          <p:txBody>
            <a:bodyPr wrap="square">
              <a:spAutoFit/>
            </a:bodyPr>
            <a:lstStyle/>
            <a:p>
              <a:r>
                <a:rPr lang="de-DE" sz="1000" dirty="0">
                  <a:latin typeface="Open Sans Light" pitchFamily="2" charset="0"/>
                  <a:ea typeface="Open Sans Light" pitchFamily="2" charset="0"/>
                  <a:cs typeface="Open Sans Light" pitchFamily="2" charset="0"/>
                </a:rPr>
                <a:t>© </a:t>
              </a:r>
              <a:r>
                <a:rPr lang="de-DE" sz="1000" dirty="0">
                  <a:solidFill>
                    <a:srgbClr val="4C4C4C"/>
                  </a:solidFill>
                  <a:latin typeface="+mj-lt"/>
                </a:rPr>
                <a:t>Uli Westphal, 2016 </a:t>
              </a:r>
              <a:endParaRPr lang="de-DE" sz="1000" dirty="0">
                <a:latin typeface="+mj-lt"/>
              </a:endParaRPr>
            </a:p>
          </p:txBody>
        </p:sp>
      </p:grpSp>
    </p:spTree>
    <p:extLst>
      <p:ext uri="{BB962C8B-B14F-4D97-AF65-F5344CB8AC3E}">
        <p14:creationId xmlns:p14="http://schemas.microsoft.com/office/powerpoint/2010/main" val="220859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BD8A-593A-3B80-D6F9-017AFA5F4E96}"/>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D592B4-47F1-E945-99E7-09DDF04A5C35}"/>
              </a:ext>
            </a:extLst>
          </p:cNvPr>
          <p:cNvSpPr>
            <a:spLocks noGrp="1"/>
          </p:cNvSpPr>
          <p:nvPr>
            <p:ph type="sldNum" sz="quarter" idx="4"/>
          </p:nvPr>
        </p:nvSpPr>
        <p:spPr/>
        <p:txBody>
          <a:bodyPr/>
          <a:lstStyle/>
          <a:p>
            <a:fld id="{DCBF0ECA-95DC-4208-A6DA-EBCB90905B09}" type="slidenum">
              <a:rPr lang="de-DE" smtClean="0"/>
              <a:pPr/>
              <a:t>11</a:t>
            </a:fld>
            <a:endParaRPr lang="de-DE"/>
          </a:p>
        </p:txBody>
      </p:sp>
      <p:sp>
        <p:nvSpPr>
          <p:cNvPr id="3" name="Textfeld 2">
            <a:extLst>
              <a:ext uri="{FF2B5EF4-FFF2-40B4-BE49-F238E27FC236}">
                <a16:creationId xmlns:a16="http://schemas.microsoft.com/office/drawing/2014/main" id="{B11FCD6F-3292-A5C5-52FA-46C3F649DD39}"/>
              </a:ext>
            </a:extLst>
          </p:cNvPr>
          <p:cNvSpPr txBox="1"/>
          <p:nvPr/>
        </p:nvSpPr>
        <p:spPr>
          <a:xfrm>
            <a:off x="543969" y="257592"/>
            <a:ext cx="10678211" cy="1183144"/>
          </a:xfrm>
          <a:prstGeom prst="rect">
            <a:avLst/>
          </a:prstGeom>
        </p:spPr>
        <p:txBody>
          <a:bodyPr vert="horz" wrap="square" lIns="91440" tIns="45720" rIns="91440" bIns="45720" rtlCol="0" anchor="t">
            <a:spAutoFit/>
          </a:bodyPr>
          <a:lstStyle/>
          <a:p>
            <a:pPr>
              <a:lnSpc>
                <a:spcPct val="114000"/>
              </a:lnSpc>
            </a:pPr>
            <a:r>
              <a:rPr lang="de-DE" sz="3200" dirty="0" err="1">
                <a:solidFill>
                  <a:srgbClr val="236EB2"/>
                </a:solidFill>
                <a:latin typeface="+mj-lt"/>
                <a:ea typeface="Open Sans Light" pitchFamily="2" charset="0"/>
                <a:cs typeface="Open Sans Light" pitchFamily="2" charset="0"/>
              </a:rPr>
              <a:t>Geographical</a:t>
            </a:r>
            <a:r>
              <a:rPr lang="de-DE" sz="3200" dirty="0">
                <a:solidFill>
                  <a:srgbClr val="236EB2"/>
                </a:solidFill>
                <a:latin typeface="+mj-lt"/>
                <a:ea typeface="Open Sans Light" pitchFamily="2" charset="0"/>
                <a:cs typeface="Open Sans Light" pitchFamily="2" charset="0"/>
              </a:rPr>
              <a:t> </a:t>
            </a:r>
            <a:r>
              <a:rPr lang="de-DE" sz="3200" dirty="0" err="1">
                <a:solidFill>
                  <a:srgbClr val="236EB2"/>
                </a:solidFill>
                <a:latin typeface="+mj-lt"/>
                <a:ea typeface="Open Sans Light" pitchFamily="2" charset="0"/>
                <a:cs typeface="Open Sans Light" pitchFamily="2" charset="0"/>
              </a:rPr>
              <a:t>distribution</a:t>
            </a:r>
            <a:r>
              <a:rPr lang="de-DE" sz="3200" dirty="0">
                <a:solidFill>
                  <a:srgbClr val="236EB2"/>
                </a:solidFill>
                <a:latin typeface="+mj-lt"/>
                <a:ea typeface="Open Sans Light" pitchFamily="2" charset="0"/>
                <a:cs typeface="Open Sans Light" pitchFamily="2" charset="0"/>
              </a:rPr>
              <a:t> </a:t>
            </a:r>
            <a:r>
              <a:rPr lang="de-DE" sz="3200" dirty="0" err="1">
                <a:solidFill>
                  <a:srgbClr val="236EB2"/>
                </a:solidFill>
                <a:latin typeface="+mj-lt"/>
                <a:ea typeface="Open Sans Light" pitchFamily="2" charset="0"/>
                <a:cs typeface="Open Sans Light" pitchFamily="2" charset="0"/>
              </a:rPr>
              <a:t>of</a:t>
            </a:r>
            <a:r>
              <a:rPr lang="de-DE" sz="3200" dirty="0">
                <a:solidFill>
                  <a:srgbClr val="236EB2"/>
                </a:solidFill>
                <a:latin typeface="+mj-lt"/>
                <a:ea typeface="Open Sans Light" pitchFamily="2" charset="0"/>
                <a:cs typeface="Open Sans Light" pitchFamily="2" charset="0"/>
              </a:rPr>
              <a:t> national genebanks </a:t>
            </a:r>
            <a:r>
              <a:rPr lang="de-DE" sz="3200" dirty="0" err="1">
                <a:solidFill>
                  <a:srgbClr val="236EB2"/>
                </a:solidFill>
                <a:latin typeface="+mj-lt"/>
                <a:ea typeface="Open Sans Light" pitchFamily="2" charset="0"/>
                <a:cs typeface="Open Sans Light" pitchFamily="2" charset="0"/>
              </a:rPr>
              <a:t>holding</a:t>
            </a:r>
            <a:r>
              <a:rPr lang="de-DE" sz="3200" dirty="0">
                <a:solidFill>
                  <a:srgbClr val="236EB2"/>
                </a:solidFill>
                <a:latin typeface="+mj-lt"/>
                <a:ea typeface="Open Sans Light" pitchFamily="2" charset="0"/>
                <a:cs typeface="Open Sans Light" pitchFamily="2" charset="0"/>
              </a:rPr>
              <a:t> </a:t>
            </a:r>
            <a:r>
              <a:rPr lang="de-DE" sz="3200" dirty="0" err="1">
                <a:solidFill>
                  <a:srgbClr val="236EB2"/>
                </a:solidFill>
                <a:latin typeface="+mj-lt"/>
                <a:ea typeface="Open Sans Light" pitchFamily="2" charset="0"/>
                <a:cs typeface="Open Sans Light" pitchFamily="2" charset="0"/>
              </a:rPr>
              <a:t>more</a:t>
            </a:r>
            <a:r>
              <a:rPr lang="de-DE" sz="3200" dirty="0">
                <a:solidFill>
                  <a:srgbClr val="236EB2"/>
                </a:solidFill>
                <a:latin typeface="+mj-lt"/>
                <a:ea typeface="Open Sans Light" pitchFamily="2" charset="0"/>
                <a:cs typeface="Open Sans Light" pitchFamily="2" charset="0"/>
              </a:rPr>
              <a:t> </a:t>
            </a:r>
            <a:r>
              <a:rPr lang="de-DE" sz="3200" dirty="0" err="1">
                <a:solidFill>
                  <a:srgbClr val="236EB2"/>
                </a:solidFill>
                <a:latin typeface="+mj-lt"/>
                <a:ea typeface="Open Sans Light" pitchFamily="2" charset="0"/>
                <a:cs typeface="Open Sans Light" pitchFamily="2" charset="0"/>
              </a:rPr>
              <a:t>than</a:t>
            </a:r>
            <a:r>
              <a:rPr lang="de-DE" sz="3200" dirty="0">
                <a:solidFill>
                  <a:srgbClr val="236EB2"/>
                </a:solidFill>
                <a:latin typeface="+mj-lt"/>
                <a:ea typeface="Open Sans Light" pitchFamily="2" charset="0"/>
                <a:cs typeface="Open Sans Light" pitchFamily="2" charset="0"/>
              </a:rPr>
              <a:t> 6 000 </a:t>
            </a:r>
            <a:r>
              <a:rPr lang="de-DE" sz="3200" dirty="0" err="1">
                <a:solidFill>
                  <a:srgbClr val="236EB2"/>
                </a:solidFill>
                <a:latin typeface="+mj-lt"/>
                <a:ea typeface="Open Sans Light" pitchFamily="2" charset="0"/>
                <a:cs typeface="Open Sans Light" pitchFamily="2" charset="0"/>
              </a:rPr>
              <a:t>accessions</a:t>
            </a:r>
            <a:r>
              <a:rPr lang="de-DE" sz="3200" dirty="0">
                <a:solidFill>
                  <a:srgbClr val="236EB2"/>
                </a:solidFill>
                <a:latin typeface="+mj-lt"/>
                <a:ea typeface="Open Sans Light" pitchFamily="2" charset="0"/>
                <a:cs typeface="Open Sans Light" pitchFamily="2" charset="0"/>
              </a:rPr>
              <a:t>, regional and international genebanks </a:t>
            </a:r>
          </a:p>
        </p:txBody>
      </p:sp>
      <p:pic>
        <p:nvPicPr>
          <p:cNvPr id="4" name="Grafik 3" descr="Ein Bild, das Text, Screenshot, Diagramm, Karte enthält.&#10;&#10;KI-generierte Inhalte können fehlerhaft sein.">
            <a:extLst>
              <a:ext uri="{FF2B5EF4-FFF2-40B4-BE49-F238E27FC236}">
                <a16:creationId xmlns:a16="http://schemas.microsoft.com/office/drawing/2014/main" id="{8A4C9754-27DD-DC88-B82D-4364D25D1C47}"/>
              </a:ext>
            </a:extLst>
          </p:cNvPr>
          <p:cNvPicPr>
            <a:picLocks noChangeAspect="1"/>
          </p:cNvPicPr>
          <p:nvPr/>
        </p:nvPicPr>
        <p:blipFill>
          <a:blip r:embed="rId2">
            <a:extLst>
              <a:ext uri="{28A0092B-C50C-407E-A947-70E740481C1C}">
                <a14:useLocalDpi xmlns:a14="http://schemas.microsoft.com/office/drawing/2010/main" val="0"/>
              </a:ext>
            </a:extLst>
          </a:blip>
          <a:srcRect t="11160"/>
          <a:stretch/>
        </p:blipFill>
        <p:spPr>
          <a:xfrm>
            <a:off x="1239117" y="1448910"/>
            <a:ext cx="9713766" cy="5151498"/>
          </a:xfrm>
          <a:prstGeom prst="rect">
            <a:avLst/>
          </a:prstGeom>
        </p:spPr>
      </p:pic>
    </p:spTree>
    <p:extLst>
      <p:ext uri="{BB962C8B-B14F-4D97-AF65-F5344CB8AC3E}">
        <p14:creationId xmlns:p14="http://schemas.microsoft.com/office/powerpoint/2010/main" val="2695789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36B1E-62AD-4C61-700B-F75ABCCDE4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907920-B3B1-B2C5-2789-C2455DF7646A}"/>
              </a:ext>
            </a:extLst>
          </p:cNvPr>
          <p:cNvSpPr>
            <a:spLocks noGrp="1"/>
          </p:cNvSpPr>
          <p:nvPr>
            <p:ph type="body" sz="quarter" idx="11"/>
          </p:nvPr>
        </p:nvSpPr>
        <p:spPr/>
        <p:txBody>
          <a:bodyPr/>
          <a:lstStyle/>
          <a:p>
            <a:r>
              <a:rPr lang="en-GB" dirty="0">
                <a:solidFill>
                  <a:schemeClr val="tx1"/>
                </a:solidFill>
              </a:rPr>
              <a:t>Broadening the Elite </a:t>
            </a:r>
            <a:r>
              <a:rPr lang="en-GB" dirty="0" err="1">
                <a:solidFill>
                  <a:schemeClr val="tx1"/>
                </a:solidFill>
              </a:rPr>
              <a:t>Genepool</a:t>
            </a:r>
            <a:endParaRPr lang="en-US" dirty="0">
              <a:solidFill>
                <a:schemeClr val="tx1"/>
              </a:solidFill>
            </a:endParaRPr>
          </a:p>
          <a:p>
            <a:endParaRPr lang="en-US" dirty="0"/>
          </a:p>
        </p:txBody>
      </p:sp>
      <p:pic>
        <p:nvPicPr>
          <p:cNvPr id="4" name="Google Shape;251;p9">
            <a:extLst>
              <a:ext uri="{FF2B5EF4-FFF2-40B4-BE49-F238E27FC236}">
                <a16:creationId xmlns:a16="http://schemas.microsoft.com/office/drawing/2014/main" id="{8CAB961A-4DDD-5552-17BC-D75790854EE3}"/>
              </a:ext>
            </a:extLst>
          </p:cNvPr>
          <p:cNvPicPr preferRelativeResize="0"/>
          <p:nvPr/>
        </p:nvPicPr>
        <p:blipFill rotWithShape="1">
          <a:blip r:embed="rId2">
            <a:alphaModFix/>
          </a:blip>
          <a:srcRect/>
          <a:stretch/>
        </p:blipFill>
        <p:spPr>
          <a:xfrm>
            <a:off x="6137490" y="3408628"/>
            <a:ext cx="38100" cy="177800"/>
          </a:xfrm>
          <a:prstGeom prst="rect">
            <a:avLst/>
          </a:prstGeom>
          <a:noFill/>
          <a:ln>
            <a:noFill/>
          </a:ln>
        </p:spPr>
      </p:pic>
      <p:grpSp>
        <p:nvGrpSpPr>
          <p:cNvPr id="5" name="Google Shape;252;p9">
            <a:extLst>
              <a:ext uri="{FF2B5EF4-FFF2-40B4-BE49-F238E27FC236}">
                <a16:creationId xmlns:a16="http://schemas.microsoft.com/office/drawing/2014/main" id="{580AEDAF-FD5C-1669-8968-292910290FD4}"/>
              </a:ext>
            </a:extLst>
          </p:cNvPr>
          <p:cNvGrpSpPr/>
          <p:nvPr/>
        </p:nvGrpSpPr>
        <p:grpSpPr>
          <a:xfrm>
            <a:off x="652297" y="2548523"/>
            <a:ext cx="4901887" cy="1604343"/>
            <a:chOff x="1295400" y="1924735"/>
            <a:chExt cx="6665279" cy="2181484"/>
          </a:xfrm>
        </p:grpSpPr>
        <p:pic>
          <p:nvPicPr>
            <p:cNvPr id="6" name="Google Shape;253;p9">
              <a:extLst>
                <a:ext uri="{FF2B5EF4-FFF2-40B4-BE49-F238E27FC236}">
                  <a16:creationId xmlns:a16="http://schemas.microsoft.com/office/drawing/2014/main" id="{0EE9C2C4-61D6-5BAE-59CC-58CE25932A28}"/>
                </a:ext>
              </a:extLst>
            </p:cNvPr>
            <p:cNvPicPr preferRelativeResize="0"/>
            <p:nvPr/>
          </p:nvPicPr>
          <p:blipFill rotWithShape="1">
            <a:blip r:embed="rId3">
              <a:alphaModFix/>
            </a:blip>
            <a:srcRect l="27840" t="25604" r="9928" b="39720"/>
            <a:stretch/>
          </p:blipFill>
          <p:spPr>
            <a:xfrm>
              <a:off x="1295400" y="1924735"/>
              <a:ext cx="6665279" cy="2181484"/>
            </a:xfrm>
            <a:prstGeom prst="rect">
              <a:avLst/>
            </a:prstGeom>
            <a:noFill/>
            <a:ln>
              <a:noFill/>
            </a:ln>
          </p:spPr>
        </p:pic>
        <p:sp>
          <p:nvSpPr>
            <p:cNvPr id="7" name="Google Shape;254;p9">
              <a:extLst>
                <a:ext uri="{FF2B5EF4-FFF2-40B4-BE49-F238E27FC236}">
                  <a16:creationId xmlns:a16="http://schemas.microsoft.com/office/drawing/2014/main" id="{218DF363-E026-E61C-B871-289ABD7A325D}"/>
                </a:ext>
              </a:extLst>
            </p:cNvPr>
            <p:cNvSpPr/>
            <p:nvPr/>
          </p:nvSpPr>
          <p:spPr>
            <a:xfrm>
              <a:off x="4868924" y="3216971"/>
              <a:ext cx="144016" cy="14401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121900" tIns="60933" rIns="121900" bIns="60933" anchor="t" anchorCtr="0">
              <a:noAutofit/>
            </a:bodyPr>
            <a:lstStyle/>
            <a:p>
              <a:pPr>
                <a:buClr>
                  <a:srgbClr val="000000"/>
                </a:buClr>
                <a:buSzPts val="2400"/>
              </a:pPr>
              <a:endParaRPr sz="320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sp>
          <p:nvSpPr>
            <p:cNvPr id="8" name="Google Shape;255;p9">
              <a:extLst>
                <a:ext uri="{FF2B5EF4-FFF2-40B4-BE49-F238E27FC236}">
                  <a16:creationId xmlns:a16="http://schemas.microsoft.com/office/drawing/2014/main" id="{250E2BF4-E83F-ECAE-A5E2-FDA5A05ACDC3}"/>
                </a:ext>
              </a:extLst>
            </p:cNvPr>
            <p:cNvSpPr/>
            <p:nvPr/>
          </p:nvSpPr>
          <p:spPr>
            <a:xfrm>
              <a:off x="7173180" y="3216971"/>
              <a:ext cx="144016" cy="14401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121900" tIns="60933" rIns="121900" bIns="60933" anchor="t" anchorCtr="0">
              <a:noAutofit/>
            </a:bodyPr>
            <a:lstStyle/>
            <a:p>
              <a:pPr>
                <a:buClr>
                  <a:srgbClr val="000000"/>
                </a:buClr>
                <a:buSzPts val="2400"/>
              </a:pPr>
              <a:endParaRPr sz="320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sp>
        <p:nvSpPr>
          <p:cNvPr id="9" name="Google Shape;256;p9">
            <a:extLst>
              <a:ext uri="{FF2B5EF4-FFF2-40B4-BE49-F238E27FC236}">
                <a16:creationId xmlns:a16="http://schemas.microsoft.com/office/drawing/2014/main" id="{A2B0DD72-E3C8-E943-B608-3B72BD535AC4}"/>
              </a:ext>
            </a:extLst>
          </p:cNvPr>
          <p:cNvSpPr txBox="1"/>
          <p:nvPr/>
        </p:nvSpPr>
        <p:spPr>
          <a:xfrm>
            <a:off x="615071" y="1889378"/>
            <a:ext cx="4473637" cy="965908"/>
          </a:xfrm>
          <a:prstGeom prst="rect">
            <a:avLst/>
          </a:prstGeom>
          <a:noFill/>
          <a:ln>
            <a:noFill/>
          </a:ln>
        </p:spPr>
        <p:txBody>
          <a:bodyPr spcFirstLastPara="1" wrap="square" lIns="121900" tIns="60933" rIns="121900" bIns="60933" anchor="t" anchorCtr="0">
            <a:noAutofit/>
          </a:bodyPr>
          <a:lstStyle/>
          <a:p>
            <a:pPr algn="ctr">
              <a:buClr>
                <a:srgbClr val="000000"/>
              </a:buClr>
              <a:buSzPts val="1600"/>
            </a:pPr>
            <a:r>
              <a:rPr lang="en-GB" sz="2133" dirty="0">
                <a:latin typeface="Open Sans Light" panose="020B0606030504020204" pitchFamily="34" charset="0"/>
                <a:ea typeface="Open Sans Light" panose="020B0606030504020204" pitchFamily="34" charset="0"/>
                <a:cs typeface="Open Sans Light" panose="020B0606030504020204" pitchFamily="34" charset="0"/>
                <a:sym typeface="Arial"/>
              </a:rPr>
              <a:t>Pre-breeding</a:t>
            </a:r>
            <a:endParaRPr sz="2133" dirty="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nvGrpSpPr>
          <p:cNvPr id="10" name="Google Shape;257;p9">
            <a:extLst>
              <a:ext uri="{FF2B5EF4-FFF2-40B4-BE49-F238E27FC236}">
                <a16:creationId xmlns:a16="http://schemas.microsoft.com/office/drawing/2014/main" id="{92730674-0B21-986C-75F1-304A125A0B1D}"/>
              </a:ext>
            </a:extLst>
          </p:cNvPr>
          <p:cNvGrpSpPr/>
          <p:nvPr/>
        </p:nvGrpSpPr>
        <p:grpSpPr>
          <a:xfrm>
            <a:off x="1304866" y="2398019"/>
            <a:ext cx="3011860" cy="615516"/>
            <a:chOff x="2180592" y="1896311"/>
            <a:chExt cx="4821342" cy="985309"/>
          </a:xfrm>
        </p:grpSpPr>
        <p:sp>
          <p:nvSpPr>
            <p:cNvPr id="11" name="Google Shape;258;p9">
              <a:extLst>
                <a:ext uri="{FF2B5EF4-FFF2-40B4-BE49-F238E27FC236}">
                  <a16:creationId xmlns:a16="http://schemas.microsoft.com/office/drawing/2014/main" id="{DF528178-5476-EA81-AB67-E52B3776AA85}"/>
                </a:ext>
              </a:extLst>
            </p:cNvPr>
            <p:cNvSpPr/>
            <p:nvPr/>
          </p:nvSpPr>
          <p:spPr>
            <a:xfrm>
              <a:off x="2180592" y="1896311"/>
              <a:ext cx="4800600" cy="720437"/>
            </a:xfrm>
            <a:prstGeom prst="curvedDown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endParaRPr sz="1867">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pic>
          <p:nvPicPr>
            <p:cNvPr id="12" name="Google Shape;259;p9">
              <a:extLst>
                <a:ext uri="{FF2B5EF4-FFF2-40B4-BE49-F238E27FC236}">
                  <a16:creationId xmlns:a16="http://schemas.microsoft.com/office/drawing/2014/main" id="{E79BE6D9-1DEF-AEEA-9EEA-AA1F84DDD072}"/>
                </a:ext>
              </a:extLst>
            </p:cNvPr>
            <p:cNvPicPr preferRelativeResize="0"/>
            <p:nvPr/>
          </p:nvPicPr>
          <p:blipFill rotWithShape="1">
            <a:blip r:embed="rId3">
              <a:alphaModFix/>
            </a:blip>
            <a:srcRect l="39144" t="45858" r="58800" b="50845"/>
            <a:stretch/>
          </p:blipFill>
          <p:spPr>
            <a:xfrm>
              <a:off x="6781800" y="2674185"/>
              <a:ext cx="220134" cy="207435"/>
            </a:xfrm>
            <a:prstGeom prst="rect">
              <a:avLst/>
            </a:prstGeom>
            <a:noFill/>
            <a:ln>
              <a:noFill/>
            </a:ln>
          </p:spPr>
        </p:pic>
      </p:grpSp>
      <p:sp>
        <p:nvSpPr>
          <p:cNvPr id="13" name="Google Shape;260;p9">
            <a:extLst>
              <a:ext uri="{FF2B5EF4-FFF2-40B4-BE49-F238E27FC236}">
                <a16:creationId xmlns:a16="http://schemas.microsoft.com/office/drawing/2014/main" id="{67E2E4A0-C3B5-7309-DC38-901CAC441D86}"/>
              </a:ext>
            </a:extLst>
          </p:cNvPr>
          <p:cNvSpPr txBox="1"/>
          <p:nvPr/>
        </p:nvSpPr>
        <p:spPr>
          <a:xfrm>
            <a:off x="906594" y="4242235"/>
            <a:ext cx="779489"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CWR</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4" name="Google Shape;261;p9">
            <a:extLst>
              <a:ext uri="{FF2B5EF4-FFF2-40B4-BE49-F238E27FC236}">
                <a16:creationId xmlns:a16="http://schemas.microsoft.com/office/drawing/2014/main" id="{E9A22D93-7661-AAC1-4017-8B32EE5F8AC4}"/>
              </a:ext>
            </a:extLst>
          </p:cNvPr>
          <p:cNvSpPr txBox="1"/>
          <p:nvPr/>
        </p:nvSpPr>
        <p:spPr>
          <a:xfrm>
            <a:off x="2203854" y="4242235"/>
            <a:ext cx="1228817"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Landraces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5" name="Google Shape;262;p9">
            <a:extLst>
              <a:ext uri="{FF2B5EF4-FFF2-40B4-BE49-F238E27FC236}">
                <a16:creationId xmlns:a16="http://schemas.microsoft.com/office/drawing/2014/main" id="{F163FFF2-B9FB-358F-A376-75B14A7B67F7}"/>
              </a:ext>
            </a:extLst>
          </p:cNvPr>
          <p:cNvSpPr txBox="1"/>
          <p:nvPr/>
        </p:nvSpPr>
        <p:spPr>
          <a:xfrm>
            <a:off x="3580717" y="4242235"/>
            <a:ext cx="2673980"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Modern elite varieties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6" name="Google Shape;263;p9">
            <a:extLst>
              <a:ext uri="{FF2B5EF4-FFF2-40B4-BE49-F238E27FC236}">
                <a16:creationId xmlns:a16="http://schemas.microsoft.com/office/drawing/2014/main" id="{92D00A68-ABCE-48D1-F813-14FCC6239B34}"/>
              </a:ext>
            </a:extLst>
          </p:cNvPr>
          <p:cNvSpPr txBox="1"/>
          <p:nvPr/>
        </p:nvSpPr>
        <p:spPr>
          <a:xfrm>
            <a:off x="6390481" y="2068370"/>
            <a:ext cx="5094012" cy="1723494"/>
          </a:xfrm>
          <a:prstGeom prst="rect">
            <a:avLst/>
          </a:prstGeom>
          <a:noFill/>
          <a:ln>
            <a:noFill/>
          </a:ln>
        </p:spPr>
        <p:txBody>
          <a:bodyPr spcFirstLastPara="1" wrap="square" lIns="121900" tIns="60933" rIns="121900" bIns="60933" anchor="t" anchorCtr="0">
            <a:spAutoFit/>
          </a:bodyPr>
          <a:lstStyle/>
          <a:p>
            <a:pPr marL="838179" indent="-423323">
              <a:buClr>
                <a:srgbClr val="000000"/>
              </a:buClr>
              <a:buSzPts val="1400"/>
              <a:buFont typeface="Arial"/>
              <a:buChar char="•"/>
            </a:pP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Pre-breeding refers to a wide range of activities designed to</a:t>
            </a:r>
            <a:endParaRPr dirty="0">
              <a:latin typeface="Open Sans Light" panose="020B0606030504020204" pitchFamily="34" charset="0"/>
              <a:ea typeface="Open Sans Light" panose="020B0606030504020204" pitchFamily="34" charset="0"/>
              <a:cs typeface="Open Sans Light" panose="020B0606030504020204" pitchFamily="34" charset="0"/>
            </a:endParaRPr>
          </a:p>
          <a:p>
            <a:pPr marL="838179" indent="-423323">
              <a:buClr>
                <a:srgbClr val="000000"/>
              </a:buClr>
              <a:buSzPts val="1400"/>
              <a:buFont typeface="Arial"/>
              <a:buAutoNum type="romanLcParenBoth"/>
            </a:pPr>
            <a:r>
              <a:rPr lang="en-GB" sz="1700" dirty="0">
                <a:latin typeface="Open Sans Light" panose="020B0606030504020204" pitchFamily="34" charset="0"/>
                <a:ea typeface="Open Sans Light" panose="020B0606030504020204" pitchFamily="34" charset="0"/>
                <a:cs typeface="Open Sans Light" panose="020B0606030504020204" pitchFamily="34" charset="0"/>
                <a:sym typeface="Arial"/>
              </a:rPr>
              <a:t>identify beneficial characteristics in CWR, and</a:t>
            </a:r>
            <a:endParaRPr sz="1700" dirty="0">
              <a:latin typeface="Open Sans Light" panose="020B0606030504020204" pitchFamily="34" charset="0"/>
              <a:ea typeface="Open Sans Light" panose="020B0606030504020204" pitchFamily="34" charset="0"/>
              <a:cs typeface="Open Sans Light" panose="020B0606030504020204" pitchFamily="34" charset="0"/>
            </a:endParaRPr>
          </a:p>
          <a:p>
            <a:pPr marL="838179" indent="-423323">
              <a:buClr>
                <a:srgbClr val="000000"/>
              </a:buClr>
              <a:buSzPts val="1400"/>
              <a:buFont typeface="Arial"/>
              <a:buAutoNum type="romanLcParenBoth"/>
            </a:pPr>
            <a:r>
              <a:rPr lang="en-GB" sz="1700" dirty="0">
                <a:latin typeface="Open Sans Light" panose="020B0606030504020204" pitchFamily="34" charset="0"/>
                <a:ea typeface="Open Sans Light" panose="020B0606030504020204" pitchFamily="34" charset="0"/>
                <a:cs typeface="Open Sans Light" panose="020B0606030504020204" pitchFamily="34" charset="0"/>
                <a:sym typeface="Arial"/>
              </a:rPr>
              <a:t>transfer beneficial traits into breeding pipelines </a:t>
            </a:r>
            <a:endParaRPr sz="170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7" name="Google Shape;264;p9" descr="D:\Crop Trust\CWR Carrot\Carrot CWR photos\Adam Bolton_USA\20160410_135959.jpg">
            <a:extLst>
              <a:ext uri="{FF2B5EF4-FFF2-40B4-BE49-F238E27FC236}">
                <a16:creationId xmlns:a16="http://schemas.microsoft.com/office/drawing/2014/main" id="{B6A77844-E400-66B8-10CA-D660D62E6F88}"/>
              </a:ext>
            </a:extLst>
          </p:cNvPr>
          <p:cNvPicPr preferRelativeResize="0"/>
          <p:nvPr/>
        </p:nvPicPr>
        <p:blipFill rotWithShape="1">
          <a:blip r:embed="rId4">
            <a:alphaModFix/>
          </a:blip>
          <a:srcRect l="69345" t="25749" r="17751" b="16134"/>
          <a:stretch/>
        </p:blipFill>
        <p:spPr>
          <a:xfrm>
            <a:off x="4412897" y="4638179"/>
            <a:ext cx="605288" cy="2044672"/>
          </a:xfrm>
          <a:prstGeom prst="rect">
            <a:avLst/>
          </a:prstGeom>
          <a:noFill/>
          <a:ln>
            <a:noFill/>
          </a:ln>
        </p:spPr>
      </p:pic>
      <p:pic>
        <p:nvPicPr>
          <p:cNvPr id="18" name="Google Shape;265;p9" descr="D:\Crop Trust\CWR Carrot\Carrot CWR photos\Adam Bolton_USA\20160410_135959.jpg">
            <a:extLst>
              <a:ext uri="{FF2B5EF4-FFF2-40B4-BE49-F238E27FC236}">
                <a16:creationId xmlns:a16="http://schemas.microsoft.com/office/drawing/2014/main" id="{C5EE749F-AFC6-EE83-5B98-75BAA1F51541}"/>
              </a:ext>
            </a:extLst>
          </p:cNvPr>
          <p:cNvPicPr preferRelativeResize="0"/>
          <p:nvPr/>
        </p:nvPicPr>
        <p:blipFill rotWithShape="1">
          <a:blip r:embed="rId4">
            <a:alphaModFix/>
          </a:blip>
          <a:srcRect l="22080" t="20066" r="58026" b="41511"/>
          <a:stretch/>
        </p:blipFill>
        <p:spPr>
          <a:xfrm>
            <a:off x="937296" y="4837609"/>
            <a:ext cx="779489" cy="1129183"/>
          </a:xfrm>
          <a:prstGeom prst="rect">
            <a:avLst/>
          </a:prstGeom>
          <a:noFill/>
          <a:ln>
            <a:noFill/>
          </a:ln>
        </p:spPr>
      </p:pic>
      <p:grpSp>
        <p:nvGrpSpPr>
          <p:cNvPr id="19" name="Google Shape;266;p9">
            <a:extLst>
              <a:ext uri="{FF2B5EF4-FFF2-40B4-BE49-F238E27FC236}">
                <a16:creationId xmlns:a16="http://schemas.microsoft.com/office/drawing/2014/main" id="{BAB2C62B-21C7-9261-A078-AC2CFBF72767}"/>
              </a:ext>
            </a:extLst>
          </p:cNvPr>
          <p:cNvGrpSpPr/>
          <p:nvPr/>
        </p:nvGrpSpPr>
        <p:grpSpPr>
          <a:xfrm>
            <a:off x="6395274" y="5660519"/>
            <a:ext cx="5526989" cy="697702"/>
            <a:chOff x="4796455" y="4245386"/>
            <a:chExt cx="4145242" cy="523276"/>
          </a:xfrm>
        </p:grpSpPr>
        <p:sp>
          <p:nvSpPr>
            <p:cNvPr id="20" name="Google Shape;267;p9">
              <a:extLst>
                <a:ext uri="{FF2B5EF4-FFF2-40B4-BE49-F238E27FC236}">
                  <a16:creationId xmlns:a16="http://schemas.microsoft.com/office/drawing/2014/main" id="{3D16A34F-CE51-7F47-E907-D4AD68B4941D}"/>
                </a:ext>
              </a:extLst>
            </p:cNvPr>
            <p:cNvSpPr txBox="1"/>
            <p:nvPr/>
          </p:nvSpPr>
          <p:spPr>
            <a:xfrm>
              <a:off x="5121188" y="4245386"/>
              <a:ext cx="3820509" cy="523276"/>
            </a:xfrm>
            <a:prstGeom prst="rect">
              <a:avLst/>
            </a:prstGeom>
            <a:noFill/>
            <a:ln>
              <a:noFill/>
            </a:ln>
          </p:spPr>
          <p:txBody>
            <a:bodyPr spcFirstLastPara="1" wrap="square" lIns="121900" tIns="60933" rIns="121900" bIns="60933" anchor="t" anchorCtr="0">
              <a:spAutoFit/>
            </a:bodyPr>
            <a:lstStyle/>
            <a:p>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Long-term efforts and substantial investment in conservation &amp; pre‐breeding are required</a:t>
              </a:r>
              <a:endParaRPr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endParaRPr>
            </a:p>
          </p:txBody>
        </p:sp>
        <p:sp>
          <p:nvSpPr>
            <p:cNvPr id="21" name="Google Shape;268;p9">
              <a:extLst>
                <a:ext uri="{FF2B5EF4-FFF2-40B4-BE49-F238E27FC236}">
                  <a16:creationId xmlns:a16="http://schemas.microsoft.com/office/drawing/2014/main" id="{2EE9B009-83F4-19A4-5B3E-B0D1A57BF2A8}"/>
                </a:ext>
              </a:extLst>
            </p:cNvPr>
            <p:cNvSpPr/>
            <p:nvPr/>
          </p:nvSpPr>
          <p:spPr>
            <a:xfrm>
              <a:off x="4796455" y="4431567"/>
              <a:ext cx="304560" cy="150857"/>
            </a:xfrm>
            <a:prstGeom prst="rightArrow">
              <a:avLst>
                <a:gd name="adj1" fmla="val 50000"/>
                <a:gd name="adj2" fmla="val 50000"/>
              </a:avLst>
            </a:prstGeom>
            <a:solidFill>
              <a:srgbClr val="1F497D"/>
            </a:solidFill>
            <a:ln>
              <a:noFill/>
            </a:ln>
          </p:spPr>
          <p:txBody>
            <a:bodyPr spcFirstLastPara="1" wrap="square" lIns="121900" tIns="60933" rIns="121900" bIns="60933" anchor="ctr" anchorCtr="0">
              <a:noAutofit/>
            </a:bodyPr>
            <a:lstStyle/>
            <a:p>
              <a:pPr algn="ctr"/>
              <a:endParaRPr sz="1867">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sp>
        <p:nvSpPr>
          <p:cNvPr id="22" name="Google Shape;269;p9">
            <a:extLst>
              <a:ext uri="{FF2B5EF4-FFF2-40B4-BE49-F238E27FC236}">
                <a16:creationId xmlns:a16="http://schemas.microsoft.com/office/drawing/2014/main" id="{23C4E3C0-401B-BBE6-5C3C-071690E0F1B5}"/>
              </a:ext>
            </a:extLst>
          </p:cNvPr>
          <p:cNvSpPr txBox="1"/>
          <p:nvPr/>
        </p:nvSpPr>
        <p:spPr>
          <a:xfrm>
            <a:off x="6506227" y="4129856"/>
            <a:ext cx="5094012" cy="1272345"/>
          </a:xfrm>
          <a:prstGeom prst="rect">
            <a:avLst/>
          </a:prstGeom>
          <a:noFill/>
          <a:ln>
            <a:noFill/>
          </a:ln>
        </p:spPr>
        <p:txBody>
          <a:bodyPr spcFirstLastPara="1" wrap="square" lIns="121900" tIns="60933" rIns="121900" bIns="60933" anchor="t" anchorCtr="0">
            <a:spAutoFit/>
          </a:bodyPr>
          <a:lstStyle/>
          <a:p>
            <a:pPr marL="715415" indent="-410623">
              <a:buClr>
                <a:srgbClr val="000000"/>
              </a:buClr>
              <a:buSzPts val="1400"/>
              <a:buFont typeface="Arial"/>
              <a:buChar char="•"/>
            </a:pP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Pre-breeding forms a </a:t>
            </a:r>
            <a:r>
              <a:rPr lang="en-GB"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rPr>
              <a:t>bridge between the </a:t>
            </a:r>
            <a:r>
              <a:rPr lang="en-GB" b="1" dirty="0" err="1">
                <a:latin typeface="Open Sans ExtraBold" panose="020B0606030504020204" pitchFamily="34" charset="0"/>
                <a:ea typeface="Open Sans ExtraBold" panose="020B0606030504020204" pitchFamily="34" charset="0"/>
                <a:cs typeface="Open Sans ExtraBold" panose="020B0606030504020204" pitchFamily="34" charset="0"/>
                <a:sym typeface="Arial"/>
              </a:rPr>
              <a:t>genebanks</a:t>
            </a: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 that hold and safeguard CWR, and </a:t>
            </a:r>
            <a:r>
              <a:rPr lang="en-GB"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rPr>
              <a:t>the breeders and farmers </a:t>
            </a: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who use them</a:t>
            </a:r>
            <a:endParaRPr dirty="0">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40522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7000"/>
                            </p:stCondLst>
                            <p:childTnLst>
                              <p:par>
                                <p:cTn id="8" presetID="1" presetClass="entr" presetSubtype="0" fill="hold" nodeType="afterEffect">
                                  <p:stCondLst>
                                    <p:cond delay="3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100DB-7156-4B1E-06C2-7C7AFC2BFD1E}"/>
            </a:ext>
          </a:extLst>
        </p:cNvPr>
        <p:cNvGrpSpPr/>
        <p:nvPr/>
      </p:nvGrpSpPr>
      <p:grpSpPr>
        <a:xfrm>
          <a:off x="0" y="0"/>
          <a:ext cx="0" cy="0"/>
          <a:chOff x="0" y="0"/>
          <a:chExt cx="0" cy="0"/>
        </a:xfrm>
      </p:grpSpPr>
      <p:pic>
        <p:nvPicPr>
          <p:cNvPr id="8" name="Grafik 12" descr="Ein Bild, das Baum, Brett, Gemüse, angeordnet enthält.&#10;&#10;Automatisch generierte Beschreibung">
            <a:extLst>
              <a:ext uri="{FF2B5EF4-FFF2-40B4-BE49-F238E27FC236}">
                <a16:creationId xmlns:a16="http://schemas.microsoft.com/office/drawing/2014/main" id="{46D50988-FE61-74E8-E947-6DBBC691D1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7998" y="0"/>
            <a:ext cx="4612004" cy="6858000"/>
          </a:xfrm>
          <a:prstGeom prst="rect">
            <a:avLst/>
          </a:prstGeom>
          <a:noFill/>
        </p:spPr>
      </p:pic>
      <p:sp>
        <p:nvSpPr>
          <p:cNvPr id="3" name="Text Placeholder 2">
            <a:extLst>
              <a:ext uri="{FF2B5EF4-FFF2-40B4-BE49-F238E27FC236}">
                <a16:creationId xmlns:a16="http://schemas.microsoft.com/office/drawing/2014/main" id="{ACF9893B-F82A-8DE7-4CF0-3FA971959D48}"/>
              </a:ext>
            </a:extLst>
          </p:cNvPr>
          <p:cNvSpPr>
            <a:spLocks noGrp="1"/>
          </p:cNvSpPr>
          <p:nvPr>
            <p:ph type="body" sz="quarter" idx="11"/>
          </p:nvPr>
        </p:nvSpPr>
        <p:spPr>
          <a:xfrm>
            <a:off x="448938" y="664236"/>
            <a:ext cx="3935738" cy="1202829"/>
          </a:xfrm>
        </p:spPr>
        <p:txBody>
          <a:bodyPr>
            <a:normAutofit/>
          </a:bodyPr>
          <a:lstStyle/>
          <a:p>
            <a:r>
              <a:rPr lang="en-DE" sz="2500"/>
              <a:t>Plant Breeding Flourishes with Global Cooperation…</a:t>
            </a:r>
            <a:endParaRPr lang="en-US" sz="2500"/>
          </a:p>
        </p:txBody>
      </p:sp>
      <p:sp>
        <p:nvSpPr>
          <p:cNvPr id="4" name="Text Placeholder 3">
            <a:extLst>
              <a:ext uri="{FF2B5EF4-FFF2-40B4-BE49-F238E27FC236}">
                <a16:creationId xmlns:a16="http://schemas.microsoft.com/office/drawing/2014/main" id="{E373D7B4-1112-29B0-2582-7F867CC1119E}"/>
              </a:ext>
            </a:extLst>
          </p:cNvPr>
          <p:cNvSpPr>
            <a:spLocks noGrp="1"/>
          </p:cNvSpPr>
          <p:nvPr>
            <p:ph type="body" sz="quarter" idx="13"/>
          </p:nvPr>
        </p:nvSpPr>
        <p:spPr>
          <a:xfrm>
            <a:off x="561401" y="2521530"/>
            <a:ext cx="4950878" cy="3359131"/>
          </a:xfrm>
        </p:spPr>
        <p:txBody>
          <a:bodyPr>
            <a:normAutofit/>
          </a:bodyPr>
          <a:lstStyle/>
          <a:p>
            <a:pPr marL="50799" indent="0">
              <a:spcAft>
                <a:spcPts val="600"/>
              </a:spcAft>
              <a:buSzPct val="90000"/>
              <a:buNone/>
            </a:pPr>
            <a:r>
              <a:rPr lang="en-US"/>
              <a:t>Breeding new requires the crossing of 50 to 100 different genetic traits from plants in a wide range of countries</a:t>
            </a:r>
          </a:p>
          <a:p>
            <a:pPr marL="507999" indent="-457200">
              <a:spcAft>
                <a:spcPts val="600"/>
              </a:spcAft>
              <a:buSzPct val="75000"/>
            </a:pPr>
            <a:r>
              <a:rPr lang="en-US"/>
              <a:t>Modern breeding is unthinkable without </a:t>
            </a:r>
            <a:r>
              <a:rPr lang="en-US" b="1"/>
              <a:t>multilateral cooperation</a:t>
            </a:r>
          </a:p>
          <a:p>
            <a:pPr marL="507999" indent="-457200">
              <a:spcAft>
                <a:spcPts val="600"/>
              </a:spcAft>
              <a:buSzPct val="75000"/>
            </a:pPr>
            <a:r>
              <a:rPr lang="en-US" b="1"/>
              <a:t>Free global exchange </a:t>
            </a:r>
            <a:r>
              <a:rPr lang="en-US"/>
              <a:t>of breeding material is essential</a:t>
            </a:r>
          </a:p>
          <a:p>
            <a:pPr marL="507999" indent="-457200">
              <a:spcAft>
                <a:spcPts val="600"/>
              </a:spcAft>
              <a:buSzPct val="75000"/>
            </a:pPr>
            <a:r>
              <a:rPr lang="en-US"/>
              <a:t>International Plant Treaty a </a:t>
            </a:r>
            <a:r>
              <a:rPr lang="en-US" b="1"/>
              <a:t>critical global regulatory framework</a:t>
            </a:r>
            <a:r>
              <a:rPr lang="en-US"/>
              <a:t> and policy instrument</a:t>
            </a:r>
          </a:p>
          <a:p>
            <a:endParaRPr lang="en-US" dirty="0"/>
          </a:p>
        </p:txBody>
      </p:sp>
    </p:spTree>
    <p:extLst>
      <p:ext uri="{BB962C8B-B14F-4D97-AF65-F5344CB8AC3E}">
        <p14:creationId xmlns:p14="http://schemas.microsoft.com/office/powerpoint/2010/main" val="113475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62E2-C99F-C3F5-0C34-2DD21C1F42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69C62C-96BF-DDC5-98F3-0628A8F63CF1}"/>
              </a:ext>
            </a:extLst>
          </p:cNvPr>
          <p:cNvSpPr>
            <a:spLocks noGrp="1"/>
          </p:cNvSpPr>
          <p:nvPr>
            <p:ph type="body" sz="quarter" idx="11"/>
          </p:nvPr>
        </p:nvSpPr>
        <p:spPr/>
        <p:txBody>
          <a:bodyPr/>
          <a:lstStyle/>
          <a:p>
            <a:r>
              <a:rPr lang="en-GB" dirty="0">
                <a:solidFill>
                  <a:schemeClr val="tx1"/>
                </a:solidFill>
              </a:rPr>
              <a:t>Genebank Challenges and Opportunities</a:t>
            </a:r>
            <a:endParaRPr lang="en-US" dirty="0">
              <a:solidFill>
                <a:schemeClr val="tx1"/>
              </a:solidFill>
            </a:endParaRPr>
          </a:p>
        </p:txBody>
      </p:sp>
      <p:sp>
        <p:nvSpPr>
          <p:cNvPr id="3" name="Text Placeholder 2">
            <a:extLst>
              <a:ext uri="{FF2B5EF4-FFF2-40B4-BE49-F238E27FC236}">
                <a16:creationId xmlns:a16="http://schemas.microsoft.com/office/drawing/2014/main" id="{ED254930-6E24-8F73-902C-F283A61C30AB}"/>
              </a:ext>
            </a:extLst>
          </p:cNvPr>
          <p:cNvSpPr>
            <a:spLocks noGrp="1"/>
          </p:cNvSpPr>
          <p:nvPr>
            <p:ph type="body" sz="quarter" idx="13"/>
          </p:nvPr>
        </p:nvSpPr>
        <p:spPr>
          <a:xfrm>
            <a:off x="561400" y="1828800"/>
            <a:ext cx="11069200" cy="5029200"/>
          </a:xfrm>
        </p:spPr>
        <p:txBody>
          <a:bodyPr>
            <a:normAutofit/>
          </a:bodyPr>
          <a:lstStyle/>
          <a:p>
            <a:pPr marL="304793" indent="0">
              <a:buNone/>
            </a:pPr>
            <a:r>
              <a:rPr lang="en-US" sz="2000" dirty="0">
                <a:solidFill>
                  <a:schemeClr val="tx1"/>
                </a:solidFill>
              </a:rPr>
              <a:t>Many genebanks </a:t>
            </a:r>
            <a:r>
              <a:rPr lang="en-US" sz="2000" b="1" dirty="0">
                <a:solidFill>
                  <a:schemeClr val="tx1"/>
                </a:solidFill>
              </a:rPr>
              <a:t>lack the capacity</a:t>
            </a:r>
            <a:r>
              <a:rPr lang="en-US" sz="2000" dirty="0">
                <a:solidFill>
                  <a:schemeClr val="tx1"/>
                </a:solidFill>
              </a:rPr>
              <a:t> to effectively guarantee the long-term availability of the diversity in their collections and collections are not safely duplicated</a:t>
            </a:r>
          </a:p>
          <a:p>
            <a:pPr marL="761993" indent="-457200"/>
            <a:r>
              <a:rPr lang="en-US" sz="2000" dirty="0">
                <a:solidFill>
                  <a:schemeClr val="tx1"/>
                </a:solidFill>
              </a:rPr>
              <a:t>This is due to </a:t>
            </a:r>
            <a:r>
              <a:rPr lang="en-US" sz="2000" b="1" dirty="0">
                <a:solidFill>
                  <a:schemeClr val="tx1"/>
                </a:solidFill>
              </a:rPr>
              <a:t>chronic underinvestment</a:t>
            </a:r>
          </a:p>
          <a:p>
            <a:pPr marL="761993" indent="-457200"/>
            <a:r>
              <a:rPr lang="en-US" sz="2000" dirty="0">
                <a:solidFill>
                  <a:schemeClr val="tx1"/>
                </a:solidFill>
              </a:rPr>
              <a:t>Thus, crucially important diversity may in fact </a:t>
            </a:r>
            <a:r>
              <a:rPr lang="en-US" sz="2000" b="1" dirty="0">
                <a:solidFill>
                  <a:schemeClr val="tx1"/>
                </a:solidFill>
              </a:rPr>
              <a:t>not be available </a:t>
            </a:r>
            <a:r>
              <a:rPr lang="en-US" sz="2000" dirty="0">
                <a:solidFill>
                  <a:schemeClr val="tx1"/>
                </a:solidFill>
              </a:rPr>
              <a:t>from </a:t>
            </a:r>
            <a:r>
              <a:rPr lang="en-US" sz="2000" dirty="0" err="1">
                <a:solidFill>
                  <a:schemeClr val="tx1"/>
                </a:solidFill>
              </a:rPr>
              <a:t>genebanks</a:t>
            </a:r>
            <a:r>
              <a:rPr lang="en-US" sz="2000" dirty="0">
                <a:solidFill>
                  <a:schemeClr val="tx1"/>
                </a:solidFill>
              </a:rPr>
              <a:t>, or may </a:t>
            </a:r>
            <a:r>
              <a:rPr lang="en-US" sz="2000" b="1" dirty="0">
                <a:solidFill>
                  <a:schemeClr val="tx1"/>
                </a:solidFill>
              </a:rPr>
              <a:t>indeed be dead</a:t>
            </a:r>
            <a:r>
              <a:rPr lang="en-US" sz="2000" dirty="0">
                <a:solidFill>
                  <a:schemeClr val="tx1"/>
                </a:solidFill>
              </a:rPr>
              <a:t>, when it is needed</a:t>
            </a:r>
          </a:p>
          <a:p>
            <a:pPr marL="304793" indent="0">
              <a:buNone/>
            </a:pPr>
            <a:r>
              <a:rPr lang="en-US" sz="2000" dirty="0">
                <a:solidFill>
                  <a:schemeClr val="tx1"/>
                </a:solidFill>
              </a:rPr>
              <a:t>Even if conservation is adequate, however, many genebanks </a:t>
            </a:r>
            <a:r>
              <a:rPr lang="en-US" sz="2000" b="1" dirty="0">
                <a:solidFill>
                  <a:schemeClr val="tx1"/>
                </a:solidFill>
              </a:rPr>
              <a:t>have not maximized the exploration of their collections </a:t>
            </a:r>
            <a:r>
              <a:rPr lang="en-US" sz="2000" dirty="0">
                <a:solidFill>
                  <a:schemeClr val="tx1"/>
                </a:solidFill>
              </a:rPr>
              <a:t>so they have limited ability to identify new, interesting diversity with, and for, breeders and farmers</a:t>
            </a:r>
          </a:p>
          <a:p>
            <a:pPr marL="304793" indent="0">
              <a:buNone/>
            </a:pPr>
            <a:r>
              <a:rPr lang="en-US" sz="2000" dirty="0"/>
              <a:t>Data on seed accessions is as important as the seeds themselves. Accurate, well-curated data greatly enhances their value and use.</a:t>
            </a:r>
          </a:p>
          <a:p>
            <a:endParaRPr lang="en-US" sz="2000" dirty="0">
              <a:solidFill>
                <a:schemeClr val="tx1"/>
              </a:solidFill>
            </a:endParaRPr>
          </a:p>
        </p:txBody>
      </p:sp>
    </p:spTree>
    <p:extLst>
      <p:ext uri="{BB962C8B-B14F-4D97-AF65-F5344CB8AC3E}">
        <p14:creationId xmlns:p14="http://schemas.microsoft.com/office/powerpoint/2010/main" val="20712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1A9B-5FC5-DB9B-2559-90B04871F12F}"/>
            </a:ext>
          </a:extLst>
        </p:cNvPr>
        <p:cNvGrpSpPr/>
        <p:nvPr/>
      </p:nvGrpSpPr>
      <p:grpSpPr>
        <a:xfrm>
          <a:off x="0" y="0"/>
          <a:ext cx="0" cy="0"/>
          <a:chOff x="0" y="0"/>
          <a:chExt cx="0" cy="0"/>
        </a:xfrm>
      </p:grpSpPr>
      <p:pic>
        <p:nvPicPr>
          <p:cNvPr id="2" name="Grafik 1" descr="Ein Bild, das drinnen, zugemüllt, mehrere enthält.&#10;&#10;Automatisch generierte Beschreibung">
            <a:extLst>
              <a:ext uri="{FF2B5EF4-FFF2-40B4-BE49-F238E27FC236}">
                <a16:creationId xmlns:a16="http://schemas.microsoft.com/office/drawing/2014/main" id="{B0D3F8BD-F03B-CE12-9F46-3557A55815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386974" y="386973"/>
            <a:ext cx="6869948" cy="6095999"/>
          </a:xfrm>
          <a:prstGeom prst="rect">
            <a:avLst/>
          </a:prstGeom>
        </p:spPr>
      </p:pic>
      <p:pic>
        <p:nvPicPr>
          <p:cNvPr id="3" name="Grafik 2" descr="Ein Bild, das Text, drinnen, zugemüllt, mehrere enthält.&#10;&#10;Automatisch generierte Beschreibung">
            <a:extLst>
              <a:ext uri="{FF2B5EF4-FFF2-40B4-BE49-F238E27FC236}">
                <a16:creationId xmlns:a16="http://schemas.microsoft.com/office/drawing/2014/main" id="{6828E3F0-76DC-A787-281F-A629059350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09026" y="386974"/>
            <a:ext cx="6869948" cy="6096000"/>
          </a:xfrm>
          <a:prstGeom prst="rect">
            <a:avLst/>
          </a:prstGeom>
        </p:spPr>
      </p:pic>
    </p:spTree>
    <p:extLst>
      <p:ext uri="{BB962C8B-B14F-4D97-AF65-F5344CB8AC3E}">
        <p14:creationId xmlns:p14="http://schemas.microsoft.com/office/powerpoint/2010/main" val="296708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3F31-0FBC-F0AF-31C4-54AB92124DC4}"/>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D1661F9-5E5A-207A-38F4-2995DCF58C38}"/>
              </a:ext>
            </a:extLst>
          </p:cNvPr>
          <p:cNvSpPr>
            <a:spLocks noGrp="1"/>
          </p:cNvSpPr>
          <p:nvPr>
            <p:ph type="sldNum" idx="12"/>
          </p:nvPr>
        </p:nvSpPr>
        <p:spPr/>
        <p:txBody>
          <a:bodyPr/>
          <a:lstStyle/>
          <a:p>
            <a:fld id="{00000000-1234-1234-1234-123412341234}" type="slidenum">
              <a:rPr lang="de-DE" smtClean="0"/>
              <a:pPr/>
              <a:t>16</a:t>
            </a:fld>
            <a:endParaRPr lang="de-DE"/>
          </a:p>
        </p:txBody>
      </p:sp>
      <p:sp>
        <p:nvSpPr>
          <p:cNvPr id="3" name="Textfeld 2">
            <a:extLst>
              <a:ext uri="{FF2B5EF4-FFF2-40B4-BE49-F238E27FC236}">
                <a16:creationId xmlns:a16="http://schemas.microsoft.com/office/drawing/2014/main" id="{65817103-AEE3-0AA2-5739-0C688FF56AEA}"/>
              </a:ext>
            </a:extLst>
          </p:cNvPr>
          <p:cNvSpPr txBox="1"/>
          <p:nvPr/>
        </p:nvSpPr>
        <p:spPr>
          <a:xfrm>
            <a:off x="0" y="2987129"/>
            <a:ext cx="12192000" cy="1200329"/>
          </a:xfrm>
          <a:prstGeom prst="rect">
            <a:avLst/>
          </a:prstGeom>
        </p:spPr>
        <p:txBody>
          <a:bodyPr vert="horz" wrap="square" lIns="91440" tIns="45720" rIns="91440" bIns="45720" rtlCol="0" anchor="t">
            <a:spAutoFit/>
          </a:bodyPr>
          <a:lstStyle/>
          <a:p>
            <a:pPr algn="ctr"/>
            <a:r>
              <a:rPr lang="en-GB" sz="7200" dirty="0">
                <a:solidFill>
                  <a:srgbClr val="FAA21B"/>
                </a:solidFill>
                <a:latin typeface="+mj-lt"/>
                <a:ea typeface="Open Sans Light" pitchFamily="2" charset="0"/>
                <a:cs typeface="Calibri Light" panose="020F0302020204030204" pitchFamily="34" charset="0"/>
              </a:rPr>
              <a:t>The Crop Trust</a:t>
            </a:r>
          </a:p>
        </p:txBody>
      </p:sp>
    </p:spTree>
    <p:extLst>
      <p:ext uri="{BB962C8B-B14F-4D97-AF65-F5344CB8AC3E}">
        <p14:creationId xmlns:p14="http://schemas.microsoft.com/office/powerpoint/2010/main" val="1984106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a:extLst>
            <a:ext uri="{FF2B5EF4-FFF2-40B4-BE49-F238E27FC236}">
              <a16:creationId xmlns:a16="http://schemas.microsoft.com/office/drawing/2014/main" id="{CEB90225-AC76-A75A-C29A-3BD79F4F102F}"/>
            </a:ext>
          </a:extLst>
        </p:cNvPr>
        <p:cNvGrpSpPr/>
        <p:nvPr/>
      </p:nvGrpSpPr>
      <p:grpSpPr>
        <a:xfrm>
          <a:off x="0" y="0"/>
          <a:ext cx="0" cy="0"/>
          <a:chOff x="0" y="0"/>
          <a:chExt cx="0" cy="0"/>
        </a:xfrm>
      </p:grpSpPr>
      <p:sp>
        <p:nvSpPr>
          <p:cNvPr id="314" name="Google Shape;314;p42">
            <a:extLst>
              <a:ext uri="{FF2B5EF4-FFF2-40B4-BE49-F238E27FC236}">
                <a16:creationId xmlns:a16="http://schemas.microsoft.com/office/drawing/2014/main" id="{150A6F74-883A-716F-5061-819B4692ACC7}"/>
              </a:ext>
            </a:extLst>
          </p:cNvPr>
          <p:cNvSpPr/>
          <p:nvPr/>
        </p:nvSpPr>
        <p:spPr>
          <a:xfrm>
            <a:off x="0" y="-591"/>
            <a:ext cx="6096000" cy="6383700"/>
          </a:xfrm>
          <a:prstGeom prst="rect">
            <a:avLst/>
          </a:prstGeom>
          <a:gradFill>
            <a:gsLst>
              <a:gs pos="0">
                <a:srgbClr val="000000">
                  <a:alpha val="80000"/>
                </a:srgbClr>
              </a:gs>
              <a:gs pos="100000">
                <a:srgbClr val="0B2A1E">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a:solidFill>
                <a:schemeClr val="lt1"/>
              </a:solidFill>
              <a:latin typeface="Open Sans Light"/>
              <a:ea typeface="Open Sans Light"/>
              <a:cs typeface="Open Sans Light"/>
              <a:sym typeface="Open Sans Light"/>
            </a:endParaRPr>
          </a:p>
        </p:txBody>
      </p:sp>
      <p:sp>
        <p:nvSpPr>
          <p:cNvPr id="315" name="Google Shape;315;p42">
            <a:extLst>
              <a:ext uri="{FF2B5EF4-FFF2-40B4-BE49-F238E27FC236}">
                <a16:creationId xmlns:a16="http://schemas.microsoft.com/office/drawing/2014/main" id="{FF022DB4-DD43-5122-F60E-2D7DE9648612}"/>
              </a:ext>
            </a:extLst>
          </p:cNvPr>
          <p:cNvSpPr txBox="1">
            <a:spLocks noGrp="1"/>
          </p:cNvSpPr>
          <p:nvPr>
            <p:ph type="sldNum" idx="12"/>
          </p:nvPr>
        </p:nvSpPr>
        <p:spPr>
          <a:xfrm>
            <a:off x="11222181" y="6459307"/>
            <a:ext cx="67194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316" name="Google Shape;316;p42">
            <a:extLst>
              <a:ext uri="{FF2B5EF4-FFF2-40B4-BE49-F238E27FC236}">
                <a16:creationId xmlns:a16="http://schemas.microsoft.com/office/drawing/2014/main" id="{FF068405-1862-975F-DE8B-73246936FE39}"/>
              </a:ext>
            </a:extLst>
          </p:cNvPr>
          <p:cNvSpPr txBox="1">
            <a:spLocks noGrp="1"/>
          </p:cNvSpPr>
          <p:nvPr>
            <p:ph type="title"/>
          </p:nvPr>
        </p:nvSpPr>
        <p:spPr>
          <a:xfrm>
            <a:off x="6427371" y="447375"/>
            <a:ext cx="28353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a:t>Our Mission</a:t>
            </a:r>
            <a:endParaRPr/>
          </a:p>
        </p:txBody>
      </p:sp>
      <p:sp>
        <p:nvSpPr>
          <p:cNvPr id="317" name="Google Shape;317;p42">
            <a:extLst>
              <a:ext uri="{FF2B5EF4-FFF2-40B4-BE49-F238E27FC236}">
                <a16:creationId xmlns:a16="http://schemas.microsoft.com/office/drawing/2014/main" id="{6FDEA2E3-3047-3A6F-AD97-7FFD5E81228C}"/>
              </a:ext>
            </a:extLst>
          </p:cNvPr>
          <p:cNvSpPr txBox="1"/>
          <p:nvPr/>
        </p:nvSpPr>
        <p:spPr>
          <a:xfrm>
            <a:off x="6427371" y="926981"/>
            <a:ext cx="4511700" cy="5859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US" sz="1800" b="0" i="0" u="none" strike="noStrike" cap="none" dirty="0">
                <a:solidFill>
                  <a:schemeClr val="dk1"/>
                </a:solidFill>
                <a:latin typeface="Open Sans Light"/>
                <a:ea typeface="Open Sans Light"/>
                <a:cs typeface="Open Sans Light"/>
                <a:sym typeface="Open Sans Light"/>
              </a:rPr>
              <a:t>The Crop Trust is an international organization dedicated to conserving and making crop diversity available for use globally, forever and for the benefit of everyone.</a:t>
            </a:r>
            <a:endParaRPr lang="en-US" sz="1800" b="0" i="0" u="none" strike="noStrike" cap="none">
              <a:solidFill>
                <a:schemeClr val="dk1"/>
              </a:solidFill>
              <a:latin typeface="Open Sans Light"/>
              <a:ea typeface="Open Sans Light"/>
              <a:cs typeface="Open Sans Light"/>
            </a:endParaRPr>
          </a:p>
        </p:txBody>
      </p:sp>
      <p:sp>
        <p:nvSpPr>
          <p:cNvPr id="318" name="Google Shape;318;p42">
            <a:extLst>
              <a:ext uri="{FF2B5EF4-FFF2-40B4-BE49-F238E27FC236}">
                <a16:creationId xmlns:a16="http://schemas.microsoft.com/office/drawing/2014/main" id="{DC0BDE0D-D709-6C03-0AC0-4F0B156C5B70}"/>
              </a:ext>
            </a:extLst>
          </p:cNvPr>
          <p:cNvSpPr/>
          <p:nvPr/>
        </p:nvSpPr>
        <p:spPr>
          <a:xfrm>
            <a:off x="6691971" y="3002936"/>
            <a:ext cx="585900" cy="58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a:solidFill>
                <a:schemeClr val="lt1"/>
              </a:solidFill>
              <a:latin typeface="Open Sans Light"/>
              <a:ea typeface="Open Sans Light"/>
              <a:cs typeface="Open Sans Light"/>
              <a:sym typeface="Open Sans Light"/>
            </a:endParaRPr>
          </a:p>
        </p:txBody>
      </p:sp>
      <p:pic>
        <p:nvPicPr>
          <p:cNvPr id="319" name="Google Shape;319;p42">
            <a:extLst>
              <a:ext uri="{FF2B5EF4-FFF2-40B4-BE49-F238E27FC236}">
                <a16:creationId xmlns:a16="http://schemas.microsoft.com/office/drawing/2014/main" id="{16B9AE04-D0FC-495A-D4A9-106C85AE9B26}"/>
              </a:ext>
            </a:extLst>
          </p:cNvPr>
          <p:cNvPicPr preferRelativeResize="0"/>
          <p:nvPr/>
        </p:nvPicPr>
        <p:blipFill rotWithShape="1">
          <a:blip r:embed="rId3">
            <a:alphaModFix/>
          </a:blip>
          <a:srcRect/>
          <a:stretch/>
        </p:blipFill>
        <p:spPr>
          <a:xfrm>
            <a:off x="6838026" y="3148991"/>
            <a:ext cx="293786" cy="293786"/>
          </a:xfrm>
          <a:prstGeom prst="rect">
            <a:avLst/>
          </a:prstGeom>
          <a:noFill/>
          <a:ln>
            <a:noFill/>
          </a:ln>
        </p:spPr>
      </p:pic>
      <p:pic>
        <p:nvPicPr>
          <p:cNvPr id="320" name="Google Shape;320;p42" title="52511518507_3afbfcd45b_o.jpg">
            <a:extLst>
              <a:ext uri="{FF2B5EF4-FFF2-40B4-BE49-F238E27FC236}">
                <a16:creationId xmlns:a16="http://schemas.microsoft.com/office/drawing/2014/main" id="{14623581-534B-1AA7-57ED-C3A142198256}"/>
              </a:ext>
            </a:extLst>
          </p:cNvPr>
          <p:cNvPicPr preferRelativeResize="0"/>
          <p:nvPr/>
        </p:nvPicPr>
        <p:blipFill rotWithShape="1">
          <a:blip r:embed="rId4">
            <a:alphaModFix/>
          </a:blip>
          <a:srcRect r="36353"/>
          <a:stretch/>
        </p:blipFill>
        <p:spPr>
          <a:xfrm>
            <a:off x="0" y="-12"/>
            <a:ext cx="6096000" cy="6383825"/>
          </a:xfrm>
          <a:prstGeom prst="rect">
            <a:avLst/>
          </a:prstGeom>
          <a:noFill/>
          <a:ln>
            <a:noFill/>
          </a:ln>
        </p:spPr>
      </p:pic>
      <p:sp>
        <p:nvSpPr>
          <p:cNvPr id="321" name="Google Shape;321;p42">
            <a:extLst>
              <a:ext uri="{FF2B5EF4-FFF2-40B4-BE49-F238E27FC236}">
                <a16:creationId xmlns:a16="http://schemas.microsoft.com/office/drawing/2014/main" id="{D1060544-2B2C-6AA2-5383-5DE41A24FF9B}"/>
              </a:ext>
            </a:extLst>
          </p:cNvPr>
          <p:cNvSpPr txBox="1">
            <a:spLocks noGrp="1"/>
          </p:cNvSpPr>
          <p:nvPr>
            <p:ph type="title"/>
          </p:nvPr>
        </p:nvSpPr>
        <p:spPr>
          <a:xfrm>
            <a:off x="6427371" y="3540275"/>
            <a:ext cx="28353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a:t>Our Vision</a:t>
            </a:r>
            <a:endParaRPr/>
          </a:p>
        </p:txBody>
      </p:sp>
      <p:sp>
        <p:nvSpPr>
          <p:cNvPr id="322" name="Google Shape;322;p42">
            <a:extLst>
              <a:ext uri="{FF2B5EF4-FFF2-40B4-BE49-F238E27FC236}">
                <a16:creationId xmlns:a16="http://schemas.microsoft.com/office/drawing/2014/main" id="{DF652F8E-FD62-142B-D1D4-7346F5B905D8}"/>
              </a:ext>
            </a:extLst>
          </p:cNvPr>
          <p:cNvSpPr txBox="1"/>
          <p:nvPr/>
        </p:nvSpPr>
        <p:spPr>
          <a:xfrm>
            <a:off x="6427371" y="4019181"/>
            <a:ext cx="4365600" cy="585900"/>
          </a:xfrm>
          <a:prstGeom prst="rect">
            <a:avLst/>
          </a:prstGeom>
          <a:noFill/>
          <a:ln>
            <a:noFill/>
          </a:ln>
        </p:spPr>
        <p:txBody>
          <a:bodyPr spcFirstLastPara="1" wrap="square" lIns="45700" tIns="45700" rIns="45700" bIns="45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US" sz="1800" b="0" i="0" u="none" strike="noStrike" cap="none">
                <a:solidFill>
                  <a:srgbClr val="303030"/>
                </a:solidFill>
                <a:highlight>
                  <a:srgbClr val="FFFFFF"/>
                </a:highlight>
                <a:latin typeface="Open Sans Light"/>
                <a:ea typeface="Open Sans Light"/>
                <a:cs typeface="Open Sans Light"/>
                <a:sym typeface="Open Sans Light"/>
              </a:rPr>
              <a:t>Our vision is a world where plant genetic resources for food and agriculture are conserved and available in perpetuity to achieve sustainable agriculture and global food and nutrition security.</a:t>
            </a:r>
            <a:endParaRPr lang="en-US" sz="1800" b="0" i="0" u="none" strike="noStrike" cap="none">
              <a:solidFill>
                <a:srgbClr val="000000"/>
              </a:solidFill>
              <a:latin typeface="Open Sans Light"/>
              <a:ea typeface="Open Sans Light"/>
              <a:cs typeface="Open Sans Light"/>
            </a:endParaRPr>
          </a:p>
        </p:txBody>
      </p:sp>
    </p:spTree>
    <p:extLst>
      <p:ext uri="{BB962C8B-B14F-4D97-AF65-F5344CB8AC3E}">
        <p14:creationId xmlns:p14="http://schemas.microsoft.com/office/powerpoint/2010/main" val="403764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B03F2-9360-9FD0-8201-695FFEBF5D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BEB672-B033-00D7-D468-0DEA247AD6BC}"/>
              </a:ext>
            </a:extLst>
          </p:cNvPr>
          <p:cNvSpPr>
            <a:spLocks noGrp="1"/>
          </p:cNvSpPr>
          <p:nvPr>
            <p:ph type="sldNum" sz="quarter" idx="4"/>
          </p:nvPr>
        </p:nvSpPr>
        <p:spPr/>
        <p:txBody>
          <a:bodyPr/>
          <a:lstStyle/>
          <a:p>
            <a:fld id="{DCBF0ECA-95DC-4208-A6DA-EBCB90905B09}" type="slidenum">
              <a:rPr lang="en-GB" noProof="1" smtClean="0"/>
              <a:pPr/>
              <a:t>18</a:t>
            </a:fld>
            <a:endParaRPr lang="en-GB" noProof="1"/>
          </a:p>
        </p:txBody>
      </p:sp>
      <p:sp>
        <p:nvSpPr>
          <p:cNvPr id="3" name="Title 2">
            <a:extLst>
              <a:ext uri="{FF2B5EF4-FFF2-40B4-BE49-F238E27FC236}">
                <a16:creationId xmlns:a16="http://schemas.microsoft.com/office/drawing/2014/main" id="{13A3E36F-3B70-AFD5-D221-74A05C0F8936}"/>
              </a:ext>
            </a:extLst>
          </p:cNvPr>
          <p:cNvSpPr>
            <a:spLocks noGrp="1"/>
          </p:cNvSpPr>
          <p:nvPr>
            <p:ph type="title" idx="4294967295"/>
          </p:nvPr>
        </p:nvSpPr>
        <p:spPr>
          <a:xfrm>
            <a:off x="246493" y="444032"/>
            <a:ext cx="10832633" cy="584775"/>
          </a:xfrm>
        </p:spPr>
        <p:txBody>
          <a:bodyPr>
            <a:normAutofit fontScale="90000"/>
          </a:bodyPr>
          <a:lstStyle/>
          <a:p>
            <a:r>
              <a:rPr lang="en-GB" noProof="1">
                <a:solidFill>
                  <a:srgbClr val="2F6FB3"/>
                </a:solidFill>
              </a:rPr>
              <a:t>Turning Objective into Vision and Mission </a:t>
            </a:r>
          </a:p>
        </p:txBody>
      </p:sp>
      <p:grpSp>
        <p:nvGrpSpPr>
          <p:cNvPr id="4" name="Gruppieren 3">
            <a:extLst>
              <a:ext uri="{FF2B5EF4-FFF2-40B4-BE49-F238E27FC236}">
                <a16:creationId xmlns:a16="http://schemas.microsoft.com/office/drawing/2014/main" id="{38F70158-2DF0-707C-680A-CA64D6F28051}"/>
              </a:ext>
            </a:extLst>
          </p:cNvPr>
          <p:cNvGrpSpPr/>
          <p:nvPr/>
        </p:nvGrpSpPr>
        <p:grpSpPr>
          <a:xfrm>
            <a:off x="1107621" y="2070915"/>
            <a:ext cx="9971505" cy="707886"/>
            <a:chOff x="800099" y="812136"/>
            <a:chExt cx="9971505" cy="707886"/>
          </a:xfrm>
        </p:grpSpPr>
        <p:sp>
          <p:nvSpPr>
            <p:cNvPr id="5" name="Textfeld 4">
              <a:extLst>
                <a:ext uri="{FF2B5EF4-FFF2-40B4-BE49-F238E27FC236}">
                  <a16:creationId xmlns:a16="http://schemas.microsoft.com/office/drawing/2014/main" id="{B1DAB4E6-0CDE-05BF-3A64-0FA19DCA6FB8}"/>
                </a:ext>
              </a:extLst>
            </p:cNvPr>
            <p:cNvSpPr txBox="1"/>
            <p:nvPr/>
          </p:nvSpPr>
          <p:spPr>
            <a:xfrm>
              <a:off x="2153967" y="812136"/>
              <a:ext cx="8617637" cy="707886"/>
            </a:xfrm>
            <a:prstGeom prst="rect">
              <a:avLst/>
            </a:prstGeom>
            <a:noFill/>
          </p:spPr>
          <p:txBody>
            <a:bodyPr wrap="square">
              <a:spAutoFit/>
            </a:bodyPr>
            <a:lstStyle/>
            <a:p>
              <a:pPr>
                <a:spcAft>
                  <a:spcPts val="600"/>
                </a:spcAft>
              </a:pPr>
              <a:r>
                <a:rPr lang="en-GB" sz="2000" noProof="1">
                  <a:solidFill>
                    <a:srgbClr val="2D72B5"/>
                  </a:solidFill>
                  <a:latin typeface="+mj-lt"/>
                </a:rPr>
                <a:t>We envisage a world </a:t>
              </a:r>
              <a:r>
                <a:rPr lang="en-GB" sz="2000" noProof="1">
                  <a:solidFill>
                    <a:srgbClr val="2D72B5"/>
                  </a:solidFill>
                  <a:effectLst/>
                  <a:latin typeface="+mj-lt"/>
                </a:rPr>
                <a:t>in which crop diversity is permanently conserved and made available in support of sustainable, resilient and healthy agri-food systems.</a:t>
              </a:r>
            </a:p>
          </p:txBody>
        </p:sp>
        <p:sp>
          <p:nvSpPr>
            <p:cNvPr id="6" name="Rechteck 5">
              <a:extLst>
                <a:ext uri="{FF2B5EF4-FFF2-40B4-BE49-F238E27FC236}">
                  <a16:creationId xmlns:a16="http://schemas.microsoft.com/office/drawing/2014/main" id="{5CC1E963-712B-56A7-0AAC-223007A7F272}"/>
                </a:ext>
              </a:extLst>
            </p:cNvPr>
            <p:cNvSpPr/>
            <p:nvPr/>
          </p:nvSpPr>
          <p:spPr>
            <a:xfrm>
              <a:off x="800099" y="812136"/>
              <a:ext cx="979715"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1">
                  <a:solidFill>
                    <a:schemeClr val="bg2"/>
                  </a:solidFill>
                </a:rPr>
                <a:t>Vision</a:t>
              </a:r>
            </a:p>
          </p:txBody>
        </p:sp>
      </p:grpSp>
      <p:grpSp>
        <p:nvGrpSpPr>
          <p:cNvPr id="7" name="Gruppieren 6">
            <a:extLst>
              <a:ext uri="{FF2B5EF4-FFF2-40B4-BE49-F238E27FC236}">
                <a16:creationId xmlns:a16="http://schemas.microsoft.com/office/drawing/2014/main" id="{1A0FFD03-DA3A-983A-D7B1-DEC9DAE9B15F}"/>
              </a:ext>
            </a:extLst>
          </p:cNvPr>
          <p:cNvGrpSpPr/>
          <p:nvPr/>
        </p:nvGrpSpPr>
        <p:grpSpPr>
          <a:xfrm>
            <a:off x="1102368" y="3459366"/>
            <a:ext cx="9976758" cy="2169826"/>
            <a:chOff x="800099" y="2597240"/>
            <a:chExt cx="9976758" cy="2169826"/>
          </a:xfrm>
        </p:grpSpPr>
        <p:sp>
          <p:nvSpPr>
            <p:cNvPr id="8" name="Rechteck 7">
              <a:extLst>
                <a:ext uri="{FF2B5EF4-FFF2-40B4-BE49-F238E27FC236}">
                  <a16:creationId xmlns:a16="http://schemas.microsoft.com/office/drawing/2014/main" id="{C1D06881-C264-1A69-65FA-28CF728B786B}"/>
                </a:ext>
              </a:extLst>
            </p:cNvPr>
            <p:cNvSpPr/>
            <p:nvPr/>
          </p:nvSpPr>
          <p:spPr>
            <a:xfrm>
              <a:off x="800099" y="2662708"/>
              <a:ext cx="979715" cy="2104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1">
                  <a:solidFill>
                    <a:schemeClr val="bg2"/>
                  </a:solidFill>
                </a:rPr>
                <a:t>Mission</a:t>
              </a:r>
            </a:p>
          </p:txBody>
        </p:sp>
        <p:sp>
          <p:nvSpPr>
            <p:cNvPr id="9" name="Textfeld 8">
              <a:extLst>
                <a:ext uri="{FF2B5EF4-FFF2-40B4-BE49-F238E27FC236}">
                  <a16:creationId xmlns:a16="http://schemas.microsoft.com/office/drawing/2014/main" id="{E9344C57-DA71-B62B-0EEC-052D6C1EF119}"/>
                </a:ext>
              </a:extLst>
            </p:cNvPr>
            <p:cNvSpPr txBox="1"/>
            <p:nvPr/>
          </p:nvSpPr>
          <p:spPr>
            <a:xfrm>
              <a:off x="2159220" y="2597240"/>
              <a:ext cx="8617637" cy="2169825"/>
            </a:xfrm>
            <a:prstGeom prst="rect">
              <a:avLst/>
            </a:prstGeom>
            <a:noFill/>
          </p:spPr>
          <p:txBody>
            <a:bodyPr wrap="square">
              <a:spAutoFit/>
            </a:bodyPr>
            <a:lstStyle/>
            <a:p>
              <a:pPr>
                <a:spcAft>
                  <a:spcPts val="600"/>
                </a:spcAft>
              </a:pPr>
              <a:r>
                <a:rPr lang="en-GB" sz="2000" noProof="1">
                  <a:solidFill>
                    <a:srgbClr val="2D72B5"/>
                  </a:solidFill>
                  <a:effectLst/>
                  <a:latin typeface="+mj-lt"/>
                </a:rPr>
                <a:t>We support the conservation of crop diversity held in genebanks. </a:t>
              </a:r>
              <a:endParaRPr lang="en-GB" sz="2000" noProof="1">
                <a:latin typeface="+mj-lt"/>
              </a:endParaRPr>
            </a:p>
            <a:p>
              <a:pPr>
                <a:spcAft>
                  <a:spcPts val="600"/>
                </a:spcAft>
              </a:pPr>
              <a:r>
                <a:rPr lang="en-GB" sz="2000" noProof="1">
                  <a:solidFill>
                    <a:srgbClr val="2D72B5"/>
                  </a:solidFill>
                  <a:latin typeface="+mj-lt"/>
                </a:rPr>
                <a:t>We</a:t>
              </a:r>
              <a:r>
                <a:rPr lang="en-GB" sz="2000" noProof="1">
                  <a:solidFill>
                    <a:srgbClr val="2D72B5"/>
                  </a:solidFill>
                  <a:effectLst/>
                  <a:latin typeface="+mj-lt"/>
                </a:rPr>
                <a:t> promote collaboration among genebanks and their integration into an efficient global system. </a:t>
              </a:r>
              <a:endParaRPr lang="en-GB" sz="2000" noProof="1">
                <a:latin typeface="+mj-lt"/>
              </a:endParaRPr>
            </a:p>
            <a:p>
              <a:pPr>
                <a:spcAft>
                  <a:spcPts val="600"/>
                </a:spcAft>
              </a:pPr>
              <a:r>
                <a:rPr lang="en-GB" sz="2000" noProof="1">
                  <a:solidFill>
                    <a:srgbClr val="2D72B5"/>
                  </a:solidFill>
                  <a:latin typeface="+mj-lt"/>
                </a:rPr>
                <a:t>We</a:t>
              </a:r>
              <a:r>
                <a:rPr lang="en-GB" sz="2000" noProof="1">
                  <a:solidFill>
                    <a:srgbClr val="2D72B5"/>
                  </a:solidFill>
                  <a:effectLst/>
                  <a:latin typeface="+mj-lt"/>
                </a:rPr>
                <a:t> promote the availability of crop diversity to researchers, plant breeders and farmers. </a:t>
              </a:r>
              <a:endParaRPr lang="en-GB" sz="2000" noProof="1">
                <a:latin typeface="+mj-lt"/>
              </a:endParaRPr>
            </a:p>
            <a:p>
              <a:pPr>
                <a:spcAft>
                  <a:spcPts val="600"/>
                </a:spcAft>
              </a:pPr>
              <a:r>
                <a:rPr lang="en-GB" sz="2000" noProof="1">
                  <a:solidFill>
                    <a:srgbClr val="2D72B5"/>
                  </a:solidFill>
                  <a:latin typeface="+mj-lt"/>
                </a:rPr>
                <a:t>We</a:t>
              </a:r>
              <a:r>
                <a:rPr lang="en-GB" sz="2000" noProof="1">
                  <a:solidFill>
                    <a:srgbClr val="2D72B5"/>
                  </a:solidFill>
                  <a:effectLst/>
                  <a:latin typeface="+mj-lt"/>
                </a:rPr>
                <a:t> facilitate capacity building for genebank personnel. </a:t>
              </a:r>
              <a:endParaRPr lang="en-GB" sz="2000" noProof="1">
                <a:latin typeface="+mj-lt"/>
              </a:endParaRPr>
            </a:p>
          </p:txBody>
        </p:sp>
      </p:grpSp>
    </p:spTree>
    <p:extLst>
      <p:ext uri="{BB962C8B-B14F-4D97-AF65-F5344CB8AC3E}">
        <p14:creationId xmlns:p14="http://schemas.microsoft.com/office/powerpoint/2010/main" val="21499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6D83F-E257-FDA9-3A6D-0142C9611D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78624F-B56D-651B-239A-D09A11503E92}"/>
              </a:ext>
            </a:extLst>
          </p:cNvPr>
          <p:cNvSpPr>
            <a:spLocks noGrp="1"/>
          </p:cNvSpPr>
          <p:nvPr>
            <p:ph type="sldNum" sz="quarter" idx="4"/>
          </p:nvPr>
        </p:nvSpPr>
        <p:spPr/>
        <p:txBody>
          <a:bodyPr/>
          <a:lstStyle/>
          <a:p>
            <a:fld id="{DCBF0ECA-95DC-4208-A6DA-EBCB90905B09}" type="slidenum">
              <a:rPr lang="de-DE" smtClean="0"/>
              <a:pPr/>
              <a:t>19</a:t>
            </a:fld>
            <a:endParaRPr lang="de-DE" dirty="0"/>
          </a:p>
        </p:txBody>
      </p:sp>
      <p:grpSp>
        <p:nvGrpSpPr>
          <p:cNvPr id="4" name="Gruppieren 3">
            <a:extLst>
              <a:ext uri="{FF2B5EF4-FFF2-40B4-BE49-F238E27FC236}">
                <a16:creationId xmlns:a16="http://schemas.microsoft.com/office/drawing/2014/main" id="{3DBC66EB-B23C-C869-8EE7-239E1720C483}"/>
              </a:ext>
            </a:extLst>
          </p:cNvPr>
          <p:cNvGrpSpPr/>
          <p:nvPr/>
        </p:nvGrpSpPr>
        <p:grpSpPr>
          <a:xfrm>
            <a:off x="4765072" y="1635029"/>
            <a:ext cx="2618509" cy="3710801"/>
            <a:chOff x="3020291" y="2218944"/>
            <a:chExt cx="2618509" cy="3710801"/>
          </a:xfrm>
        </p:grpSpPr>
        <p:sp>
          <p:nvSpPr>
            <p:cNvPr id="5" name="Rechteck 4">
              <a:extLst>
                <a:ext uri="{FF2B5EF4-FFF2-40B4-BE49-F238E27FC236}">
                  <a16:creationId xmlns:a16="http://schemas.microsoft.com/office/drawing/2014/main" id="{45D9234B-BAFA-67C4-7BCD-C7BF1E1578D6}"/>
                </a:ext>
              </a:extLst>
            </p:cNvPr>
            <p:cNvSpPr/>
            <p:nvPr/>
          </p:nvSpPr>
          <p:spPr>
            <a:xfrm>
              <a:off x="3020291" y="2218944"/>
              <a:ext cx="2618509" cy="3710801"/>
            </a:xfrm>
            <a:prstGeom prst="rect">
              <a:avLst/>
            </a:prstGeom>
            <a:solidFill>
              <a:srgbClr val="306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16E0AE5B-9F75-4AFE-0F84-6C1EF1AFEE10}"/>
                </a:ext>
              </a:extLst>
            </p:cNvPr>
            <p:cNvSpPr txBox="1"/>
            <p:nvPr/>
          </p:nvSpPr>
          <p:spPr>
            <a:xfrm>
              <a:off x="3380405" y="2301929"/>
              <a:ext cx="1898277" cy="523220"/>
            </a:xfrm>
            <a:prstGeom prst="rect">
              <a:avLst/>
            </a:prstGeom>
          </p:spPr>
          <p:txBody>
            <a:bodyPr vert="horz" wrap="none" lIns="91440" tIns="45720" rIns="91440" bIns="45720" rtlCol="0" anchor="t">
              <a:spAutoFit/>
            </a:bodyPr>
            <a:lstStyle/>
            <a:p>
              <a:pPr algn="l"/>
              <a:r>
                <a:rPr lang="de-DE" sz="2800" b="0" dirty="0">
                  <a:solidFill>
                    <a:schemeClr val="bg2"/>
                  </a:solidFill>
                  <a:latin typeface="Open Sans Light" pitchFamily="2" charset="0"/>
                  <a:ea typeface="Open Sans Light" pitchFamily="2" charset="0"/>
                  <a:cs typeface="Open Sans Light" pitchFamily="2" charset="0"/>
                </a:rPr>
                <a:t>Genebank</a:t>
              </a:r>
            </a:p>
          </p:txBody>
        </p:sp>
        <p:sp>
          <p:nvSpPr>
            <p:cNvPr id="7" name="Textfeld 6">
              <a:extLst>
                <a:ext uri="{FF2B5EF4-FFF2-40B4-BE49-F238E27FC236}">
                  <a16:creationId xmlns:a16="http://schemas.microsoft.com/office/drawing/2014/main" id="{0D81DDA3-F027-7316-ECFE-2BFDD31BBD09}"/>
                </a:ext>
              </a:extLst>
            </p:cNvPr>
            <p:cNvSpPr txBox="1"/>
            <p:nvPr/>
          </p:nvSpPr>
          <p:spPr>
            <a:xfrm>
              <a:off x="3038338" y="2858580"/>
              <a:ext cx="2600457" cy="3016210"/>
            </a:xfrm>
            <a:prstGeom prst="rect">
              <a:avLst/>
            </a:prstGeom>
            <a:noFill/>
          </p:spPr>
          <p:txBody>
            <a:bodyPr wrap="square">
              <a:spAutoFit/>
            </a:bodyPr>
            <a:lstStyle/>
            <a:p>
              <a:pPr algn="ctr">
                <a:spcBef>
                  <a:spcPts val="0"/>
                </a:spcBef>
                <a:spcAft>
                  <a:spcPts val="1200"/>
                </a:spcAft>
                <a:buClr>
                  <a:schemeClr val="dk1"/>
                </a:buClr>
                <a:buSzPts val="1100"/>
              </a:pPr>
              <a:r>
                <a:rPr lang="de-DE"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Essential Operations:</a:t>
              </a:r>
            </a:p>
            <a:p>
              <a:pPr algn="ctr">
                <a:spcBef>
                  <a:spcPts val="0"/>
                </a:spcBef>
                <a:spcAft>
                  <a:spcPts val="1200"/>
                </a:spcAft>
                <a:buClr>
                  <a:schemeClr val="dk1"/>
                </a:buClr>
                <a:buSzPts val="1100"/>
              </a:pP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Long-term </a:t>
              </a:r>
              <a:r>
                <a:rPr lang="de-DE" sz="1400" dirty="0" err="1">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conservation</a:t>
              </a:r>
              <a:endPar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endParaRPr>
            </a:p>
            <a:p>
              <a:pPr algn="ctr">
                <a:spcBef>
                  <a:spcPts val="0"/>
                </a:spcBef>
                <a:spcAft>
                  <a:spcPts val="1200"/>
                </a:spcAft>
                <a:buClr>
                  <a:schemeClr val="dk1"/>
                </a:buClr>
                <a:buSzPts val="1100"/>
              </a:pPr>
              <a:r>
                <a:rPr lang="de-DE" sz="1400" dirty="0" err="1">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Safety</a:t>
              </a: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1400" dirty="0" err="1">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duplication</a:t>
              </a:r>
              <a:endPar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endParaRPr>
            </a:p>
            <a:p>
              <a:pPr algn="ctr">
                <a:spcBef>
                  <a:spcPts val="0"/>
                </a:spcBef>
                <a:spcAft>
                  <a:spcPts val="1200"/>
                </a:spcAft>
                <a:buClr>
                  <a:schemeClr val="dk1"/>
                </a:buClr>
                <a:buSzPts val="1100"/>
              </a:pP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Regeneration &amp;</a:t>
              </a:r>
              <a:b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br>
              <a:r>
                <a:rPr lang="de-DE" sz="1400" dirty="0" err="1">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Characterisation</a:t>
              </a:r>
              <a:endPar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endParaRPr>
            </a:p>
            <a:p>
              <a:pPr algn="ctr">
                <a:spcBef>
                  <a:spcPts val="0"/>
                </a:spcBef>
                <a:spcAft>
                  <a:spcPts val="1200"/>
                </a:spcAft>
                <a:buClr>
                  <a:schemeClr val="dk1"/>
                </a:buClr>
                <a:buSzPts val="1100"/>
              </a:pP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Monitoring</a:t>
              </a:r>
            </a:p>
            <a:p>
              <a:pPr algn="ctr">
                <a:spcBef>
                  <a:spcPts val="0"/>
                </a:spcBef>
                <a:spcAft>
                  <a:spcPts val="1200"/>
                </a:spcAft>
                <a:buClr>
                  <a:schemeClr val="dk1"/>
                </a:buClr>
                <a:buSzPts val="1100"/>
              </a:pP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Data </a:t>
              </a:r>
              <a:r>
                <a:rPr lang="de-DE" sz="1400" dirty="0" err="1">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management</a:t>
              </a:r>
              <a:endPar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endParaRPr>
            </a:p>
            <a:p>
              <a:pPr algn="ctr">
                <a:spcBef>
                  <a:spcPts val="0"/>
                </a:spcBef>
                <a:spcAft>
                  <a:spcPts val="1200"/>
                </a:spcAft>
                <a:buClr>
                  <a:schemeClr val="dk1"/>
                </a:buClr>
                <a:buSzPts val="1100"/>
              </a:pP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Acquisition &amp;</a:t>
              </a:r>
              <a:b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br>
              <a:r>
                <a:rPr lang="de-DE" sz="1400" dirty="0">
                  <a:solidFill>
                    <a:schemeClr val="bg2"/>
                  </a:solidFill>
                  <a:latin typeface="Open Sans Light" panose="020B0606030504020204" pitchFamily="34" charset="0"/>
                  <a:ea typeface="Open Sans Light" panose="020B0606030504020204" pitchFamily="34" charset="0"/>
                  <a:cs typeface="Open Sans Light" panose="020B0606030504020204" pitchFamily="34" charset="0"/>
                </a:rPr>
                <a:t>Distribution</a:t>
              </a:r>
            </a:p>
          </p:txBody>
        </p:sp>
      </p:grpSp>
      <p:grpSp>
        <p:nvGrpSpPr>
          <p:cNvPr id="8" name="Gruppieren 7">
            <a:extLst>
              <a:ext uri="{FF2B5EF4-FFF2-40B4-BE49-F238E27FC236}">
                <a16:creationId xmlns:a16="http://schemas.microsoft.com/office/drawing/2014/main" id="{280BF244-3841-F448-415D-FF2FE9EFFFBB}"/>
              </a:ext>
            </a:extLst>
          </p:cNvPr>
          <p:cNvGrpSpPr/>
          <p:nvPr/>
        </p:nvGrpSpPr>
        <p:grpSpPr>
          <a:xfrm>
            <a:off x="4765068" y="5515108"/>
            <a:ext cx="2618509" cy="1085911"/>
            <a:chOff x="6967355" y="4999953"/>
            <a:chExt cx="2618509" cy="1085911"/>
          </a:xfrm>
        </p:grpSpPr>
        <p:sp>
          <p:nvSpPr>
            <p:cNvPr id="9" name="Textfeld 8">
              <a:extLst>
                <a:ext uri="{FF2B5EF4-FFF2-40B4-BE49-F238E27FC236}">
                  <a16:creationId xmlns:a16="http://schemas.microsoft.com/office/drawing/2014/main" id="{E0BA4A84-DE15-B700-2268-EF0DD487983E}"/>
                </a:ext>
              </a:extLst>
            </p:cNvPr>
            <p:cNvSpPr txBox="1"/>
            <p:nvPr/>
          </p:nvSpPr>
          <p:spPr>
            <a:xfrm>
              <a:off x="6967355" y="5301034"/>
              <a:ext cx="2618509" cy="784830"/>
            </a:xfrm>
            <a:prstGeom prst="rect">
              <a:avLst/>
            </a:prstGeom>
          </p:spPr>
          <p:txBody>
            <a:bodyPr vert="horz" wrap="square" lIns="91440" tIns="45720" rIns="91440" bIns="45720" rtlCol="0" anchor="t">
              <a:spAutoFit/>
            </a:bodyPr>
            <a:lstStyle/>
            <a:p>
              <a:pPr algn="ctr">
                <a:spcAft>
                  <a:spcPts val="600"/>
                </a:spcAft>
              </a:pPr>
              <a:r>
                <a:rPr lang="de-DE" sz="2000" dirty="0">
                  <a:solidFill>
                    <a:srgbClr val="2E74B5"/>
                  </a:solidFill>
                  <a:latin typeface="Open Sans Light" panose="020B0606030504020204" pitchFamily="34" charset="0"/>
                  <a:ea typeface="Open Sans Light" panose="020B0606030504020204" pitchFamily="34" charset="0"/>
                  <a:cs typeface="Open Sans Light" panose="020B0606030504020204" pitchFamily="34" charset="0"/>
                </a:rPr>
                <a:t>Upgrading</a:t>
              </a:r>
            </a:p>
            <a:p>
              <a:pPr algn="ctr"/>
              <a:r>
                <a:rPr lang="de-DE" sz="2000" dirty="0" err="1">
                  <a:solidFill>
                    <a:srgbClr val="2E74B5"/>
                  </a:solidFill>
                  <a:latin typeface="Open Sans Light" panose="020B0606030504020204" pitchFamily="34" charset="0"/>
                  <a:ea typeface="Open Sans Light" panose="020B0606030504020204" pitchFamily="34" charset="0"/>
                  <a:cs typeface="Open Sans Light" panose="020B0606030504020204" pitchFamily="34" charset="0"/>
                </a:rPr>
                <a:t>Capacity</a:t>
              </a:r>
              <a:r>
                <a:rPr lang="de-DE" sz="2000" dirty="0">
                  <a:solidFill>
                    <a:srgbClr val="2E74B5"/>
                  </a:solidFill>
                  <a:latin typeface="Open Sans Light" panose="020B0606030504020204" pitchFamily="34" charset="0"/>
                  <a:ea typeface="Open Sans Light" panose="020B0606030504020204" pitchFamily="34" charset="0"/>
                  <a:cs typeface="Open Sans Light" panose="020B0606030504020204" pitchFamily="34" charset="0"/>
                </a:rPr>
                <a:t> Building</a:t>
              </a:r>
            </a:p>
          </p:txBody>
        </p:sp>
        <p:cxnSp>
          <p:nvCxnSpPr>
            <p:cNvPr id="10" name="Gerade Verbindung mit Pfeil 9">
              <a:extLst>
                <a:ext uri="{FF2B5EF4-FFF2-40B4-BE49-F238E27FC236}">
                  <a16:creationId xmlns:a16="http://schemas.microsoft.com/office/drawing/2014/main" id="{B2929001-75F8-F3C3-0769-6A45416CB844}"/>
                </a:ext>
              </a:extLst>
            </p:cNvPr>
            <p:cNvCxnSpPr>
              <a:cxnSpLocks/>
              <a:stCxn id="9" idx="0"/>
            </p:cNvCxnSpPr>
            <p:nvPr/>
          </p:nvCxnSpPr>
          <p:spPr>
            <a:xfrm flipV="1">
              <a:off x="8276610" y="4999953"/>
              <a:ext cx="1" cy="30108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2F3896B5-7F26-2B6E-596A-C6EB5FB70D69}"/>
              </a:ext>
            </a:extLst>
          </p:cNvPr>
          <p:cNvGrpSpPr/>
          <p:nvPr/>
        </p:nvGrpSpPr>
        <p:grpSpPr>
          <a:xfrm>
            <a:off x="7507101" y="2300240"/>
            <a:ext cx="2184738" cy="2524474"/>
            <a:chOff x="9709388" y="1785085"/>
            <a:chExt cx="2184738" cy="2524474"/>
          </a:xfrm>
        </p:grpSpPr>
        <p:cxnSp>
          <p:nvCxnSpPr>
            <p:cNvPr id="12" name="Gerade Verbindung mit Pfeil 11">
              <a:extLst>
                <a:ext uri="{FF2B5EF4-FFF2-40B4-BE49-F238E27FC236}">
                  <a16:creationId xmlns:a16="http://schemas.microsoft.com/office/drawing/2014/main" id="{CD5840DC-BE36-57C2-0A3C-50A5DB19DCB8}"/>
                </a:ext>
              </a:extLst>
            </p:cNvPr>
            <p:cNvCxnSpPr>
              <a:cxnSpLocks/>
            </p:cNvCxnSpPr>
            <p:nvPr/>
          </p:nvCxnSpPr>
          <p:spPr>
            <a:xfrm>
              <a:off x="9709388" y="2039512"/>
              <a:ext cx="50348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DB4EE629-6CFF-1F99-CE62-FEE9EC117144}"/>
                </a:ext>
              </a:extLst>
            </p:cNvPr>
            <p:cNvSpPr txBox="1"/>
            <p:nvPr/>
          </p:nvSpPr>
          <p:spPr>
            <a:xfrm>
              <a:off x="10915173" y="1785085"/>
              <a:ext cx="184731" cy="292388"/>
            </a:xfrm>
            <a:prstGeom prst="rect">
              <a:avLst/>
            </a:prstGeom>
          </p:spPr>
          <p:txBody>
            <a:bodyPr vert="horz" wrap="none" lIns="91440" tIns="45720" rIns="91440" bIns="45720" rtlCol="0" anchor="t">
              <a:spAutoFit/>
            </a:bodyPr>
            <a:lstStyle/>
            <a:p>
              <a:pPr algn="l"/>
              <a:endParaRPr lang="de-DE" sz="1300" b="0" dirty="0">
                <a:latin typeface="Open Sans Light" pitchFamily="2" charset="0"/>
                <a:ea typeface="Open Sans Light" pitchFamily="2" charset="0"/>
                <a:cs typeface="Open Sans Light" pitchFamily="2" charset="0"/>
              </a:endParaRPr>
            </a:p>
          </p:txBody>
        </p:sp>
        <p:sp>
          <p:nvSpPr>
            <p:cNvPr id="14" name="Textfeld 13">
              <a:extLst>
                <a:ext uri="{FF2B5EF4-FFF2-40B4-BE49-F238E27FC236}">
                  <a16:creationId xmlns:a16="http://schemas.microsoft.com/office/drawing/2014/main" id="{9EDDAED9-5A5D-3472-E689-A85EF9B157DD}"/>
                </a:ext>
              </a:extLst>
            </p:cNvPr>
            <p:cNvSpPr txBox="1"/>
            <p:nvPr/>
          </p:nvSpPr>
          <p:spPr>
            <a:xfrm>
              <a:off x="10245528" y="1826285"/>
              <a:ext cx="1648598" cy="400110"/>
            </a:xfrm>
            <a:prstGeom prst="rect">
              <a:avLst/>
            </a:prstGeom>
          </p:spPr>
          <p:txBody>
            <a:bodyPr vert="horz" wrap="square" lIns="91440" tIns="45720" rIns="91440" bIns="45720" rtlCol="0" anchor="t">
              <a:spAutoFit/>
            </a:bodyPr>
            <a:lstStyle/>
            <a:p>
              <a:pPr algn="l"/>
              <a:r>
                <a:rPr lang="de-DE" sz="2000" b="0" dirty="0">
                  <a:solidFill>
                    <a:srgbClr val="00B050"/>
                  </a:solidFill>
                  <a:latin typeface="Open Sans Light" pitchFamily="2" charset="0"/>
                  <a:ea typeface="Open Sans Light" pitchFamily="2" charset="0"/>
                  <a:cs typeface="Open Sans Light" pitchFamily="2" charset="0"/>
                </a:rPr>
                <a:t>Researchers</a:t>
              </a:r>
            </a:p>
          </p:txBody>
        </p:sp>
        <p:sp>
          <p:nvSpPr>
            <p:cNvPr id="15" name="Textfeld 14">
              <a:extLst>
                <a:ext uri="{FF2B5EF4-FFF2-40B4-BE49-F238E27FC236}">
                  <a16:creationId xmlns:a16="http://schemas.microsoft.com/office/drawing/2014/main" id="{6BD92C45-ACB1-9826-88A3-812087EEF0B6}"/>
                </a:ext>
              </a:extLst>
            </p:cNvPr>
            <p:cNvSpPr txBox="1"/>
            <p:nvPr/>
          </p:nvSpPr>
          <p:spPr>
            <a:xfrm>
              <a:off x="10245529" y="2823812"/>
              <a:ext cx="1536054" cy="400110"/>
            </a:xfrm>
            <a:prstGeom prst="rect">
              <a:avLst/>
            </a:prstGeom>
          </p:spPr>
          <p:txBody>
            <a:bodyPr vert="horz" wrap="square" lIns="91440" tIns="45720" rIns="91440" bIns="45720" rtlCol="0" anchor="t">
              <a:spAutoFit/>
            </a:bodyPr>
            <a:lstStyle/>
            <a:p>
              <a:pPr algn="l"/>
              <a:r>
                <a:rPr lang="de-DE" sz="2000" dirty="0" err="1">
                  <a:solidFill>
                    <a:srgbClr val="00B050"/>
                  </a:solidFill>
                  <a:latin typeface="Open Sans Light" pitchFamily="2" charset="0"/>
                  <a:ea typeface="Open Sans Light" pitchFamily="2" charset="0"/>
                  <a:cs typeface="Open Sans Light" pitchFamily="2" charset="0"/>
                </a:rPr>
                <a:t>Breeders</a:t>
              </a:r>
              <a:endParaRPr lang="de-DE" sz="2000" b="0" dirty="0">
                <a:solidFill>
                  <a:srgbClr val="00B050"/>
                </a:solidFill>
                <a:latin typeface="Open Sans Light" pitchFamily="2" charset="0"/>
                <a:ea typeface="Open Sans Light" pitchFamily="2" charset="0"/>
                <a:cs typeface="Open Sans Light" pitchFamily="2" charset="0"/>
              </a:endParaRPr>
            </a:p>
          </p:txBody>
        </p:sp>
        <p:sp>
          <p:nvSpPr>
            <p:cNvPr id="16" name="Textfeld 15">
              <a:extLst>
                <a:ext uri="{FF2B5EF4-FFF2-40B4-BE49-F238E27FC236}">
                  <a16:creationId xmlns:a16="http://schemas.microsoft.com/office/drawing/2014/main" id="{2B1C8F6E-AFDA-DE82-78F1-E811CAD304D0}"/>
                </a:ext>
              </a:extLst>
            </p:cNvPr>
            <p:cNvSpPr txBox="1"/>
            <p:nvPr/>
          </p:nvSpPr>
          <p:spPr>
            <a:xfrm>
              <a:off x="10245528" y="3909449"/>
              <a:ext cx="1198432" cy="400110"/>
            </a:xfrm>
            <a:prstGeom prst="rect">
              <a:avLst/>
            </a:prstGeom>
          </p:spPr>
          <p:txBody>
            <a:bodyPr vert="horz" wrap="square" lIns="91440" tIns="45720" rIns="91440" bIns="45720" rtlCol="0" anchor="t">
              <a:spAutoFit/>
            </a:bodyPr>
            <a:lstStyle/>
            <a:p>
              <a:pPr algn="l"/>
              <a:r>
                <a:rPr lang="de-DE" sz="2000" b="0" dirty="0">
                  <a:solidFill>
                    <a:srgbClr val="00B050"/>
                  </a:solidFill>
                  <a:latin typeface="Open Sans Light" pitchFamily="2" charset="0"/>
                  <a:ea typeface="Open Sans Light" pitchFamily="2" charset="0"/>
                  <a:cs typeface="Open Sans Light" pitchFamily="2" charset="0"/>
                </a:rPr>
                <a:t>Farmers</a:t>
              </a:r>
            </a:p>
          </p:txBody>
        </p:sp>
        <p:cxnSp>
          <p:nvCxnSpPr>
            <p:cNvPr id="17" name="Gerade Verbindung mit Pfeil 16">
              <a:extLst>
                <a:ext uri="{FF2B5EF4-FFF2-40B4-BE49-F238E27FC236}">
                  <a16:creationId xmlns:a16="http://schemas.microsoft.com/office/drawing/2014/main" id="{8DB83C27-A23D-2E55-DAF0-25DAC8E9E407}"/>
                </a:ext>
              </a:extLst>
            </p:cNvPr>
            <p:cNvCxnSpPr>
              <a:cxnSpLocks/>
            </p:cNvCxnSpPr>
            <p:nvPr/>
          </p:nvCxnSpPr>
          <p:spPr>
            <a:xfrm>
              <a:off x="9709388" y="3023867"/>
              <a:ext cx="50348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1463808A-F53B-7F3F-9A3A-C189F0932C0D}"/>
                </a:ext>
              </a:extLst>
            </p:cNvPr>
            <p:cNvCxnSpPr>
              <a:cxnSpLocks/>
            </p:cNvCxnSpPr>
            <p:nvPr/>
          </p:nvCxnSpPr>
          <p:spPr>
            <a:xfrm>
              <a:off x="9709388" y="4132703"/>
              <a:ext cx="50348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19" name="Gruppieren 18">
            <a:extLst>
              <a:ext uri="{FF2B5EF4-FFF2-40B4-BE49-F238E27FC236}">
                <a16:creationId xmlns:a16="http://schemas.microsoft.com/office/drawing/2014/main" id="{BD784144-56CB-8056-5109-3C3A20C8EA1D}"/>
              </a:ext>
            </a:extLst>
          </p:cNvPr>
          <p:cNvGrpSpPr/>
          <p:nvPr/>
        </p:nvGrpSpPr>
        <p:grpSpPr>
          <a:xfrm>
            <a:off x="2186030" y="1979175"/>
            <a:ext cx="2440911" cy="3120919"/>
            <a:chOff x="4388317" y="1464020"/>
            <a:chExt cx="2440911" cy="3120919"/>
          </a:xfrm>
        </p:grpSpPr>
        <p:sp>
          <p:nvSpPr>
            <p:cNvPr id="20" name="Textfeld 19">
              <a:extLst>
                <a:ext uri="{FF2B5EF4-FFF2-40B4-BE49-F238E27FC236}">
                  <a16:creationId xmlns:a16="http://schemas.microsoft.com/office/drawing/2014/main" id="{CA5DBD66-7446-68DD-AAB4-7B0F7C032E96}"/>
                </a:ext>
              </a:extLst>
            </p:cNvPr>
            <p:cNvSpPr txBox="1"/>
            <p:nvPr/>
          </p:nvSpPr>
          <p:spPr>
            <a:xfrm>
              <a:off x="4388317" y="1464020"/>
              <a:ext cx="1810747" cy="3120919"/>
            </a:xfrm>
            <a:prstGeom prst="rect">
              <a:avLst/>
            </a:prstGeom>
          </p:spPr>
          <p:txBody>
            <a:bodyPr vert="horz" wrap="square" lIns="91440" tIns="45720" rIns="91440" bIns="45720" rtlCol="0" anchor="t">
              <a:spAutoFit/>
            </a:bodyPr>
            <a:lstStyle/>
            <a:p>
              <a:pPr algn="r">
                <a:lnSpc>
                  <a:spcPct val="110000"/>
                </a:lnSpc>
              </a:pP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Continued</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efforts</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to</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collect</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threatened</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crop</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diversity</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in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fields</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and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crop</a:t>
              </a:r>
              <a:r>
                <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 wild relatives in </a:t>
              </a:r>
              <a:r>
                <a:rPr lang="de-DE" sz="2000" dirty="0" err="1">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rPr>
                <a:t>nature</a:t>
              </a:r>
              <a:endParaRPr lang="de-DE" sz="2000" dirty="0">
                <a:solidFill>
                  <a:srgbClr val="FF0000"/>
                </a:solidFill>
                <a:latin typeface="Open Sans Light" panose="020B0606030504020204" pitchFamily="34" charset="0"/>
                <a:ea typeface="Open Sans Light" panose="020B0606030504020204" pitchFamily="34" charset="0"/>
                <a:cs typeface="Open Sans Light" panose="020B0606030504020204" pitchFamily="34" charset="0"/>
              </a:endParaRPr>
            </a:p>
          </p:txBody>
        </p:sp>
        <p:cxnSp>
          <p:nvCxnSpPr>
            <p:cNvPr id="21" name="Gerade Verbindung mit Pfeil 20">
              <a:extLst>
                <a:ext uri="{FF2B5EF4-FFF2-40B4-BE49-F238E27FC236}">
                  <a16:creationId xmlns:a16="http://schemas.microsoft.com/office/drawing/2014/main" id="{32CA95FF-D736-71FB-1305-96215B8CC129}"/>
                </a:ext>
              </a:extLst>
            </p:cNvPr>
            <p:cNvCxnSpPr>
              <a:cxnSpLocks/>
            </p:cNvCxnSpPr>
            <p:nvPr/>
          </p:nvCxnSpPr>
          <p:spPr>
            <a:xfrm>
              <a:off x="6325746" y="2039512"/>
              <a:ext cx="50348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3F7A0342-9E9C-386A-3D48-9CCC7C797743}"/>
                </a:ext>
              </a:extLst>
            </p:cNvPr>
            <p:cNvCxnSpPr>
              <a:cxnSpLocks/>
            </p:cNvCxnSpPr>
            <p:nvPr/>
          </p:nvCxnSpPr>
          <p:spPr>
            <a:xfrm>
              <a:off x="6325746" y="3024811"/>
              <a:ext cx="50348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969E5845-291D-5C5A-A9AB-B38B011896B0}"/>
                </a:ext>
              </a:extLst>
            </p:cNvPr>
            <p:cNvCxnSpPr>
              <a:cxnSpLocks/>
            </p:cNvCxnSpPr>
            <p:nvPr/>
          </p:nvCxnSpPr>
          <p:spPr>
            <a:xfrm>
              <a:off x="6325746" y="4132703"/>
              <a:ext cx="50348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24" name="Title 2">
            <a:extLst>
              <a:ext uri="{FF2B5EF4-FFF2-40B4-BE49-F238E27FC236}">
                <a16:creationId xmlns:a16="http://schemas.microsoft.com/office/drawing/2014/main" id="{2E782046-88D5-74CF-3D7F-7C18EEFCFCF5}"/>
              </a:ext>
            </a:extLst>
          </p:cNvPr>
          <p:cNvSpPr txBox="1">
            <a:spLocks/>
          </p:cNvSpPr>
          <p:nvPr/>
        </p:nvSpPr>
        <p:spPr>
          <a:xfrm>
            <a:off x="246493" y="444032"/>
            <a:ext cx="10832633" cy="584775"/>
          </a:xfrm>
          <a:prstGeom prst="rect">
            <a:avLst/>
          </a:prstGeom>
        </p:spPr>
        <p:txBody>
          <a:bodyPr vert="horz" lIns="91440" tIns="45720" rIns="91440" bIns="45720" rtlCol="0" anchor="ctr">
            <a:no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noProof="1">
                <a:solidFill>
                  <a:srgbClr val="2F6FB3"/>
                </a:solidFill>
              </a:rPr>
              <a:t>Turning Mission into Concrete Activities </a:t>
            </a:r>
          </a:p>
        </p:txBody>
      </p:sp>
    </p:spTree>
    <p:extLst>
      <p:ext uri="{BB962C8B-B14F-4D97-AF65-F5344CB8AC3E}">
        <p14:creationId xmlns:p14="http://schemas.microsoft.com/office/powerpoint/2010/main" val="35986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80B0F-86FF-0D99-268E-F817E31CC7D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1C90ADC-1428-FB03-D260-920ED9EC7D80}"/>
              </a:ext>
            </a:extLst>
          </p:cNvPr>
          <p:cNvGrpSpPr/>
          <p:nvPr/>
        </p:nvGrpSpPr>
        <p:grpSpPr>
          <a:xfrm>
            <a:off x="2760021" y="93021"/>
            <a:ext cx="6671958" cy="6671958"/>
            <a:chOff x="2760021" y="93021"/>
            <a:chExt cx="6671958" cy="6671958"/>
          </a:xfrm>
        </p:grpSpPr>
        <p:pic>
          <p:nvPicPr>
            <p:cNvPr id="4" name="Picture 3" descr="A circle of different fruits&#10;&#10;AI-generated content may be incorrect.">
              <a:extLst>
                <a:ext uri="{FF2B5EF4-FFF2-40B4-BE49-F238E27FC236}">
                  <a16:creationId xmlns:a16="http://schemas.microsoft.com/office/drawing/2014/main" id="{5983367B-151C-535C-2BF7-79383005D2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60021" y="93021"/>
              <a:ext cx="6671958" cy="6671958"/>
            </a:xfrm>
            <a:prstGeom prst="rect">
              <a:avLst/>
            </a:prstGeom>
          </p:spPr>
        </p:pic>
        <p:sp>
          <p:nvSpPr>
            <p:cNvPr id="5" name="Rechteck 4">
              <a:extLst>
                <a:ext uri="{FF2B5EF4-FFF2-40B4-BE49-F238E27FC236}">
                  <a16:creationId xmlns:a16="http://schemas.microsoft.com/office/drawing/2014/main" id="{3D0A2703-906D-6D6A-A564-13F971276A64}"/>
                </a:ext>
              </a:extLst>
            </p:cNvPr>
            <p:cNvSpPr/>
            <p:nvPr/>
          </p:nvSpPr>
          <p:spPr>
            <a:xfrm>
              <a:off x="3016499" y="6462058"/>
              <a:ext cx="1527717" cy="246221"/>
            </a:xfrm>
            <a:prstGeom prst="rect">
              <a:avLst/>
            </a:prstGeom>
          </p:spPr>
          <p:txBody>
            <a:bodyPr wrap="square">
              <a:spAutoFit/>
            </a:bodyPr>
            <a:lstStyle/>
            <a:p>
              <a:r>
                <a:rPr lang="de-DE" sz="1000" dirty="0">
                  <a:latin typeface="Open Sans Light" pitchFamily="2" charset="0"/>
                  <a:ea typeface="Open Sans Light" pitchFamily="2" charset="0"/>
                  <a:cs typeface="Open Sans Light" pitchFamily="2" charset="0"/>
                </a:rPr>
                <a:t>© </a:t>
              </a:r>
              <a:r>
                <a:rPr lang="de-DE" sz="1000" dirty="0">
                  <a:solidFill>
                    <a:srgbClr val="4C4C4C"/>
                  </a:solidFill>
                  <a:latin typeface="+mj-lt"/>
                </a:rPr>
                <a:t>Uli Westphal, 2016 </a:t>
              </a:r>
              <a:endParaRPr lang="de-DE" sz="1000" dirty="0">
                <a:latin typeface="+mj-lt"/>
              </a:endParaRPr>
            </a:p>
          </p:txBody>
        </p:sp>
      </p:grpSp>
      <p:sp>
        <p:nvSpPr>
          <p:cNvPr id="2" name="Title 13">
            <a:extLst>
              <a:ext uri="{FF2B5EF4-FFF2-40B4-BE49-F238E27FC236}">
                <a16:creationId xmlns:a16="http://schemas.microsoft.com/office/drawing/2014/main" id="{3B15B070-1ED6-624D-5335-2A3B5AE7157C}"/>
              </a:ext>
            </a:extLst>
          </p:cNvPr>
          <p:cNvSpPr txBox="1">
            <a:spLocks/>
          </p:cNvSpPr>
          <p:nvPr/>
        </p:nvSpPr>
        <p:spPr>
          <a:xfrm>
            <a:off x="108304" y="0"/>
            <a:ext cx="4011367" cy="1754326"/>
          </a:xfrm>
          <a:prstGeom prst="rect">
            <a:avLst/>
          </a:prstGeom>
        </p:spPr>
        <p:txBody>
          <a:bodyPr vert="horz" wrap="square" lIns="90000" tIns="45720" rIns="91440" bIns="45720" rtlCol="0" anchor="ctr">
            <a:sp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0"/>
                  </a:ext>
                </a:extLst>
              </a:rPr>
              <a:t>Diversity exists </a:t>
            </a:r>
            <a:r>
              <a:rPr lang="en-US" sz="3600" dirty="0">
                <a:solidFill>
                  <a:schemeClr val="accent4"/>
                </a:solidFill>
                <a:latin typeface="Open Sans Light" panose="020B0606030504020204" pitchFamily="34" charset="0"/>
                <a:ea typeface="Open Sans Light" panose="020B0606030504020204" pitchFamily="34" charset="0"/>
                <a:cs typeface="Open Sans Light" panose="020B0606030504020204" pitchFamily="34" charset="0"/>
              </a:rPr>
              <a:t>between different </a:t>
            </a:r>
            <a:r>
              <a:rPr lang="en-US" sz="3600" dirty="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0"/>
                  </a:ext>
                </a:extLst>
              </a:rPr>
              <a:t>crop species</a:t>
            </a:r>
            <a:endParaRPr lang="en-US" sz="3600" dirty="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0"/>
                </a:ext>
              </a:extLst>
            </a:endParaRPr>
          </a:p>
        </p:txBody>
      </p:sp>
    </p:spTree>
    <p:extLst>
      <p:ext uri="{BB962C8B-B14F-4D97-AF65-F5344CB8AC3E}">
        <p14:creationId xmlns:p14="http://schemas.microsoft.com/office/powerpoint/2010/main" val="504834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a:extLst>
            <a:ext uri="{FF2B5EF4-FFF2-40B4-BE49-F238E27FC236}">
              <a16:creationId xmlns:a16="http://schemas.microsoft.com/office/drawing/2014/main" id="{13FA18D1-FC4E-D018-4AF3-0D7D5A015349}"/>
            </a:ext>
          </a:extLst>
        </p:cNvPr>
        <p:cNvGrpSpPr/>
        <p:nvPr/>
      </p:nvGrpSpPr>
      <p:grpSpPr>
        <a:xfrm>
          <a:off x="0" y="0"/>
          <a:ext cx="0" cy="0"/>
          <a:chOff x="0" y="0"/>
          <a:chExt cx="0" cy="0"/>
        </a:xfrm>
      </p:grpSpPr>
      <p:sp>
        <p:nvSpPr>
          <p:cNvPr id="294" name="Google Shape;294;p76">
            <a:extLst>
              <a:ext uri="{FF2B5EF4-FFF2-40B4-BE49-F238E27FC236}">
                <a16:creationId xmlns:a16="http://schemas.microsoft.com/office/drawing/2014/main" id="{217C19E3-FB6E-60E7-E832-D882A93AE9ED}"/>
              </a:ext>
            </a:extLst>
          </p:cNvPr>
          <p:cNvSpPr txBox="1">
            <a:spLocks noGrp="1"/>
          </p:cNvSpPr>
          <p:nvPr>
            <p:ph type="title"/>
          </p:nvPr>
        </p:nvSpPr>
        <p:spPr>
          <a:xfrm>
            <a:off x="307342" y="444032"/>
            <a:ext cx="9498395" cy="4932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dirty="0"/>
              <a:t>Crop Trust works</a:t>
            </a:r>
            <a:r>
              <a:rPr lang="en-US" sz="3200" dirty="0"/>
              <a:t> with over 1</a:t>
            </a:r>
            <a:r>
              <a:rPr lang="en-US" dirty="0"/>
              <a:t>20</a:t>
            </a:r>
            <a:r>
              <a:rPr lang="en-US" sz="3200" dirty="0"/>
              <a:t> organizations in 48+ countries to conserve crop diversity</a:t>
            </a:r>
            <a:endParaRPr dirty="0"/>
          </a:p>
        </p:txBody>
      </p:sp>
      <p:sp>
        <p:nvSpPr>
          <p:cNvPr id="295" name="Google Shape;295;p76">
            <a:extLst>
              <a:ext uri="{FF2B5EF4-FFF2-40B4-BE49-F238E27FC236}">
                <a16:creationId xmlns:a16="http://schemas.microsoft.com/office/drawing/2014/main" id="{31713DF7-D63E-3E2D-C564-659C7120641B}"/>
              </a:ext>
            </a:extLst>
          </p:cNvPr>
          <p:cNvSpPr txBox="1">
            <a:spLocks noGrp="1"/>
          </p:cNvSpPr>
          <p:nvPr>
            <p:ph type="sldNum" idx="12"/>
          </p:nvPr>
        </p:nvSpPr>
        <p:spPr>
          <a:xfrm>
            <a:off x="11222181" y="6459307"/>
            <a:ext cx="67194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96" name="Google Shape;296;p76">
            <a:extLst>
              <a:ext uri="{FF2B5EF4-FFF2-40B4-BE49-F238E27FC236}">
                <a16:creationId xmlns:a16="http://schemas.microsoft.com/office/drawing/2014/main" id="{60B4E6BA-E338-25AB-0D9F-97C65A28DD44}"/>
              </a:ext>
            </a:extLst>
          </p:cNvPr>
          <p:cNvSpPr txBox="1"/>
          <p:nvPr/>
        </p:nvSpPr>
        <p:spPr>
          <a:xfrm>
            <a:off x="754746" y="2386065"/>
            <a:ext cx="4750158" cy="2627291"/>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1200"/>
              </a:spcBef>
              <a:spcAft>
                <a:spcPts val="0"/>
              </a:spcAft>
              <a:buClr>
                <a:srgbClr val="000000"/>
              </a:buClr>
              <a:buSzPts val="1600"/>
              <a:buFont typeface="Arial"/>
              <a:buNone/>
            </a:pPr>
            <a:r>
              <a:rPr lang="en-US" sz="1800" b="1" i="0" u="none" strike="noStrike" cap="none" dirty="0">
                <a:solidFill>
                  <a:schemeClr val="lt1"/>
                </a:solidFill>
                <a:latin typeface="Bitter"/>
                <a:ea typeface="Bitter"/>
                <a:cs typeface="Bitter"/>
                <a:sym typeface="Bitter"/>
              </a:rPr>
              <a:t>Established </a:t>
            </a:r>
            <a:br>
              <a:rPr lang="en-US" sz="1800" b="0" i="0" u="none" strike="noStrike" cap="none" dirty="0">
                <a:latin typeface="Open Sans Light"/>
                <a:ea typeface="Open Sans Light"/>
                <a:cs typeface="Open Sans Light"/>
              </a:rPr>
            </a:br>
            <a:r>
              <a:rPr lang="en-US" sz="1800" b="0" i="0" u="none" strike="noStrike" cap="none" dirty="0">
                <a:solidFill>
                  <a:schemeClr val="lt1"/>
                </a:solidFill>
                <a:latin typeface="Open Sans Light"/>
                <a:ea typeface="Open Sans Light"/>
                <a:cs typeface="Open Sans Light"/>
                <a:sym typeface="Open Sans Light"/>
              </a:rPr>
              <a:t>2004 under international law </a:t>
            </a:r>
            <a:endParaRPr lang="en-US">
              <a:solidFill>
                <a:schemeClr val="lt1"/>
              </a:solidFill>
              <a:latin typeface="Open Sans Light"/>
            </a:endParaRPr>
          </a:p>
          <a:p>
            <a:pPr marL="0" marR="0" lvl="0" indent="0" algn="l" rtl="0">
              <a:lnSpc>
                <a:spcPct val="100000"/>
              </a:lnSpc>
              <a:spcBef>
                <a:spcPts val="1800"/>
              </a:spcBef>
              <a:spcAft>
                <a:spcPts val="0"/>
              </a:spcAft>
              <a:buClr>
                <a:schemeClr val="lt1"/>
              </a:buClr>
              <a:buSzPts val="2400"/>
              <a:buFont typeface="Arial"/>
              <a:buNone/>
            </a:pPr>
            <a:r>
              <a:rPr lang="en-US" sz="1800" b="1" i="0" u="none" strike="noStrike" cap="none" dirty="0">
                <a:solidFill>
                  <a:schemeClr val="lt1"/>
                </a:solidFill>
                <a:latin typeface="Bitter"/>
                <a:ea typeface="Bitter"/>
                <a:cs typeface="Bitter"/>
                <a:sym typeface="Bitter"/>
              </a:rPr>
              <a:t>Our main contributors </a:t>
            </a:r>
            <a:br>
              <a:rPr lang="en-US" sz="1800" b="1" i="0" u="none" strike="noStrike" cap="none" dirty="0">
                <a:solidFill>
                  <a:srgbClr val="000000"/>
                </a:solidFill>
                <a:latin typeface="Open Sans ExtraBold"/>
                <a:ea typeface="Open Sans ExtraBold"/>
                <a:cs typeface="Open Sans ExtraBold"/>
                <a:sym typeface="Open Sans ExtraBold"/>
              </a:rPr>
            </a:br>
            <a:r>
              <a:rPr lang="en-US" sz="1800" b="0" i="0" u="none" strike="noStrike" cap="none" dirty="0">
                <a:solidFill>
                  <a:schemeClr val="lt1"/>
                </a:solidFill>
                <a:latin typeface="Open Sans Light"/>
                <a:ea typeface="Open Sans Light"/>
                <a:cs typeface="Open Sans Light"/>
                <a:sym typeface="Open Sans Light"/>
              </a:rPr>
              <a:t>Governments and Foundations</a:t>
            </a:r>
            <a:endParaRPr lang="en-US" sz="1800" b="0" i="0" u="none" strike="noStrike" cap="none" dirty="0">
              <a:solidFill>
                <a:schemeClr val="lt1"/>
              </a:solidFill>
              <a:latin typeface="Open Sans Light"/>
              <a:ea typeface="Open Sans Light"/>
              <a:cs typeface="Open Sans Light"/>
            </a:endParaRPr>
          </a:p>
          <a:p>
            <a:pPr marL="0" marR="0" lvl="0" indent="0" algn="l" rtl="0">
              <a:lnSpc>
                <a:spcPct val="115000"/>
              </a:lnSpc>
              <a:spcBef>
                <a:spcPts val="1800"/>
              </a:spcBef>
              <a:spcAft>
                <a:spcPts val="0"/>
              </a:spcAft>
              <a:buClr>
                <a:schemeClr val="lt1"/>
              </a:buClr>
              <a:buSzPts val="2400"/>
              <a:buFont typeface="Arial"/>
              <a:buNone/>
            </a:pPr>
            <a:r>
              <a:rPr lang="en-US" sz="1800" b="1" i="0" u="none" strike="noStrike" cap="none" dirty="0">
                <a:solidFill>
                  <a:schemeClr val="lt1"/>
                </a:solidFill>
                <a:latin typeface="Bitter"/>
                <a:ea typeface="Bitter"/>
                <a:cs typeface="Bitter"/>
                <a:sym typeface="Bitter"/>
              </a:rPr>
              <a:t>Policy</a:t>
            </a:r>
            <a:br>
              <a:rPr lang="en-US" sz="1800" b="0" i="0" u="none" strike="noStrike" cap="none" dirty="0">
                <a:solidFill>
                  <a:srgbClr val="000000"/>
                </a:solidFill>
                <a:latin typeface="Open Sans Light"/>
                <a:ea typeface="Open Sans Light"/>
                <a:cs typeface="Open Sans Light"/>
                <a:sym typeface="Open Sans Light"/>
              </a:rPr>
            </a:br>
            <a:r>
              <a:rPr lang="en-US" sz="1800" b="0" i="0" u="none" strike="noStrike" cap="none" dirty="0">
                <a:solidFill>
                  <a:schemeClr val="lt1"/>
                </a:solidFill>
                <a:latin typeface="Open Sans Light"/>
                <a:ea typeface="Open Sans Light"/>
                <a:cs typeface="Open Sans Light"/>
                <a:sym typeface="Open Sans Light"/>
              </a:rPr>
              <a:t>International agreement, </a:t>
            </a:r>
            <a:br>
              <a:rPr lang="en-US" sz="1800" b="0" i="0" u="none" strike="noStrike" cap="none" dirty="0">
                <a:latin typeface="Open Sans Light"/>
                <a:ea typeface="Open Sans Light"/>
                <a:cs typeface="Open Sans Light"/>
              </a:rPr>
            </a:br>
            <a:r>
              <a:rPr lang="en-US" sz="1800" b="0" i="0" u="none" strike="noStrike" cap="none" dirty="0">
                <a:solidFill>
                  <a:schemeClr val="lt1"/>
                </a:solidFill>
                <a:latin typeface="Open Sans Light"/>
                <a:ea typeface="Open Sans Light"/>
                <a:cs typeface="Open Sans Light"/>
                <a:sym typeface="Open Sans Light"/>
              </a:rPr>
              <a:t>backed by 150 countries + EU</a:t>
            </a:r>
            <a:endParaRPr lang="en-US" sz="1800" b="0" i="0" u="none" strike="noStrike" cap="none" dirty="0">
              <a:solidFill>
                <a:schemeClr val="lt1"/>
              </a:solidFill>
              <a:latin typeface="Open Sans Light"/>
              <a:ea typeface="Open Sans Light"/>
              <a:cs typeface="Open Sans Light"/>
            </a:endParaRPr>
          </a:p>
        </p:txBody>
      </p:sp>
      <p:cxnSp>
        <p:nvCxnSpPr>
          <p:cNvPr id="297" name="Google Shape;297;p76">
            <a:extLst>
              <a:ext uri="{FF2B5EF4-FFF2-40B4-BE49-F238E27FC236}">
                <a16:creationId xmlns:a16="http://schemas.microsoft.com/office/drawing/2014/main" id="{D626649B-7510-89A5-CAF5-35EE5D76B15C}"/>
              </a:ext>
            </a:extLst>
          </p:cNvPr>
          <p:cNvCxnSpPr/>
          <p:nvPr/>
        </p:nvCxnSpPr>
        <p:spPr>
          <a:xfrm>
            <a:off x="510047" y="2437580"/>
            <a:ext cx="0" cy="2627290"/>
          </a:xfrm>
          <a:prstGeom prst="straightConnector1">
            <a:avLst/>
          </a:prstGeom>
          <a:noFill/>
          <a:ln w="57150" cap="flat" cmpd="sng">
            <a:solidFill>
              <a:schemeClr val="accent1"/>
            </a:solidFill>
            <a:prstDash val="solid"/>
            <a:miter lim="800000"/>
            <a:headEnd type="none" w="sm" len="sm"/>
            <a:tailEnd type="none" w="sm" len="sm"/>
          </a:ln>
        </p:spPr>
      </p:cxnSp>
      <p:sp>
        <p:nvSpPr>
          <p:cNvPr id="298" name="Google Shape;298;p76">
            <a:extLst>
              <a:ext uri="{FF2B5EF4-FFF2-40B4-BE49-F238E27FC236}">
                <a16:creationId xmlns:a16="http://schemas.microsoft.com/office/drawing/2014/main" id="{BDF64795-D1C6-23FA-8521-2D502DC8EE30}"/>
              </a:ext>
            </a:extLst>
          </p:cNvPr>
          <p:cNvSpPr txBox="1"/>
          <p:nvPr/>
        </p:nvSpPr>
        <p:spPr>
          <a:xfrm>
            <a:off x="4924047" y="1699817"/>
            <a:ext cx="5889432" cy="56626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800"/>
              <a:buFont typeface="Arial"/>
              <a:buNone/>
            </a:pPr>
            <a:r>
              <a:rPr lang="en-US" sz="1400" b="1" i="0" u="none" strike="noStrike" cap="none">
                <a:solidFill>
                  <a:srgbClr val="222222"/>
                </a:solidFill>
                <a:latin typeface="Bitter"/>
                <a:ea typeface="Bitter"/>
                <a:cs typeface="Bitter"/>
                <a:sym typeface="Bitter"/>
              </a:rPr>
              <a:t>The Crop Trust’s work</a:t>
            </a:r>
            <a:br>
              <a:rPr lang="en-US" sz="1400" b="1" i="0" u="none" strike="noStrike" cap="none">
                <a:solidFill>
                  <a:srgbClr val="222222"/>
                </a:solidFill>
                <a:latin typeface="Bitter"/>
                <a:ea typeface="Bitter"/>
                <a:cs typeface="Bitter"/>
                <a:sym typeface="Bitter"/>
              </a:rPr>
            </a:br>
            <a:r>
              <a:rPr lang="en-US" sz="1400" b="0" i="0" u="none" strike="noStrike" cap="none">
                <a:solidFill>
                  <a:srgbClr val="222222"/>
                </a:solidFill>
                <a:latin typeface="Bitter"/>
                <a:ea typeface="Bitter"/>
                <a:cs typeface="Bitter"/>
                <a:sym typeface="Bitter"/>
              </a:rPr>
              <a:t>in support of genebanks globally</a:t>
            </a:r>
            <a:endParaRPr sz="1200" b="0" i="0" u="none" strike="noStrike" cap="none">
              <a:solidFill>
                <a:srgbClr val="000000"/>
              </a:solidFill>
              <a:latin typeface="Arial"/>
              <a:ea typeface="Arial"/>
              <a:cs typeface="Arial"/>
              <a:sym typeface="Arial"/>
            </a:endParaRPr>
          </a:p>
        </p:txBody>
      </p:sp>
      <p:pic>
        <p:nvPicPr>
          <p:cNvPr id="299" name="Google Shape;299;p76">
            <a:extLst>
              <a:ext uri="{FF2B5EF4-FFF2-40B4-BE49-F238E27FC236}">
                <a16:creationId xmlns:a16="http://schemas.microsoft.com/office/drawing/2014/main" id="{F4BE9D5D-DF91-021A-871C-260874338E91}"/>
              </a:ext>
            </a:extLst>
          </p:cNvPr>
          <p:cNvPicPr preferRelativeResize="0"/>
          <p:nvPr/>
        </p:nvPicPr>
        <p:blipFill rotWithShape="1">
          <a:blip r:embed="rId3">
            <a:alphaModFix/>
          </a:blip>
          <a:srcRect/>
          <a:stretch/>
        </p:blipFill>
        <p:spPr>
          <a:xfrm>
            <a:off x="10781802" y="3544911"/>
            <a:ext cx="1334392" cy="1149279"/>
          </a:xfrm>
          <a:prstGeom prst="rect">
            <a:avLst/>
          </a:prstGeom>
          <a:noFill/>
          <a:ln>
            <a:noFill/>
          </a:ln>
        </p:spPr>
      </p:pic>
      <p:grpSp>
        <p:nvGrpSpPr>
          <p:cNvPr id="300" name="Google Shape;300;p76">
            <a:extLst>
              <a:ext uri="{FF2B5EF4-FFF2-40B4-BE49-F238E27FC236}">
                <a16:creationId xmlns:a16="http://schemas.microsoft.com/office/drawing/2014/main" id="{81E175D8-D5CF-F338-0BDB-44BEB602064E}"/>
              </a:ext>
            </a:extLst>
          </p:cNvPr>
          <p:cNvGrpSpPr/>
          <p:nvPr/>
        </p:nvGrpSpPr>
        <p:grpSpPr>
          <a:xfrm>
            <a:off x="4572006" y="2372120"/>
            <a:ext cx="6593514" cy="3818143"/>
            <a:chOff x="4854188" y="2124803"/>
            <a:chExt cx="7508139" cy="4347779"/>
          </a:xfrm>
        </p:grpSpPr>
        <p:pic>
          <p:nvPicPr>
            <p:cNvPr id="301" name="Google Shape;301;p76">
              <a:extLst>
                <a:ext uri="{FF2B5EF4-FFF2-40B4-BE49-F238E27FC236}">
                  <a16:creationId xmlns:a16="http://schemas.microsoft.com/office/drawing/2014/main" id="{ED38615E-BDD2-E75B-FF4D-CD5A864C371E}"/>
                </a:ext>
              </a:extLst>
            </p:cNvPr>
            <p:cNvPicPr preferRelativeResize="0"/>
            <p:nvPr/>
          </p:nvPicPr>
          <p:blipFill rotWithShape="1">
            <a:blip r:embed="rId4">
              <a:alphaModFix/>
            </a:blip>
            <a:srcRect/>
            <a:stretch/>
          </p:blipFill>
          <p:spPr>
            <a:xfrm>
              <a:off x="4854188" y="2124803"/>
              <a:ext cx="7508139" cy="4347779"/>
            </a:xfrm>
            <a:prstGeom prst="rect">
              <a:avLst/>
            </a:prstGeom>
            <a:noFill/>
            <a:ln>
              <a:noFill/>
            </a:ln>
          </p:spPr>
        </p:pic>
        <p:sp>
          <p:nvSpPr>
            <p:cNvPr id="302" name="Google Shape;302;p76">
              <a:extLst>
                <a:ext uri="{FF2B5EF4-FFF2-40B4-BE49-F238E27FC236}">
                  <a16:creationId xmlns:a16="http://schemas.microsoft.com/office/drawing/2014/main" id="{2101FD75-173D-1FFA-6F5F-FC9F30143B98}"/>
                </a:ext>
              </a:extLst>
            </p:cNvPr>
            <p:cNvSpPr/>
            <p:nvPr/>
          </p:nvSpPr>
          <p:spPr>
            <a:xfrm>
              <a:off x="4869899" y="4919730"/>
              <a:ext cx="1334392" cy="12521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51232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D4B0F-2099-B1C8-EE59-BB801177FA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74807-298A-1278-9F39-71EFA65DAF37}"/>
              </a:ext>
            </a:extLst>
          </p:cNvPr>
          <p:cNvSpPr>
            <a:spLocks noGrp="1"/>
          </p:cNvSpPr>
          <p:nvPr>
            <p:ph type="sldNum" sz="quarter" idx="4"/>
          </p:nvPr>
        </p:nvSpPr>
        <p:spPr/>
        <p:txBody>
          <a:bodyPr/>
          <a:lstStyle/>
          <a:p>
            <a:fld id="{DCBF0ECA-95DC-4208-A6DA-EBCB90905B09}" type="slidenum">
              <a:rPr lang="de-DE" smtClean="0"/>
              <a:pPr/>
              <a:t>21</a:t>
            </a:fld>
            <a:endParaRPr lang="de-DE" dirty="0"/>
          </a:p>
        </p:txBody>
      </p:sp>
      <p:grpSp>
        <p:nvGrpSpPr>
          <p:cNvPr id="19" name="Gruppieren 18">
            <a:extLst>
              <a:ext uri="{FF2B5EF4-FFF2-40B4-BE49-F238E27FC236}">
                <a16:creationId xmlns:a16="http://schemas.microsoft.com/office/drawing/2014/main" id="{59F15AE7-DD5D-B53B-E9DB-03D65147C21C}"/>
              </a:ext>
            </a:extLst>
          </p:cNvPr>
          <p:cNvGrpSpPr/>
          <p:nvPr/>
        </p:nvGrpSpPr>
        <p:grpSpPr>
          <a:xfrm>
            <a:off x="2707121" y="5388029"/>
            <a:ext cx="6777759" cy="815388"/>
            <a:chOff x="2707121" y="5388029"/>
            <a:chExt cx="6777759" cy="815388"/>
          </a:xfrm>
        </p:grpSpPr>
        <p:sp>
          <p:nvSpPr>
            <p:cNvPr id="6" name="Textfeld 5">
              <a:extLst>
                <a:ext uri="{FF2B5EF4-FFF2-40B4-BE49-F238E27FC236}">
                  <a16:creationId xmlns:a16="http://schemas.microsoft.com/office/drawing/2014/main" id="{849983E4-30FA-BA38-F65D-9B7180D5AF32}"/>
                </a:ext>
              </a:extLst>
            </p:cNvPr>
            <p:cNvSpPr txBox="1"/>
            <p:nvPr/>
          </p:nvSpPr>
          <p:spPr>
            <a:xfrm>
              <a:off x="7224199" y="5391666"/>
              <a:ext cx="2260681" cy="811751"/>
            </a:xfrm>
            <a:prstGeom prst="rect">
              <a:avLst/>
            </a:prstGeom>
            <a:solidFill>
              <a:schemeClr val="accent4">
                <a:lumMod val="40000"/>
                <a:lumOff val="60000"/>
              </a:schemeClr>
            </a:solidFill>
            <a:ln>
              <a:solidFill>
                <a:schemeClr val="tx1"/>
              </a:solidFill>
            </a:ln>
          </p:spPr>
          <p:txBody>
            <a:bodyPr vert="horz" wrap="square" lIns="91440" tIns="45720" rIns="91440" bIns="45720" rtlCol="0" anchor="ctr" anchorCtr="0">
              <a:noAutofit/>
            </a:bodyPr>
            <a:lstStyle/>
            <a:p>
              <a:pPr algn="ctr"/>
              <a:r>
                <a:rPr lang="de-DE" sz="1200" dirty="0">
                  <a:latin typeface="Open Sans Light" pitchFamily="2" charset="0"/>
                  <a:ea typeface="Open Sans Light" pitchFamily="2" charset="0"/>
                  <a:cs typeface="Open Sans Light" pitchFamily="2" charset="0"/>
                </a:rPr>
                <a:t>PROJECT BUDGET</a:t>
              </a:r>
              <a:endParaRPr lang="de-DE" sz="1200" b="0" dirty="0">
                <a:latin typeface="Open Sans Light" pitchFamily="2" charset="0"/>
                <a:ea typeface="Open Sans Light" pitchFamily="2" charset="0"/>
                <a:cs typeface="Open Sans Light" pitchFamily="2" charset="0"/>
              </a:endParaRPr>
            </a:p>
          </p:txBody>
        </p:sp>
        <p:cxnSp>
          <p:nvCxnSpPr>
            <p:cNvPr id="12" name="Gerade Verbindung mit Pfeil 11">
              <a:extLst>
                <a:ext uri="{FF2B5EF4-FFF2-40B4-BE49-F238E27FC236}">
                  <a16:creationId xmlns:a16="http://schemas.microsoft.com/office/drawing/2014/main" id="{20FD64F1-3170-7F58-EED5-E29FB6994D7A}"/>
                </a:ext>
              </a:extLst>
            </p:cNvPr>
            <p:cNvCxnSpPr>
              <a:cxnSpLocks/>
            </p:cNvCxnSpPr>
            <p:nvPr/>
          </p:nvCxnSpPr>
          <p:spPr>
            <a:xfrm>
              <a:off x="4969731" y="5797541"/>
              <a:ext cx="2252539" cy="1707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6EAE3658-94DF-437B-B01C-E7CF4D1C11C3}"/>
                </a:ext>
              </a:extLst>
            </p:cNvPr>
            <p:cNvSpPr txBox="1"/>
            <p:nvPr/>
          </p:nvSpPr>
          <p:spPr>
            <a:xfrm>
              <a:off x="2707121" y="5388029"/>
              <a:ext cx="2260681" cy="811751"/>
            </a:xfrm>
            <a:prstGeom prst="rect">
              <a:avLst/>
            </a:prstGeom>
            <a:solidFill>
              <a:schemeClr val="accent4">
                <a:lumMod val="40000"/>
                <a:lumOff val="60000"/>
              </a:schemeClr>
            </a:solidFill>
            <a:ln>
              <a:solidFill>
                <a:schemeClr val="tx1"/>
              </a:solidFill>
            </a:ln>
          </p:spPr>
          <p:txBody>
            <a:bodyPr vert="horz" wrap="square" lIns="91440" tIns="45720" rIns="91440" bIns="45720" rtlCol="0" anchor="ctr" anchorCtr="0">
              <a:noAutofit/>
            </a:bodyPr>
            <a:lstStyle/>
            <a:p>
              <a:pPr algn="ctr"/>
              <a:r>
                <a:rPr lang="de-DE" sz="1200" dirty="0">
                  <a:latin typeface="Open Sans Light" pitchFamily="2" charset="0"/>
                  <a:ea typeface="Open Sans Light" pitchFamily="2" charset="0"/>
                  <a:cs typeface="Open Sans Light" pitchFamily="2" charset="0"/>
                </a:rPr>
                <a:t>PROJECT CONTRIBUTIONS</a:t>
              </a:r>
              <a:endParaRPr lang="de-DE" sz="1200" b="0" dirty="0">
                <a:latin typeface="Open Sans Light" pitchFamily="2" charset="0"/>
                <a:ea typeface="Open Sans Light" pitchFamily="2" charset="0"/>
                <a:cs typeface="Open Sans Light" pitchFamily="2" charset="0"/>
              </a:endParaRPr>
            </a:p>
          </p:txBody>
        </p:sp>
      </p:grpSp>
      <p:grpSp>
        <p:nvGrpSpPr>
          <p:cNvPr id="3" name="Gruppieren 2">
            <a:extLst>
              <a:ext uri="{FF2B5EF4-FFF2-40B4-BE49-F238E27FC236}">
                <a16:creationId xmlns:a16="http://schemas.microsoft.com/office/drawing/2014/main" id="{64BE427E-39D1-EDEC-578D-8A7864B23C9D}"/>
              </a:ext>
            </a:extLst>
          </p:cNvPr>
          <p:cNvGrpSpPr/>
          <p:nvPr/>
        </p:nvGrpSpPr>
        <p:grpSpPr>
          <a:xfrm>
            <a:off x="2707120" y="1783245"/>
            <a:ext cx="6768865" cy="3046440"/>
            <a:chOff x="2707120" y="1783245"/>
            <a:chExt cx="6768865" cy="3046440"/>
          </a:xfrm>
        </p:grpSpPr>
        <p:sp>
          <p:nvSpPr>
            <p:cNvPr id="5" name="Textfeld 4">
              <a:extLst>
                <a:ext uri="{FF2B5EF4-FFF2-40B4-BE49-F238E27FC236}">
                  <a16:creationId xmlns:a16="http://schemas.microsoft.com/office/drawing/2014/main" id="{0A4CF342-B49C-B9B8-A1E7-00EEB192A62D}"/>
                </a:ext>
              </a:extLst>
            </p:cNvPr>
            <p:cNvSpPr txBox="1"/>
            <p:nvPr/>
          </p:nvSpPr>
          <p:spPr>
            <a:xfrm>
              <a:off x="7215304" y="4017934"/>
              <a:ext cx="2260681" cy="811751"/>
            </a:xfrm>
            <a:prstGeom prst="rect">
              <a:avLst/>
            </a:prstGeom>
            <a:solidFill>
              <a:schemeClr val="accent1">
                <a:lumMod val="40000"/>
                <a:lumOff val="60000"/>
              </a:schemeClr>
            </a:solidFill>
            <a:ln>
              <a:solidFill>
                <a:schemeClr val="tx1"/>
              </a:solidFill>
            </a:ln>
          </p:spPr>
          <p:txBody>
            <a:bodyPr vert="horz" wrap="square" lIns="91440" tIns="45720" rIns="91440" bIns="45720" rtlCol="0" anchor="ctr" anchorCtr="0">
              <a:noAutofit/>
            </a:bodyPr>
            <a:lstStyle/>
            <a:p>
              <a:pPr algn="ctr"/>
              <a:r>
                <a:rPr lang="de-DE" sz="1200" b="0" dirty="0">
                  <a:latin typeface="Open Sans Light" pitchFamily="2" charset="0"/>
                  <a:ea typeface="Open Sans Light" pitchFamily="2" charset="0"/>
                  <a:cs typeface="Open Sans Light" pitchFamily="2" charset="0"/>
                </a:rPr>
                <a:t>CORE BUDGET</a:t>
              </a:r>
            </a:p>
          </p:txBody>
        </p:sp>
        <p:sp>
          <p:nvSpPr>
            <p:cNvPr id="7" name="Textfeld 6">
              <a:extLst>
                <a:ext uri="{FF2B5EF4-FFF2-40B4-BE49-F238E27FC236}">
                  <a16:creationId xmlns:a16="http://schemas.microsoft.com/office/drawing/2014/main" id="{BD6EF2DB-85E2-FBF9-A62B-55FC7FA9317C}"/>
                </a:ext>
              </a:extLst>
            </p:cNvPr>
            <p:cNvSpPr txBox="1"/>
            <p:nvPr/>
          </p:nvSpPr>
          <p:spPr>
            <a:xfrm>
              <a:off x="5063234" y="2471751"/>
              <a:ext cx="1991639" cy="914400"/>
            </a:xfrm>
            <a:prstGeom prst="rect">
              <a:avLst/>
            </a:prstGeom>
            <a:solidFill>
              <a:schemeClr val="accent1">
                <a:lumMod val="40000"/>
                <a:lumOff val="60000"/>
              </a:schemeClr>
            </a:solidFill>
            <a:ln>
              <a:solidFill>
                <a:schemeClr val="tx1"/>
              </a:solidFill>
            </a:ln>
          </p:spPr>
          <p:txBody>
            <a:bodyPr vert="horz" wrap="none" lIns="91440" tIns="45720" rIns="91440" bIns="45720" rtlCol="0" anchor="ctr">
              <a:normAutofit/>
            </a:bodyPr>
            <a:lstStyle/>
            <a:p>
              <a:pPr algn="ctr"/>
              <a:r>
                <a:rPr lang="de-DE" sz="1200" dirty="0">
                  <a:latin typeface="Open Sans Light" pitchFamily="2" charset="0"/>
                  <a:ea typeface="Open Sans Light" pitchFamily="2" charset="0"/>
                  <a:cs typeface="Open Sans Light" pitchFamily="2" charset="0"/>
                </a:rPr>
                <a:t>ENDOWMENT</a:t>
              </a:r>
              <a:endParaRPr lang="de-DE" sz="1200" b="0" dirty="0">
                <a:latin typeface="Open Sans Light" pitchFamily="2" charset="0"/>
                <a:ea typeface="Open Sans Light" pitchFamily="2" charset="0"/>
                <a:cs typeface="Open Sans Light" pitchFamily="2" charset="0"/>
              </a:endParaRPr>
            </a:p>
          </p:txBody>
        </p:sp>
        <p:cxnSp>
          <p:nvCxnSpPr>
            <p:cNvPr id="8" name="Gerade Verbindung mit Pfeil 7">
              <a:extLst>
                <a:ext uri="{FF2B5EF4-FFF2-40B4-BE49-F238E27FC236}">
                  <a16:creationId xmlns:a16="http://schemas.microsoft.com/office/drawing/2014/main" id="{42F9904D-D10F-61DD-F274-CF0D9F4A08D8}"/>
                </a:ext>
              </a:extLst>
            </p:cNvPr>
            <p:cNvCxnSpPr>
              <a:cxnSpLocks/>
            </p:cNvCxnSpPr>
            <p:nvPr/>
          </p:nvCxnSpPr>
          <p:spPr>
            <a:xfrm flipV="1">
              <a:off x="5578312" y="2062484"/>
              <a:ext cx="0" cy="32567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E64366AC-2BCB-8306-485F-C23B363523B4}"/>
                </a:ext>
              </a:extLst>
            </p:cNvPr>
            <p:cNvCxnSpPr>
              <a:cxnSpLocks/>
            </p:cNvCxnSpPr>
            <p:nvPr/>
          </p:nvCxnSpPr>
          <p:spPr>
            <a:xfrm>
              <a:off x="6574131" y="2062484"/>
              <a:ext cx="0" cy="32567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C200FE2B-4402-2BBA-BCEF-4F638927AD21}"/>
                </a:ext>
              </a:extLst>
            </p:cNvPr>
            <p:cNvSpPr txBox="1"/>
            <p:nvPr/>
          </p:nvSpPr>
          <p:spPr>
            <a:xfrm>
              <a:off x="5063234" y="1783246"/>
              <a:ext cx="992579" cy="276999"/>
            </a:xfrm>
            <a:prstGeom prst="rect">
              <a:avLst/>
            </a:prstGeom>
          </p:spPr>
          <p:txBody>
            <a:bodyPr vert="horz" wrap="square" lIns="91440" tIns="45720" rIns="91440" bIns="45720" rtlCol="0" anchor="t">
              <a:spAutoFit/>
            </a:bodyPr>
            <a:lstStyle/>
            <a:p>
              <a:pPr algn="l"/>
              <a:r>
                <a:rPr lang="de-DE" sz="1200" dirty="0">
                  <a:latin typeface="Open Sans Light" pitchFamily="2" charset="0"/>
                  <a:ea typeface="Open Sans Light" pitchFamily="2" charset="0"/>
                  <a:cs typeface="Open Sans Light" pitchFamily="2" charset="0"/>
                </a:rPr>
                <a:t>I</a:t>
              </a:r>
              <a:r>
                <a:rPr lang="de-DE" sz="1200" b="0" dirty="0">
                  <a:latin typeface="Open Sans Light" pitchFamily="2" charset="0"/>
                  <a:ea typeface="Open Sans Light" pitchFamily="2" charset="0"/>
                  <a:cs typeface="Open Sans Light" pitchFamily="2" charset="0"/>
                </a:rPr>
                <a:t>nvestment</a:t>
              </a:r>
            </a:p>
          </p:txBody>
        </p:sp>
        <p:sp>
          <p:nvSpPr>
            <p:cNvPr id="11" name="Textfeld 10">
              <a:extLst>
                <a:ext uri="{FF2B5EF4-FFF2-40B4-BE49-F238E27FC236}">
                  <a16:creationId xmlns:a16="http://schemas.microsoft.com/office/drawing/2014/main" id="{77D91185-6ED7-67F4-D239-484555DF115E}"/>
                </a:ext>
              </a:extLst>
            </p:cNvPr>
            <p:cNvSpPr txBox="1"/>
            <p:nvPr/>
          </p:nvSpPr>
          <p:spPr>
            <a:xfrm>
              <a:off x="6132727" y="1783245"/>
              <a:ext cx="845231" cy="276999"/>
            </a:xfrm>
            <a:prstGeom prst="rect">
              <a:avLst/>
            </a:prstGeom>
          </p:spPr>
          <p:txBody>
            <a:bodyPr vert="horz" wrap="square" lIns="91440" tIns="45720" rIns="91440" bIns="45720" rtlCol="0" anchor="t">
              <a:spAutoFit/>
            </a:bodyPr>
            <a:lstStyle/>
            <a:p>
              <a:pPr algn="l"/>
              <a:r>
                <a:rPr lang="de-DE" sz="1200" b="0" dirty="0">
                  <a:latin typeface="Open Sans Light" pitchFamily="2" charset="0"/>
                  <a:ea typeface="Open Sans Light" pitchFamily="2" charset="0"/>
                  <a:cs typeface="Open Sans Light" pitchFamily="2" charset="0"/>
                </a:rPr>
                <a:t>Proceeds</a:t>
              </a:r>
            </a:p>
          </p:txBody>
        </p:sp>
        <p:cxnSp>
          <p:nvCxnSpPr>
            <p:cNvPr id="13" name="Gerade Verbindung 12">
              <a:extLst>
                <a:ext uri="{FF2B5EF4-FFF2-40B4-BE49-F238E27FC236}">
                  <a16:creationId xmlns:a16="http://schemas.microsoft.com/office/drawing/2014/main" id="{2956AD50-1234-3D17-AA85-F1DD355348E2}"/>
                </a:ext>
              </a:extLst>
            </p:cNvPr>
            <p:cNvCxnSpPr>
              <a:cxnSpLocks/>
            </p:cNvCxnSpPr>
            <p:nvPr/>
          </p:nvCxnSpPr>
          <p:spPr>
            <a:xfrm flipV="1">
              <a:off x="4967801" y="4413788"/>
              <a:ext cx="655792" cy="100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1426F2BC-26F5-8BF2-1D70-F81E1AB8D226}"/>
                </a:ext>
              </a:extLst>
            </p:cNvPr>
            <p:cNvCxnSpPr>
              <a:cxnSpLocks/>
            </p:cNvCxnSpPr>
            <p:nvPr/>
          </p:nvCxnSpPr>
          <p:spPr>
            <a:xfrm flipV="1">
              <a:off x="5623593" y="3389107"/>
              <a:ext cx="0" cy="102468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ED822186-AB2D-9401-60FC-5A86F5CFA779}"/>
                </a:ext>
              </a:extLst>
            </p:cNvPr>
            <p:cNvCxnSpPr>
              <a:cxnSpLocks/>
            </p:cNvCxnSpPr>
            <p:nvPr/>
          </p:nvCxnSpPr>
          <p:spPr>
            <a:xfrm>
              <a:off x="6633799" y="4423809"/>
              <a:ext cx="57804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CD4BD26F-86CB-82D1-5E96-ED935DEF1832}"/>
                </a:ext>
              </a:extLst>
            </p:cNvPr>
            <p:cNvCxnSpPr>
              <a:cxnSpLocks/>
            </p:cNvCxnSpPr>
            <p:nvPr/>
          </p:nvCxnSpPr>
          <p:spPr>
            <a:xfrm>
              <a:off x="6633799" y="3389107"/>
              <a:ext cx="0" cy="102468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C38B0535-53D6-57CC-58AA-F34B9C4FDDB2}"/>
                </a:ext>
              </a:extLst>
            </p:cNvPr>
            <p:cNvSpPr txBox="1"/>
            <p:nvPr/>
          </p:nvSpPr>
          <p:spPr>
            <a:xfrm>
              <a:off x="2707120" y="4017934"/>
              <a:ext cx="2260681" cy="811751"/>
            </a:xfrm>
            <a:prstGeom prst="rect">
              <a:avLst/>
            </a:prstGeom>
            <a:solidFill>
              <a:schemeClr val="accent1">
                <a:lumMod val="40000"/>
                <a:lumOff val="60000"/>
              </a:schemeClr>
            </a:solidFill>
            <a:ln>
              <a:solidFill>
                <a:schemeClr val="tx1"/>
              </a:solidFill>
            </a:ln>
          </p:spPr>
          <p:txBody>
            <a:bodyPr vert="horz" wrap="square" lIns="91440" tIns="45720" rIns="91440" bIns="45720" rtlCol="0" anchor="ctr" anchorCtr="0">
              <a:noAutofit/>
            </a:bodyPr>
            <a:lstStyle/>
            <a:p>
              <a:pPr algn="ctr"/>
              <a:r>
                <a:rPr lang="de-DE" sz="1200" dirty="0">
                  <a:latin typeface="Open Sans Light" pitchFamily="2" charset="0"/>
                  <a:ea typeface="Open Sans Light" pitchFamily="2" charset="0"/>
                  <a:cs typeface="Open Sans Light" pitchFamily="2" charset="0"/>
                </a:rPr>
                <a:t>CONTRIBUTIONS TO THE ENDOWMENT</a:t>
              </a:r>
              <a:endParaRPr lang="de-DE" sz="1200" b="0" dirty="0">
                <a:latin typeface="Open Sans Light" pitchFamily="2" charset="0"/>
                <a:ea typeface="Open Sans Light" pitchFamily="2" charset="0"/>
                <a:cs typeface="Open Sans Light" pitchFamily="2" charset="0"/>
              </a:endParaRPr>
            </a:p>
          </p:txBody>
        </p:sp>
      </p:grpSp>
      <p:sp>
        <p:nvSpPr>
          <p:cNvPr id="20" name="Title 2">
            <a:extLst>
              <a:ext uri="{FF2B5EF4-FFF2-40B4-BE49-F238E27FC236}">
                <a16:creationId xmlns:a16="http://schemas.microsoft.com/office/drawing/2014/main" id="{F7090653-361A-6AA1-02FF-7EDF8E1E4A1F}"/>
              </a:ext>
            </a:extLst>
          </p:cNvPr>
          <p:cNvSpPr txBox="1">
            <a:spLocks/>
          </p:cNvSpPr>
          <p:nvPr/>
        </p:nvSpPr>
        <p:spPr>
          <a:xfrm>
            <a:off x="246493" y="444032"/>
            <a:ext cx="10832633" cy="584775"/>
          </a:xfrm>
          <a:prstGeom prst="rect">
            <a:avLst/>
          </a:prstGeom>
        </p:spPr>
        <p:txBody>
          <a:bodyPr vert="horz" lIns="91440" tIns="45720" rIns="91440" bIns="45720" rtlCol="0" anchor="ctr">
            <a:no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noProof="1">
                <a:solidFill>
                  <a:srgbClr val="2F6FB3"/>
                </a:solidFill>
              </a:rPr>
              <a:t>The Unique Structure of the Crop Trust</a:t>
            </a:r>
          </a:p>
        </p:txBody>
      </p:sp>
    </p:spTree>
    <p:extLst>
      <p:ext uri="{BB962C8B-B14F-4D97-AF65-F5344CB8AC3E}">
        <p14:creationId xmlns:p14="http://schemas.microsoft.com/office/powerpoint/2010/main" val="22360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ED13A-2FFD-3A81-470A-0EC748BAE32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7A34F-26E3-749A-2C28-748AF415973B}"/>
              </a:ext>
            </a:extLst>
          </p:cNvPr>
          <p:cNvSpPr>
            <a:spLocks noGrp="1"/>
          </p:cNvSpPr>
          <p:nvPr>
            <p:ph type="sldNum" sz="quarter" idx="4"/>
          </p:nvPr>
        </p:nvSpPr>
        <p:spPr/>
        <p:txBody>
          <a:bodyPr/>
          <a:lstStyle/>
          <a:p>
            <a:fld id="{DCBF0ECA-95DC-4208-A6DA-EBCB90905B09}" type="slidenum">
              <a:rPr lang="de-DE" smtClean="0"/>
              <a:pPr/>
              <a:t>22</a:t>
            </a:fld>
            <a:endParaRPr lang="de-DE" dirty="0"/>
          </a:p>
        </p:txBody>
      </p:sp>
      <p:sp>
        <p:nvSpPr>
          <p:cNvPr id="3" name="Title 2">
            <a:extLst>
              <a:ext uri="{FF2B5EF4-FFF2-40B4-BE49-F238E27FC236}">
                <a16:creationId xmlns:a16="http://schemas.microsoft.com/office/drawing/2014/main" id="{15F3165A-2D1D-154C-6ADE-D9A9ACE1EDC1}"/>
              </a:ext>
            </a:extLst>
          </p:cNvPr>
          <p:cNvSpPr>
            <a:spLocks noGrp="1"/>
          </p:cNvSpPr>
          <p:nvPr>
            <p:ph type="title" idx="4294967295"/>
          </p:nvPr>
        </p:nvSpPr>
        <p:spPr>
          <a:xfrm>
            <a:off x="246493" y="479310"/>
            <a:ext cx="10832633" cy="535531"/>
          </a:xfrm>
        </p:spPr>
        <p:txBody>
          <a:bodyPr>
            <a:spAutoFit/>
          </a:bodyPr>
          <a:lstStyle/>
          <a:p>
            <a:r>
              <a:rPr lang="en-US" sz="3200" dirty="0">
                <a:solidFill>
                  <a:srgbClr val="2F6FB3"/>
                </a:solidFill>
              </a:rPr>
              <a:t>Endowment: Contributions, Income, Withdrawals 2003 - 2024</a:t>
            </a:r>
          </a:p>
        </p:txBody>
      </p:sp>
      <p:grpSp>
        <p:nvGrpSpPr>
          <p:cNvPr id="4" name="Gruppieren 3">
            <a:extLst>
              <a:ext uri="{FF2B5EF4-FFF2-40B4-BE49-F238E27FC236}">
                <a16:creationId xmlns:a16="http://schemas.microsoft.com/office/drawing/2014/main" id="{EB3B62FA-FE91-2953-C04C-0C5BAD79DB56}"/>
              </a:ext>
            </a:extLst>
          </p:cNvPr>
          <p:cNvGrpSpPr/>
          <p:nvPr/>
        </p:nvGrpSpPr>
        <p:grpSpPr>
          <a:xfrm>
            <a:off x="806697" y="1647193"/>
            <a:ext cx="10196570" cy="4870850"/>
            <a:chOff x="764656" y="1352904"/>
            <a:chExt cx="10196570" cy="4870850"/>
          </a:xfrm>
        </p:grpSpPr>
        <p:sp>
          <p:nvSpPr>
            <p:cNvPr id="5" name="Google Shape;246;p20">
              <a:extLst>
                <a:ext uri="{FF2B5EF4-FFF2-40B4-BE49-F238E27FC236}">
                  <a16:creationId xmlns:a16="http://schemas.microsoft.com/office/drawing/2014/main" id="{DE72F811-3D37-6D9A-4958-B46C826704B5}"/>
                </a:ext>
              </a:extLst>
            </p:cNvPr>
            <p:cNvSpPr/>
            <p:nvPr/>
          </p:nvSpPr>
          <p:spPr>
            <a:xfrm>
              <a:off x="8080879" y="2725355"/>
              <a:ext cx="1815075" cy="3498399"/>
            </a:xfrm>
            <a:prstGeom prst="rect">
              <a:avLst/>
            </a:prstGeom>
            <a:solidFill>
              <a:schemeClr val="accen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sz="1801">
                <a:solidFill>
                  <a:schemeClr val="lt1"/>
                </a:solidFill>
                <a:latin typeface="Calibri"/>
                <a:ea typeface="Calibri"/>
                <a:cs typeface="Calibri"/>
                <a:sym typeface="Calibri"/>
              </a:endParaRPr>
            </a:p>
          </p:txBody>
        </p:sp>
        <p:sp>
          <p:nvSpPr>
            <p:cNvPr id="6" name="Google Shape;247;p20">
              <a:extLst>
                <a:ext uri="{FF2B5EF4-FFF2-40B4-BE49-F238E27FC236}">
                  <a16:creationId xmlns:a16="http://schemas.microsoft.com/office/drawing/2014/main" id="{D418ADC2-9F04-E07F-6329-A807E3BECE5D}"/>
                </a:ext>
              </a:extLst>
            </p:cNvPr>
            <p:cNvSpPr/>
            <p:nvPr/>
          </p:nvSpPr>
          <p:spPr>
            <a:xfrm>
              <a:off x="2604092" y="3450951"/>
              <a:ext cx="1815075" cy="2765192"/>
            </a:xfrm>
            <a:prstGeom prst="rect">
              <a:avLst/>
            </a:prstGeom>
            <a:solidFill>
              <a:srgbClr val="73AD47"/>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sz="1801">
                <a:solidFill>
                  <a:schemeClr val="lt1"/>
                </a:solidFill>
                <a:latin typeface="Calibri"/>
                <a:ea typeface="Calibri"/>
                <a:cs typeface="Calibri"/>
                <a:sym typeface="Calibri"/>
              </a:endParaRPr>
            </a:p>
          </p:txBody>
        </p:sp>
        <p:sp>
          <p:nvSpPr>
            <p:cNvPr id="7" name="Google Shape;248;p20">
              <a:extLst>
                <a:ext uri="{FF2B5EF4-FFF2-40B4-BE49-F238E27FC236}">
                  <a16:creationId xmlns:a16="http://schemas.microsoft.com/office/drawing/2014/main" id="{F9D945A7-ACF1-D65A-EA6F-F7DD2D211C0E}"/>
                </a:ext>
              </a:extLst>
            </p:cNvPr>
            <p:cNvSpPr/>
            <p:nvPr/>
          </p:nvSpPr>
          <p:spPr>
            <a:xfrm>
              <a:off x="4431822" y="1906382"/>
              <a:ext cx="1815075" cy="1544569"/>
            </a:xfrm>
            <a:prstGeom prst="rect">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sz="1801">
                <a:solidFill>
                  <a:schemeClr val="lt1"/>
                </a:solidFill>
                <a:latin typeface="Calibri"/>
                <a:ea typeface="Calibri"/>
                <a:cs typeface="Calibri"/>
                <a:sym typeface="Calibri"/>
              </a:endParaRPr>
            </a:p>
          </p:txBody>
        </p:sp>
        <p:sp>
          <p:nvSpPr>
            <p:cNvPr id="8" name="Google Shape;249;p20">
              <a:extLst>
                <a:ext uri="{FF2B5EF4-FFF2-40B4-BE49-F238E27FC236}">
                  <a16:creationId xmlns:a16="http://schemas.microsoft.com/office/drawing/2014/main" id="{6C9C261C-7432-2215-5206-DE84EA8FBE70}"/>
                </a:ext>
              </a:extLst>
            </p:cNvPr>
            <p:cNvSpPr/>
            <p:nvPr/>
          </p:nvSpPr>
          <p:spPr>
            <a:xfrm>
              <a:off x="6259502" y="1906379"/>
              <a:ext cx="1815075" cy="818976"/>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sz="1801">
                <a:solidFill>
                  <a:schemeClr val="lt1"/>
                </a:solidFill>
                <a:latin typeface="Calibri"/>
                <a:ea typeface="Calibri"/>
                <a:cs typeface="Calibri"/>
                <a:sym typeface="Calibri"/>
              </a:endParaRPr>
            </a:p>
          </p:txBody>
        </p:sp>
        <p:cxnSp>
          <p:nvCxnSpPr>
            <p:cNvPr id="9" name="Google Shape;250;p20">
              <a:extLst>
                <a:ext uri="{FF2B5EF4-FFF2-40B4-BE49-F238E27FC236}">
                  <a16:creationId xmlns:a16="http://schemas.microsoft.com/office/drawing/2014/main" id="{C3F7A9A9-A74C-8323-75C6-033169038C44}"/>
                </a:ext>
              </a:extLst>
            </p:cNvPr>
            <p:cNvCxnSpPr/>
            <p:nvPr/>
          </p:nvCxnSpPr>
          <p:spPr>
            <a:xfrm rot="10800000" flipH="1">
              <a:off x="1486743" y="6216058"/>
              <a:ext cx="9474483" cy="7676"/>
            </a:xfrm>
            <a:prstGeom prst="straightConnector1">
              <a:avLst/>
            </a:prstGeom>
            <a:noFill/>
            <a:ln w="9525" cap="flat" cmpd="sng">
              <a:solidFill>
                <a:schemeClr val="lt1"/>
              </a:solidFill>
              <a:prstDash val="solid"/>
              <a:miter lim="800000"/>
              <a:headEnd type="none" w="sm" len="sm"/>
              <a:tailEnd type="none" w="sm" len="sm"/>
            </a:ln>
          </p:spPr>
        </p:cxnSp>
        <p:grpSp>
          <p:nvGrpSpPr>
            <p:cNvPr id="10" name="Google Shape;251;p20">
              <a:extLst>
                <a:ext uri="{FF2B5EF4-FFF2-40B4-BE49-F238E27FC236}">
                  <a16:creationId xmlns:a16="http://schemas.microsoft.com/office/drawing/2014/main" id="{AF7DED58-B798-68C6-A216-A0EB4F8B701D}"/>
                </a:ext>
              </a:extLst>
            </p:cNvPr>
            <p:cNvGrpSpPr/>
            <p:nvPr/>
          </p:nvGrpSpPr>
          <p:grpSpPr>
            <a:xfrm>
              <a:off x="764656" y="1436605"/>
              <a:ext cx="799725" cy="4787129"/>
              <a:chOff x="1152398" y="870433"/>
              <a:chExt cx="538673" cy="5487470"/>
            </a:xfrm>
          </p:grpSpPr>
          <p:cxnSp>
            <p:nvCxnSpPr>
              <p:cNvPr id="20" name="Google Shape;252;p20">
                <a:extLst>
                  <a:ext uri="{FF2B5EF4-FFF2-40B4-BE49-F238E27FC236}">
                    <a16:creationId xmlns:a16="http://schemas.microsoft.com/office/drawing/2014/main" id="{CFD6E218-3B5A-A7C8-9491-1A8A92380C5A}"/>
                  </a:ext>
                </a:extLst>
              </p:cNvPr>
              <p:cNvCxnSpPr/>
              <p:nvPr/>
            </p:nvCxnSpPr>
            <p:spPr>
              <a:xfrm rot="10800000">
                <a:off x="1686445" y="870433"/>
                <a:ext cx="0" cy="5487470"/>
              </a:xfrm>
              <a:prstGeom prst="straightConnector1">
                <a:avLst/>
              </a:prstGeom>
              <a:noFill/>
              <a:ln w="9525" cap="flat" cmpd="sng">
                <a:solidFill>
                  <a:schemeClr val="lt1"/>
                </a:solidFill>
                <a:prstDash val="solid"/>
                <a:miter lim="800000"/>
                <a:headEnd type="none" w="sm" len="sm"/>
                <a:tailEnd type="none" w="sm" len="sm"/>
              </a:ln>
            </p:spPr>
          </p:cxnSp>
          <p:cxnSp>
            <p:nvCxnSpPr>
              <p:cNvPr id="21" name="Google Shape;253;p20">
                <a:extLst>
                  <a:ext uri="{FF2B5EF4-FFF2-40B4-BE49-F238E27FC236}">
                    <a16:creationId xmlns:a16="http://schemas.microsoft.com/office/drawing/2014/main" id="{2556B144-6682-5C86-1FDD-D23D97BFD2BC}"/>
                  </a:ext>
                </a:extLst>
              </p:cNvPr>
              <p:cNvCxnSpPr/>
              <p:nvPr/>
            </p:nvCxnSpPr>
            <p:spPr>
              <a:xfrm>
                <a:off x="1614078" y="5145775"/>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2" name="Google Shape;254;p20">
                <a:extLst>
                  <a:ext uri="{FF2B5EF4-FFF2-40B4-BE49-F238E27FC236}">
                    <a16:creationId xmlns:a16="http://schemas.microsoft.com/office/drawing/2014/main" id="{BDB00069-289B-F3BD-DA2C-5E1C13E49FFD}"/>
                  </a:ext>
                </a:extLst>
              </p:cNvPr>
              <p:cNvCxnSpPr/>
              <p:nvPr/>
            </p:nvCxnSpPr>
            <p:spPr>
              <a:xfrm>
                <a:off x="1614078" y="5748383"/>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3" name="Google Shape;255;p20">
                <a:extLst>
                  <a:ext uri="{FF2B5EF4-FFF2-40B4-BE49-F238E27FC236}">
                    <a16:creationId xmlns:a16="http://schemas.microsoft.com/office/drawing/2014/main" id="{FC8110A3-417E-C99D-F684-20E9667EDF69}"/>
                  </a:ext>
                </a:extLst>
              </p:cNvPr>
              <p:cNvCxnSpPr/>
              <p:nvPr/>
            </p:nvCxnSpPr>
            <p:spPr>
              <a:xfrm>
                <a:off x="1619071" y="4559949"/>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4" name="Google Shape;256;p20">
                <a:extLst>
                  <a:ext uri="{FF2B5EF4-FFF2-40B4-BE49-F238E27FC236}">
                    <a16:creationId xmlns:a16="http://schemas.microsoft.com/office/drawing/2014/main" id="{0EFDEFBD-5077-DA2E-927C-7DBC1CB44DEF}"/>
                  </a:ext>
                </a:extLst>
              </p:cNvPr>
              <p:cNvCxnSpPr/>
              <p:nvPr/>
            </p:nvCxnSpPr>
            <p:spPr>
              <a:xfrm>
                <a:off x="1609085" y="3350378"/>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5" name="Google Shape;257;p20">
                <a:extLst>
                  <a:ext uri="{FF2B5EF4-FFF2-40B4-BE49-F238E27FC236}">
                    <a16:creationId xmlns:a16="http://schemas.microsoft.com/office/drawing/2014/main" id="{81FAAE98-228B-23D4-D40E-C285C8A780DE}"/>
                  </a:ext>
                </a:extLst>
              </p:cNvPr>
              <p:cNvCxnSpPr/>
              <p:nvPr/>
            </p:nvCxnSpPr>
            <p:spPr>
              <a:xfrm>
                <a:off x="1609085" y="3952986"/>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6" name="Google Shape;258;p20">
                <a:extLst>
                  <a:ext uri="{FF2B5EF4-FFF2-40B4-BE49-F238E27FC236}">
                    <a16:creationId xmlns:a16="http://schemas.microsoft.com/office/drawing/2014/main" id="{D583146A-C55D-9F83-A2AF-10A94B47D595}"/>
                  </a:ext>
                </a:extLst>
              </p:cNvPr>
              <p:cNvCxnSpPr/>
              <p:nvPr/>
            </p:nvCxnSpPr>
            <p:spPr>
              <a:xfrm>
                <a:off x="1614078" y="2764552"/>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7" name="Google Shape;259;p20">
                <a:extLst>
                  <a:ext uri="{FF2B5EF4-FFF2-40B4-BE49-F238E27FC236}">
                    <a16:creationId xmlns:a16="http://schemas.microsoft.com/office/drawing/2014/main" id="{6EF4EC08-62B4-AF0E-72F4-225BA8D53A95}"/>
                  </a:ext>
                </a:extLst>
              </p:cNvPr>
              <p:cNvCxnSpPr/>
              <p:nvPr/>
            </p:nvCxnSpPr>
            <p:spPr>
              <a:xfrm>
                <a:off x="1604092" y="1537810"/>
                <a:ext cx="72000" cy="0"/>
              </a:xfrm>
              <a:prstGeom prst="straightConnector1">
                <a:avLst/>
              </a:prstGeom>
              <a:noFill/>
              <a:ln w="9525" cap="flat" cmpd="sng">
                <a:solidFill>
                  <a:schemeClr val="lt1"/>
                </a:solidFill>
                <a:prstDash val="solid"/>
                <a:miter lim="800000"/>
                <a:headEnd type="none" w="sm" len="sm"/>
                <a:tailEnd type="none" w="sm" len="sm"/>
              </a:ln>
            </p:spPr>
          </p:cxnSp>
          <p:cxnSp>
            <p:nvCxnSpPr>
              <p:cNvPr id="28" name="Google Shape;260;p20">
                <a:extLst>
                  <a:ext uri="{FF2B5EF4-FFF2-40B4-BE49-F238E27FC236}">
                    <a16:creationId xmlns:a16="http://schemas.microsoft.com/office/drawing/2014/main" id="{DD9A0E69-C762-5BD8-11C6-E80D998B4BED}"/>
                  </a:ext>
                </a:extLst>
              </p:cNvPr>
              <p:cNvCxnSpPr/>
              <p:nvPr/>
            </p:nvCxnSpPr>
            <p:spPr>
              <a:xfrm>
                <a:off x="1604092" y="2140418"/>
                <a:ext cx="72000" cy="0"/>
              </a:xfrm>
              <a:prstGeom prst="straightConnector1">
                <a:avLst/>
              </a:prstGeom>
              <a:noFill/>
              <a:ln w="9525" cap="flat" cmpd="sng">
                <a:solidFill>
                  <a:schemeClr val="lt1"/>
                </a:solidFill>
                <a:prstDash val="solid"/>
                <a:miter lim="800000"/>
                <a:headEnd type="none" w="sm" len="sm"/>
                <a:tailEnd type="none" w="sm" len="sm"/>
              </a:ln>
            </p:spPr>
          </p:cxnSp>
          <p:sp>
            <p:nvSpPr>
              <p:cNvPr id="29" name="Google Shape;261;p20">
                <a:extLst>
                  <a:ext uri="{FF2B5EF4-FFF2-40B4-BE49-F238E27FC236}">
                    <a16:creationId xmlns:a16="http://schemas.microsoft.com/office/drawing/2014/main" id="{D33B181B-BAFB-4806-2790-AF6014F19E16}"/>
                  </a:ext>
                </a:extLst>
              </p:cNvPr>
              <p:cNvSpPr txBox="1"/>
              <p:nvPr/>
            </p:nvSpPr>
            <p:spPr>
              <a:xfrm>
                <a:off x="1256924" y="5625272"/>
                <a:ext cx="3471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dirty="0">
                    <a:solidFill>
                      <a:schemeClr val="lt1"/>
                    </a:solidFill>
                    <a:latin typeface="Calibri"/>
                    <a:ea typeface="Calibri"/>
                    <a:cs typeface="Calibri"/>
                    <a:sym typeface="Calibri"/>
                  </a:rPr>
                  <a:t>50</a:t>
                </a:r>
                <a:endParaRPr sz="1401" dirty="0">
                  <a:solidFill>
                    <a:srgbClr val="000000"/>
                  </a:solidFill>
                  <a:latin typeface="Arial"/>
                  <a:ea typeface="Arial"/>
                  <a:cs typeface="Arial"/>
                  <a:sym typeface="Arial"/>
                </a:endParaRPr>
              </a:p>
            </p:txBody>
          </p:sp>
          <p:sp>
            <p:nvSpPr>
              <p:cNvPr id="30" name="Google Shape;262;p20">
                <a:extLst>
                  <a:ext uri="{FF2B5EF4-FFF2-40B4-BE49-F238E27FC236}">
                    <a16:creationId xmlns:a16="http://schemas.microsoft.com/office/drawing/2014/main" id="{13D64419-9A21-AC7D-BD4F-0682D6EF0BC1}"/>
                  </a:ext>
                </a:extLst>
              </p:cNvPr>
              <p:cNvSpPr txBox="1"/>
              <p:nvPr/>
            </p:nvSpPr>
            <p:spPr>
              <a:xfrm>
                <a:off x="1198560" y="5022665"/>
                <a:ext cx="4026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100</a:t>
                </a:r>
                <a:endParaRPr sz="1401">
                  <a:solidFill>
                    <a:srgbClr val="000000"/>
                  </a:solidFill>
                  <a:latin typeface="Arial"/>
                  <a:ea typeface="Arial"/>
                  <a:cs typeface="Arial"/>
                  <a:sym typeface="Arial"/>
                </a:endParaRPr>
              </a:p>
            </p:txBody>
          </p:sp>
          <p:sp>
            <p:nvSpPr>
              <p:cNvPr id="31" name="Google Shape;263;p20">
                <a:extLst>
                  <a:ext uri="{FF2B5EF4-FFF2-40B4-BE49-F238E27FC236}">
                    <a16:creationId xmlns:a16="http://schemas.microsoft.com/office/drawing/2014/main" id="{22D4A23C-A3D4-43CE-D007-7AF23D9688F7}"/>
                  </a:ext>
                </a:extLst>
              </p:cNvPr>
              <p:cNvSpPr txBox="1"/>
              <p:nvPr/>
            </p:nvSpPr>
            <p:spPr>
              <a:xfrm>
                <a:off x="1198560" y="4433983"/>
                <a:ext cx="4029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150</a:t>
                </a:r>
                <a:endParaRPr sz="1401">
                  <a:solidFill>
                    <a:srgbClr val="000000"/>
                  </a:solidFill>
                  <a:latin typeface="Arial"/>
                  <a:ea typeface="Arial"/>
                  <a:cs typeface="Arial"/>
                  <a:sym typeface="Arial"/>
                </a:endParaRPr>
              </a:p>
            </p:txBody>
          </p:sp>
          <p:sp>
            <p:nvSpPr>
              <p:cNvPr id="32" name="Google Shape;264;p20">
                <a:extLst>
                  <a:ext uri="{FF2B5EF4-FFF2-40B4-BE49-F238E27FC236}">
                    <a16:creationId xmlns:a16="http://schemas.microsoft.com/office/drawing/2014/main" id="{7030A6EE-17F0-CA4D-C551-C701FC45CD59}"/>
                  </a:ext>
                </a:extLst>
              </p:cNvPr>
              <p:cNvSpPr txBox="1"/>
              <p:nvPr/>
            </p:nvSpPr>
            <p:spPr>
              <a:xfrm>
                <a:off x="1152398" y="3828517"/>
                <a:ext cx="4668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200</a:t>
                </a:r>
                <a:endParaRPr sz="1401">
                  <a:solidFill>
                    <a:srgbClr val="000000"/>
                  </a:solidFill>
                  <a:latin typeface="Arial"/>
                  <a:ea typeface="Arial"/>
                  <a:cs typeface="Arial"/>
                  <a:sym typeface="Arial"/>
                </a:endParaRPr>
              </a:p>
            </p:txBody>
          </p:sp>
          <p:sp>
            <p:nvSpPr>
              <p:cNvPr id="33" name="Google Shape;265;p20">
                <a:extLst>
                  <a:ext uri="{FF2B5EF4-FFF2-40B4-BE49-F238E27FC236}">
                    <a16:creationId xmlns:a16="http://schemas.microsoft.com/office/drawing/2014/main" id="{320EF2CF-C940-2C68-D8B8-FB87B2FDE96A}"/>
                  </a:ext>
                </a:extLst>
              </p:cNvPr>
              <p:cNvSpPr txBox="1"/>
              <p:nvPr/>
            </p:nvSpPr>
            <p:spPr>
              <a:xfrm>
                <a:off x="1198560" y="3230860"/>
                <a:ext cx="4026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dirty="0">
                    <a:solidFill>
                      <a:schemeClr val="lt1"/>
                    </a:solidFill>
                    <a:latin typeface="Calibri"/>
                    <a:ea typeface="Calibri"/>
                    <a:cs typeface="Calibri"/>
                    <a:sym typeface="Calibri"/>
                  </a:rPr>
                  <a:t>250</a:t>
                </a:r>
                <a:endParaRPr sz="1401" dirty="0">
                  <a:solidFill>
                    <a:srgbClr val="000000"/>
                  </a:solidFill>
                  <a:latin typeface="Arial"/>
                  <a:ea typeface="Arial"/>
                  <a:cs typeface="Arial"/>
                  <a:sym typeface="Arial"/>
                </a:endParaRPr>
              </a:p>
            </p:txBody>
          </p:sp>
          <p:sp>
            <p:nvSpPr>
              <p:cNvPr id="34" name="Google Shape;266;p20">
                <a:extLst>
                  <a:ext uri="{FF2B5EF4-FFF2-40B4-BE49-F238E27FC236}">
                    <a16:creationId xmlns:a16="http://schemas.microsoft.com/office/drawing/2014/main" id="{FF7EECA5-DDF7-06FB-F5DE-FDB76F63D796}"/>
                  </a:ext>
                </a:extLst>
              </p:cNvPr>
              <p:cNvSpPr txBox="1"/>
              <p:nvPr/>
            </p:nvSpPr>
            <p:spPr>
              <a:xfrm>
                <a:off x="1198560" y="2638998"/>
                <a:ext cx="4251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300</a:t>
                </a:r>
                <a:endParaRPr sz="1401">
                  <a:solidFill>
                    <a:srgbClr val="000000"/>
                  </a:solidFill>
                  <a:latin typeface="Arial"/>
                  <a:ea typeface="Arial"/>
                  <a:cs typeface="Arial"/>
                  <a:sym typeface="Arial"/>
                </a:endParaRPr>
              </a:p>
            </p:txBody>
          </p:sp>
          <p:sp>
            <p:nvSpPr>
              <p:cNvPr id="35" name="Google Shape;267;p20">
                <a:extLst>
                  <a:ext uri="{FF2B5EF4-FFF2-40B4-BE49-F238E27FC236}">
                    <a16:creationId xmlns:a16="http://schemas.microsoft.com/office/drawing/2014/main" id="{E3CD44A5-F871-9B6F-FC2F-EE4BB2F1565D}"/>
                  </a:ext>
                </a:extLst>
              </p:cNvPr>
              <p:cNvSpPr txBox="1"/>
              <p:nvPr/>
            </p:nvSpPr>
            <p:spPr>
              <a:xfrm>
                <a:off x="1193935" y="2020378"/>
                <a:ext cx="4251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350</a:t>
                </a:r>
                <a:endParaRPr sz="1401">
                  <a:solidFill>
                    <a:srgbClr val="000000"/>
                  </a:solidFill>
                  <a:latin typeface="Arial"/>
                  <a:ea typeface="Arial"/>
                  <a:cs typeface="Arial"/>
                  <a:sym typeface="Arial"/>
                </a:endParaRPr>
              </a:p>
            </p:txBody>
          </p:sp>
          <p:sp>
            <p:nvSpPr>
              <p:cNvPr id="36" name="Google Shape;268;p20">
                <a:extLst>
                  <a:ext uri="{FF2B5EF4-FFF2-40B4-BE49-F238E27FC236}">
                    <a16:creationId xmlns:a16="http://schemas.microsoft.com/office/drawing/2014/main" id="{6FA825AC-465E-8C00-C075-A1B003A51254}"/>
                  </a:ext>
                </a:extLst>
              </p:cNvPr>
              <p:cNvSpPr txBox="1"/>
              <p:nvPr/>
            </p:nvSpPr>
            <p:spPr>
              <a:xfrm>
                <a:off x="1198560" y="1408986"/>
                <a:ext cx="416100" cy="282343"/>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400</a:t>
                </a:r>
                <a:endParaRPr sz="1401">
                  <a:solidFill>
                    <a:srgbClr val="000000"/>
                  </a:solidFill>
                  <a:latin typeface="Arial"/>
                  <a:ea typeface="Arial"/>
                  <a:cs typeface="Arial"/>
                  <a:sym typeface="Arial"/>
                </a:endParaRPr>
              </a:p>
            </p:txBody>
          </p:sp>
        </p:grpSp>
        <p:sp>
          <p:nvSpPr>
            <p:cNvPr id="11" name="Google Shape;269;p20">
              <a:extLst>
                <a:ext uri="{FF2B5EF4-FFF2-40B4-BE49-F238E27FC236}">
                  <a16:creationId xmlns:a16="http://schemas.microsoft.com/office/drawing/2014/main" id="{1C1ABAB2-3DEF-0324-E831-4117E77AE92A}"/>
                </a:ext>
              </a:extLst>
            </p:cNvPr>
            <p:cNvSpPr txBox="1"/>
            <p:nvPr/>
          </p:nvSpPr>
          <p:spPr>
            <a:xfrm>
              <a:off x="923698" y="1352904"/>
              <a:ext cx="603210" cy="246309"/>
            </a:xfrm>
            <a:prstGeom prst="rect">
              <a:avLst/>
            </a:prstGeom>
            <a:noFill/>
            <a:ln>
              <a:noFill/>
            </a:ln>
          </p:spPr>
          <p:txBody>
            <a:bodyPr spcFirstLastPara="1" wrap="square" lIns="91425" tIns="45700" rIns="91425" bIns="45700" anchor="t" anchorCtr="0">
              <a:spAutoFit/>
            </a:bodyPr>
            <a:lstStyle/>
            <a:p>
              <a:pPr algn="r">
                <a:buClr>
                  <a:srgbClr val="000000"/>
                </a:buClr>
                <a:buSzPts val="1000"/>
              </a:pPr>
              <a:r>
                <a:rPr lang="en-IE" sz="1001">
                  <a:solidFill>
                    <a:schemeClr val="lt1"/>
                  </a:solidFill>
                  <a:latin typeface="Calibri"/>
                  <a:ea typeface="Calibri"/>
                  <a:cs typeface="Calibri"/>
                  <a:sym typeface="Calibri"/>
                </a:rPr>
                <a:t>m USD</a:t>
              </a:r>
              <a:endParaRPr sz="1401">
                <a:solidFill>
                  <a:srgbClr val="000000"/>
                </a:solidFill>
                <a:latin typeface="Arial"/>
                <a:ea typeface="Arial"/>
                <a:cs typeface="Arial"/>
                <a:sym typeface="Arial"/>
              </a:endParaRPr>
            </a:p>
          </p:txBody>
        </p:sp>
        <p:sp>
          <p:nvSpPr>
            <p:cNvPr id="12" name="Google Shape;270;p20">
              <a:extLst>
                <a:ext uri="{FF2B5EF4-FFF2-40B4-BE49-F238E27FC236}">
                  <a16:creationId xmlns:a16="http://schemas.microsoft.com/office/drawing/2014/main" id="{1BC5733F-8D1E-F59D-2CEB-89B16F638F57}"/>
                </a:ext>
              </a:extLst>
            </p:cNvPr>
            <p:cNvSpPr txBox="1"/>
            <p:nvPr/>
          </p:nvSpPr>
          <p:spPr>
            <a:xfrm>
              <a:off x="2597767" y="4562411"/>
              <a:ext cx="1815074" cy="923674"/>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en-IE" sz="1801" dirty="0">
                  <a:solidFill>
                    <a:schemeClr val="dk2"/>
                  </a:solidFill>
                  <a:latin typeface="Calibri"/>
                  <a:ea typeface="Calibri"/>
                  <a:cs typeface="Calibri"/>
                  <a:sym typeface="Calibri"/>
                </a:rPr>
                <a:t>Accumulated</a:t>
              </a:r>
              <a:br>
                <a:rPr lang="en-IE" sz="1801" dirty="0">
                  <a:solidFill>
                    <a:schemeClr val="dk2"/>
                  </a:solidFill>
                  <a:latin typeface="Calibri"/>
                  <a:ea typeface="Calibri"/>
                  <a:cs typeface="Calibri"/>
                  <a:sym typeface="Calibri"/>
                </a:rPr>
              </a:br>
              <a:r>
                <a:rPr lang="en-IE" sz="1801" dirty="0">
                  <a:solidFill>
                    <a:schemeClr val="dk2"/>
                  </a:solidFill>
                  <a:latin typeface="Calibri"/>
                  <a:ea typeface="Calibri"/>
                  <a:cs typeface="Calibri"/>
                  <a:sym typeface="Calibri"/>
                </a:rPr>
                <a:t>donor contributions</a:t>
              </a:r>
              <a:endParaRPr sz="1801" dirty="0">
                <a:solidFill>
                  <a:schemeClr val="dk2"/>
                </a:solidFill>
                <a:latin typeface="Calibri"/>
                <a:ea typeface="Calibri"/>
                <a:cs typeface="Calibri"/>
                <a:sym typeface="Calibri"/>
              </a:endParaRPr>
            </a:p>
          </p:txBody>
        </p:sp>
        <p:sp>
          <p:nvSpPr>
            <p:cNvPr id="13" name="Google Shape;271;p20">
              <a:extLst>
                <a:ext uri="{FF2B5EF4-FFF2-40B4-BE49-F238E27FC236}">
                  <a16:creationId xmlns:a16="http://schemas.microsoft.com/office/drawing/2014/main" id="{B01C9385-387C-2F75-1713-FE3392AF7BE2}"/>
                </a:ext>
              </a:extLst>
            </p:cNvPr>
            <p:cNvSpPr txBox="1"/>
            <p:nvPr/>
          </p:nvSpPr>
          <p:spPr>
            <a:xfrm>
              <a:off x="4431673" y="2211041"/>
              <a:ext cx="1815377" cy="923674"/>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en-IE" sz="1801">
                  <a:solidFill>
                    <a:schemeClr val="dk2"/>
                  </a:solidFill>
                  <a:latin typeface="Calibri"/>
                  <a:ea typeface="Calibri"/>
                  <a:cs typeface="Calibri"/>
                  <a:sym typeface="Calibri"/>
                </a:rPr>
                <a:t>Accumulated</a:t>
              </a:r>
              <a:br>
                <a:rPr lang="en-IE" sz="1801">
                  <a:solidFill>
                    <a:schemeClr val="dk2"/>
                  </a:solidFill>
                  <a:latin typeface="Calibri"/>
                  <a:ea typeface="Calibri"/>
                  <a:cs typeface="Calibri"/>
                  <a:sym typeface="Calibri"/>
                </a:rPr>
              </a:br>
              <a:r>
                <a:rPr lang="en-IE" sz="1801">
                  <a:solidFill>
                    <a:schemeClr val="dk2"/>
                  </a:solidFill>
                  <a:latin typeface="Calibri"/>
                  <a:ea typeface="Calibri"/>
                  <a:cs typeface="Calibri"/>
                  <a:sym typeface="Calibri"/>
                </a:rPr>
                <a:t>net investment income</a:t>
              </a:r>
              <a:endParaRPr sz="1801">
                <a:solidFill>
                  <a:schemeClr val="dk2"/>
                </a:solidFill>
                <a:latin typeface="Calibri"/>
                <a:ea typeface="Calibri"/>
                <a:cs typeface="Calibri"/>
                <a:sym typeface="Calibri"/>
              </a:endParaRPr>
            </a:p>
          </p:txBody>
        </p:sp>
        <p:sp>
          <p:nvSpPr>
            <p:cNvPr id="14" name="Google Shape;272;p20">
              <a:extLst>
                <a:ext uri="{FF2B5EF4-FFF2-40B4-BE49-F238E27FC236}">
                  <a16:creationId xmlns:a16="http://schemas.microsoft.com/office/drawing/2014/main" id="{8D2DB6B8-0B80-5941-7B8B-31FF50EB8702}"/>
                </a:ext>
              </a:extLst>
            </p:cNvPr>
            <p:cNvSpPr txBox="1"/>
            <p:nvPr/>
          </p:nvSpPr>
          <p:spPr>
            <a:xfrm>
              <a:off x="6259497" y="2006482"/>
              <a:ext cx="1815074" cy="646547"/>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en-IE" sz="1801">
                  <a:solidFill>
                    <a:schemeClr val="dk2"/>
                  </a:solidFill>
                  <a:latin typeface="Calibri"/>
                  <a:ea typeface="Calibri"/>
                  <a:cs typeface="Calibri"/>
                  <a:sym typeface="Calibri"/>
                </a:rPr>
                <a:t>Accumulated</a:t>
              </a:r>
              <a:br>
                <a:rPr lang="en-IE" sz="1801">
                  <a:solidFill>
                    <a:schemeClr val="dk2"/>
                  </a:solidFill>
                  <a:latin typeface="Calibri"/>
                  <a:ea typeface="Calibri"/>
                  <a:cs typeface="Calibri"/>
                  <a:sym typeface="Calibri"/>
                </a:rPr>
              </a:br>
              <a:r>
                <a:rPr lang="en-IE" sz="1801">
                  <a:solidFill>
                    <a:schemeClr val="dk2"/>
                  </a:solidFill>
                  <a:latin typeface="Calibri"/>
                  <a:ea typeface="Calibri"/>
                  <a:cs typeface="Calibri"/>
                  <a:sym typeface="Calibri"/>
                </a:rPr>
                <a:t>withdrawals</a:t>
              </a:r>
              <a:endParaRPr sz="1801">
                <a:solidFill>
                  <a:schemeClr val="dk2"/>
                </a:solidFill>
                <a:latin typeface="Calibri"/>
                <a:ea typeface="Calibri"/>
                <a:cs typeface="Calibri"/>
                <a:sym typeface="Calibri"/>
              </a:endParaRPr>
            </a:p>
          </p:txBody>
        </p:sp>
        <p:sp>
          <p:nvSpPr>
            <p:cNvPr id="15" name="Google Shape;273;p20">
              <a:extLst>
                <a:ext uri="{FF2B5EF4-FFF2-40B4-BE49-F238E27FC236}">
                  <a16:creationId xmlns:a16="http://schemas.microsoft.com/office/drawing/2014/main" id="{39F09D32-4817-2428-DE8C-CD95797C29DD}"/>
                </a:ext>
              </a:extLst>
            </p:cNvPr>
            <p:cNvSpPr txBox="1"/>
            <p:nvPr/>
          </p:nvSpPr>
          <p:spPr>
            <a:xfrm>
              <a:off x="8080885" y="4039419"/>
              <a:ext cx="1815074" cy="923674"/>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en-IE" sz="1801">
                  <a:solidFill>
                    <a:schemeClr val="dk2"/>
                  </a:solidFill>
                  <a:latin typeface="Calibri"/>
                  <a:ea typeface="Calibri"/>
                  <a:cs typeface="Calibri"/>
                  <a:sym typeface="Calibri"/>
                </a:rPr>
                <a:t>Endowment value</a:t>
              </a:r>
              <a:br>
                <a:rPr lang="en-IE" sz="1801">
                  <a:solidFill>
                    <a:schemeClr val="dk2"/>
                  </a:solidFill>
                  <a:latin typeface="Calibri"/>
                  <a:ea typeface="Calibri"/>
                  <a:cs typeface="Calibri"/>
                  <a:sym typeface="Calibri"/>
                </a:rPr>
              </a:br>
              <a:r>
                <a:rPr lang="en-IE" sz="1801">
                  <a:solidFill>
                    <a:schemeClr val="dk2"/>
                  </a:solidFill>
                  <a:latin typeface="Calibri"/>
                  <a:ea typeface="Calibri"/>
                  <a:cs typeface="Calibri"/>
                  <a:sym typeface="Calibri"/>
                </a:rPr>
                <a:t>(as 31 Dec 2024)</a:t>
              </a:r>
              <a:endParaRPr sz="1801">
                <a:solidFill>
                  <a:srgbClr val="000000"/>
                </a:solidFill>
                <a:latin typeface="Calibri"/>
                <a:ea typeface="Calibri"/>
                <a:cs typeface="Calibri"/>
                <a:sym typeface="Calibri"/>
              </a:endParaRPr>
            </a:p>
          </p:txBody>
        </p:sp>
        <p:sp>
          <p:nvSpPr>
            <p:cNvPr id="16" name="Google Shape;274;p20">
              <a:extLst>
                <a:ext uri="{FF2B5EF4-FFF2-40B4-BE49-F238E27FC236}">
                  <a16:creationId xmlns:a16="http://schemas.microsoft.com/office/drawing/2014/main" id="{01FDE1DC-F7B6-6FA3-E4CB-D372095E5233}"/>
                </a:ext>
              </a:extLst>
            </p:cNvPr>
            <p:cNvSpPr txBox="1"/>
            <p:nvPr/>
          </p:nvSpPr>
          <p:spPr>
            <a:xfrm>
              <a:off x="2942027" y="3128514"/>
              <a:ext cx="1126556" cy="338514"/>
            </a:xfrm>
            <a:prstGeom prst="rect">
              <a:avLst/>
            </a:prstGeom>
            <a:noFill/>
            <a:ln>
              <a:noFill/>
            </a:ln>
          </p:spPr>
          <p:txBody>
            <a:bodyPr spcFirstLastPara="1" wrap="square" lIns="91425" tIns="45700" rIns="91425" bIns="45700" anchor="t" anchorCtr="0">
              <a:spAutoFit/>
            </a:bodyPr>
            <a:lstStyle/>
            <a:p>
              <a:pPr algn="ctr">
                <a:buClr>
                  <a:srgbClr val="000000"/>
                </a:buClr>
                <a:buSzPts val="1000"/>
              </a:pPr>
              <a:r>
                <a:rPr lang="en-IE" sz="1600" b="1">
                  <a:solidFill>
                    <a:schemeClr val="lt1"/>
                  </a:solidFill>
                  <a:latin typeface="Calibri"/>
                  <a:ea typeface="Calibri"/>
                  <a:cs typeface="Calibri"/>
                  <a:sym typeface="Calibri"/>
                </a:rPr>
                <a:t>USD 297 m</a:t>
              </a:r>
              <a:endParaRPr sz="1600" b="1">
                <a:solidFill>
                  <a:srgbClr val="000000"/>
                </a:solidFill>
                <a:latin typeface="Calibri"/>
                <a:ea typeface="Calibri"/>
                <a:cs typeface="Calibri"/>
                <a:sym typeface="Calibri"/>
              </a:endParaRPr>
            </a:p>
          </p:txBody>
        </p:sp>
        <p:sp>
          <p:nvSpPr>
            <p:cNvPr id="17" name="Google Shape;275;p20">
              <a:extLst>
                <a:ext uri="{FF2B5EF4-FFF2-40B4-BE49-F238E27FC236}">
                  <a16:creationId xmlns:a16="http://schemas.microsoft.com/office/drawing/2014/main" id="{7D1F610E-2539-1B5B-7EFA-E503E974FE40}"/>
                </a:ext>
              </a:extLst>
            </p:cNvPr>
            <p:cNvSpPr txBox="1"/>
            <p:nvPr/>
          </p:nvSpPr>
          <p:spPr>
            <a:xfrm>
              <a:off x="4782383" y="1597958"/>
              <a:ext cx="1126556" cy="338514"/>
            </a:xfrm>
            <a:prstGeom prst="rect">
              <a:avLst/>
            </a:prstGeom>
            <a:noFill/>
            <a:ln>
              <a:noFill/>
            </a:ln>
          </p:spPr>
          <p:txBody>
            <a:bodyPr spcFirstLastPara="1" wrap="square" lIns="91425" tIns="45700" rIns="91425" bIns="45700" anchor="t" anchorCtr="0">
              <a:spAutoFit/>
            </a:bodyPr>
            <a:lstStyle/>
            <a:p>
              <a:pPr algn="ctr">
                <a:buClr>
                  <a:srgbClr val="000000"/>
                </a:buClr>
                <a:buSzPts val="1000"/>
              </a:pPr>
              <a:r>
                <a:rPr lang="en-IE" sz="1600" b="1">
                  <a:solidFill>
                    <a:schemeClr val="lt1"/>
                  </a:solidFill>
                  <a:latin typeface="Calibri"/>
                  <a:ea typeface="Calibri"/>
                  <a:cs typeface="Calibri"/>
                  <a:sym typeface="Calibri"/>
                </a:rPr>
                <a:t>USD 151 m</a:t>
              </a:r>
              <a:endParaRPr sz="1600" b="1">
                <a:solidFill>
                  <a:srgbClr val="000000"/>
                </a:solidFill>
                <a:latin typeface="Calibri"/>
                <a:ea typeface="Calibri"/>
                <a:cs typeface="Calibri"/>
                <a:sym typeface="Calibri"/>
              </a:endParaRPr>
            </a:p>
          </p:txBody>
        </p:sp>
        <p:sp>
          <p:nvSpPr>
            <p:cNvPr id="18" name="Google Shape;276;p20">
              <a:extLst>
                <a:ext uri="{FF2B5EF4-FFF2-40B4-BE49-F238E27FC236}">
                  <a16:creationId xmlns:a16="http://schemas.microsoft.com/office/drawing/2014/main" id="{B901B811-572C-E2C2-CE8A-DF282D464911}"/>
                </a:ext>
              </a:extLst>
            </p:cNvPr>
            <p:cNvSpPr txBox="1"/>
            <p:nvPr/>
          </p:nvSpPr>
          <p:spPr>
            <a:xfrm>
              <a:off x="6603756" y="1597958"/>
              <a:ext cx="1126556" cy="338514"/>
            </a:xfrm>
            <a:prstGeom prst="rect">
              <a:avLst/>
            </a:prstGeom>
            <a:noFill/>
            <a:ln>
              <a:noFill/>
            </a:ln>
          </p:spPr>
          <p:txBody>
            <a:bodyPr spcFirstLastPara="1" wrap="square" lIns="91425" tIns="45700" rIns="91425" bIns="45700" anchor="t" anchorCtr="0">
              <a:spAutoFit/>
            </a:bodyPr>
            <a:lstStyle/>
            <a:p>
              <a:pPr algn="ctr">
                <a:buClr>
                  <a:srgbClr val="000000"/>
                </a:buClr>
                <a:buSzPts val="1000"/>
              </a:pPr>
              <a:r>
                <a:rPr lang="en-IE" sz="1600" b="1">
                  <a:solidFill>
                    <a:srgbClr val="FF0000"/>
                  </a:solidFill>
                  <a:latin typeface="Calibri"/>
                  <a:ea typeface="Calibri"/>
                  <a:cs typeface="Calibri"/>
                  <a:sym typeface="Calibri"/>
                </a:rPr>
                <a:t>USD -91 m</a:t>
              </a:r>
              <a:endParaRPr sz="1600" b="1">
                <a:solidFill>
                  <a:srgbClr val="000000"/>
                </a:solidFill>
                <a:latin typeface="Calibri"/>
                <a:ea typeface="Calibri"/>
                <a:cs typeface="Calibri"/>
                <a:sym typeface="Calibri"/>
              </a:endParaRPr>
            </a:p>
          </p:txBody>
        </p:sp>
        <p:sp>
          <p:nvSpPr>
            <p:cNvPr id="19" name="Google Shape;277;p20">
              <a:extLst>
                <a:ext uri="{FF2B5EF4-FFF2-40B4-BE49-F238E27FC236}">
                  <a16:creationId xmlns:a16="http://schemas.microsoft.com/office/drawing/2014/main" id="{D2DA5214-4DFC-1F2E-8811-AB638301ED0B}"/>
                </a:ext>
              </a:extLst>
            </p:cNvPr>
            <p:cNvSpPr txBox="1"/>
            <p:nvPr/>
          </p:nvSpPr>
          <p:spPr>
            <a:xfrm>
              <a:off x="8425139" y="2405585"/>
              <a:ext cx="1126556" cy="338514"/>
            </a:xfrm>
            <a:prstGeom prst="rect">
              <a:avLst/>
            </a:prstGeom>
            <a:noFill/>
            <a:ln>
              <a:noFill/>
            </a:ln>
          </p:spPr>
          <p:txBody>
            <a:bodyPr spcFirstLastPara="1" wrap="square" lIns="91425" tIns="45700" rIns="91425" bIns="45700" anchor="t" anchorCtr="0">
              <a:spAutoFit/>
            </a:bodyPr>
            <a:lstStyle/>
            <a:p>
              <a:pPr algn="ctr">
                <a:buClr>
                  <a:srgbClr val="000000"/>
                </a:buClr>
                <a:buSzPts val="1000"/>
              </a:pPr>
              <a:r>
                <a:rPr lang="en-IE" sz="1600" b="1">
                  <a:solidFill>
                    <a:schemeClr val="lt1"/>
                  </a:solidFill>
                  <a:latin typeface="Calibri"/>
                  <a:ea typeface="Calibri"/>
                  <a:cs typeface="Calibri"/>
                  <a:sym typeface="Calibri"/>
                </a:rPr>
                <a:t>USD 357 m</a:t>
              </a:r>
              <a:endParaRPr sz="1600" b="1">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6727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4F46-1602-B72C-E119-AC44BAD5AF19}"/>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6201BB6-9191-5559-997D-E2B57F5CA4FD}"/>
              </a:ext>
            </a:extLst>
          </p:cNvPr>
          <p:cNvSpPr>
            <a:spLocks noGrp="1"/>
          </p:cNvSpPr>
          <p:nvPr>
            <p:ph type="sldNum" sz="quarter" idx="4"/>
          </p:nvPr>
        </p:nvSpPr>
        <p:spPr/>
        <p:txBody>
          <a:bodyPr/>
          <a:lstStyle/>
          <a:p>
            <a:fld id="{DCBF0ECA-95DC-4208-A6DA-EBCB90905B09}" type="slidenum">
              <a:rPr lang="de-DE" smtClean="0"/>
              <a:pPr/>
              <a:t>23</a:t>
            </a:fld>
            <a:endParaRPr lang="de-DE" dirty="0"/>
          </a:p>
        </p:txBody>
      </p:sp>
      <p:grpSp>
        <p:nvGrpSpPr>
          <p:cNvPr id="27" name="Gruppieren 26">
            <a:extLst>
              <a:ext uri="{FF2B5EF4-FFF2-40B4-BE49-F238E27FC236}">
                <a16:creationId xmlns:a16="http://schemas.microsoft.com/office/drawing/2014/main" id="{937F0A48-A468-8FD1-18A2-948FB34878DF}"/>
              </a:ext>
            </a:extLst>
          </p:cNvPr>
          <p:cNvGrpSpPr/>
          <p:nvPr/>
        </p:nvGrpSpPr>
        <p:grpSpPr>
          <a:xfrm>
            <a:off x="1089490" y="480572"/>
            <a:ext cx="9635230" cy="307860"/>
            <a:chOff x="1089490" y="480572"/>
            <a:chExt cx="9635230" cy="307860"/>
          </a:xfrm>
        </p:grpSpPr>
        <p:sp>
          <p:nvSpPr>
            <p:cNvPr id="3" name="Textfeld 2">
              <a:extLst>
                <a:ext uri="{FF2B5EF4-FFF2-40B4-BE49-F238E27FC236}">
                  <a16:creationId xmlns:a16="http://schemas.microsoft.com/office/drawing/2014/main" id="{EDF8B8E7-BE73-511E-38B4-A33851A145B1}"/>
                </a:ext>
              </a:extLst>
            </p:cNvPr>
            <p:cNvSpPr txBox="1"/>
            <p:nvPr/>
          </p:nvSpPr>
          <p:spPr>
            <a:xfrm>
              <a:off x="3199064" y="480572"/>
              <a:ext cx="3530599" cy="276999"/>
            </a:xfrm>
            <a:prstGeom prst="rect">
              <a:avLst/>
            </a:prstGeom>
            <a:noFill/>
            <a:ln w="25400">
              <a:solidFill>
                <a:schemeClr val="tx1"/>
              </a:solidFill>
            </a:ln>
          </p:spPr>
          <p:txBody>
            <a:bodyPr wrap="square" rtlCol="0">
              <a:spAutoFit/>
            </a:bodyPr>
            <a:lstStyle/>
            <a:p>
              <a:pPr algn="ctr"/>
              <a:r>
                <a:rPr lang="en-GB" sz="1200" b="1" dirty="0"/>
                <a:t>(Secondary) Donor</a:t>
              </a:r>
            </a:p>
          </p:txBody>
        </p:sp>
        <p:sp>
          <p:nvSpPr>
            <p:cNvPr id="4" name="Textfeld 3">
              <a:extLst>
                <a:ext uri="{FF2B5EF4-FFF2-40B4-BE49-F238E27FC236}">
                  <a16:creationId xmlns:a16="http://schemas.microsoft.com/office/drawing/2014/main" id="{8B4B486A-3046-7212-7659-46065CDBAA65}"/>
                </a:ext>
              </a:extLst>
            </p:cNvPr>
            <p:cNvSpPr txBox="1"/>
            <p:nvPr/>
          </p:nvSpPr>
          <p:spPr>
            <a:xfrm>
              <a:off x="1089490" y="511433"/>
              <a:ext cx="777649" cy="276999"/>
            </a:xfrm>
            <a:prstGeom prst="rect">
              <a:avLst/>
            </a:prstGeom>
            <a:noFill/>
          </p:spPr>
          <p:txBody>
            <a:bodyPr wrap="none" rtlCol="0">
              <a:spAutoFit/>
            </a:bodyPr>
            <a:lstStyle/>
            <a:p>
              <a:r>
                <a:rPr lang="en-GB" sz="1200" b="1" dirty="0"/>
                <a:t>Structure</a:t>
              </a:r>
            </a:p>
          </p:txBody>
        </p:sp>
        <p:sp>
          <p:nvSpPr>
            <p:cNvPr id="5" name="Textfeld 4">
              <a:extLst>
                <a:ext uri="{FF2B5EF4-FFF2-40B4-BE49-F238E27FC236}">
                  <a16:creationId xmlns:a16="http://schemas.microsoft.com/office/drawing/2014/main" id="{E3C36FAF-3A64-0285-2DB0-0B713F92835F}"/>
                </a:ext>
              </a:extLst>
            </p:cNvPr>
            <p:cNvSpPr txBox="1"/>
            <p:nvPr/>
          </p:nvSpPr>
          <p:spPr>
            <a:xfrm>
              <a:off x="7194121" y="480572"/>
              <a:ext cx="3530599" cy="276999"/>
            </a:xfrm>
            <a:prstGeom prst="rect">
              <a:avLst/>
            </a:prstGeom>
            <a:noFill/>
            <a:ln w="25400">
              <a:solidFill>
                <a:schemeClr val="tx1"/>
              </a:solidFill>
            </a:ln>
          </p:spPr>
          <p:txBody>
            <a:bodyPr wrap="square" rtlCol="0">
              <a:spAutoFit/>
            </a:bodyPr>
            <a:lstStyle/>
            <a:p>
              <a:pPr algn="ctr"/>
              <a:r>
                <a:rPr lang="en-GB" sz="1200" b="1" dirty="0"/>
                <a:t>Recipient of Project Funds</a:t>
              </a:r>
            </a:p>
          </p:txBody>
        </p:sp>
      </p:grpSp>
      <p:grpSp>
        <p:nvGrpSpPr>
          <p:cNvPr id="28" name="Gruppieren 27">
            <a:extLst>
              <a:ext uri="{FF2B5EF4-FFF2-40B4-BE49-F238E27FC236}">
                <a16:creationId xmlns:a16="http://schemas.microsoft.com/office/drawing/2014/main" id="{084252F4-80F7-7AFE-7E7C-BAC39596F224}"/>
              </a:ext>
            </a:extLst>
          </p:cNvPr>
          <p:cNvGrpSpPr/>
          <p:nvPr/>
        </p:nvGrpSpPr>
        <p:grpSpPr>
          <a:xfrm>
            <a:off x="1089490" y="1640422"/>
            <a:ext cx="9635230" cy="461666"/>
            <a:chOff x="1089490" y="1640422"/>
            <a:chExt cx="9635230" cy="461666"/>
          </a:xfrm>
        </p:grpSpPr>
        <p:sp>
          <p:nvSpPr>
            <p:cNvPr id="6" name="Textfeld 5">
              <a:extLst>
                <a:ext uri="{FF2B5EF4-FFF2-40B4-BE49-F238E27FC236}">
                  <a16:creationId xmlns:a16="http://schemas.microsoft.com/office/drawing/2014/main" id="{75B5EA53-7F6A-B29B-2109-EE43ED693B3F}"/>
                </a:ext>
              </a:extLst>
            </p:cNvPr>
            <p:cNvSpPr txBox="1"/>
            <p:nvPr/>
          </p:nvSpPr>
          <p:spPr>
            <a:xfrm>
              <a:off x="1089490" y="1732754"/>
              <a:ext cx="886012" cy="276999"/>
            </a:xfrm>
            <a:prstGeom prst="rect">
              <a:avLst/>
            </a:prstGeom>
            <a:noFill/>
          </p:spPr>
          <p:txBody>
            <a:bodyPr wrap="none" rtlCol="0">
              <a:spAutoFit/>
            </a:bodyPr>
            <a:lstStyle/>
            <a:p>
              <a:r>
                <a:rPr lang="en-GB" sz="1200" b="1" dirty="0"/>
                <a:t>Functions</a:t>
              </a:r>
            </a:p>
          </p:txBody>
        </p:sp>
        <p:sp>
          <p:nvSpPr>
            <p:cNvPr id="8" name="Textfeld 7">
              <a:extLst>
                <a:ext uri="{FF2B5EF4-FFF2-40B4-BE49-F238E27FC236}">
                  <a16:creationId xmlns:a16="http://schemas.microsoft.com/office/drawing/2014/main" id="{7DFC83BF-3D93-C5E2-1358-41A7030BB102}"/>
                </a:ext>
              </a:extLst>
            </p:cNvPr>
            <p:cNvSpPr txBox="1"/>
            <p:nvPr/>
          </p:nvSpPr>
          <p:spPr>
            <a:xfrm>
              <a:off x="3199061" y="1640423"/>
              <a:ext cx="3530599" cy="461665"/>
            </a:xfrm>
            <a:prstGeom prst="rect">
              <a:avLst/>
            </a:prstGeom>
            <a:noFill/>
            <a:ln w="25400">
              <a:solidFill>
                <a:schemeClr val="tx1"/>
              </a:solidFill>
            </a:ln>
          </p:spPr>
          <p:txBody>
            <a:bodyPr wrap="square" rtlCol="0">
              <a:spAutoFit/>
            </a:bodyPr>
            <a:lstStyle/>
            <a:p>
              <a:pPr algn="ctr"/>
              <a:r>
                <a:rPr lang="en-GB" sz="1200" b="1" dirty="0"/>
                <a:t>Financial Support</a:t>
              </a:r>
            </a:p>
            <a:p>
              <a:pPr algn="ctr"/>
              <a:r>
                <a:rPr lang="en-GB" sz="1200" dirty="0"/>
                <a:t>Crop Trust as grant-making agency </a:t>
              </a:r>
            </a:p>
          </p:txBody>
        </p:sp>
        <p:sp>
          <p:nvSpPr>
            <p:cNvPr id="9" name="Textfeld 8">
              <a:extLst>
                <a:ext uri="{FF2B5EF4-FFF2-40B4-BE49-F238E27FC236}">
                  <a16:creationId xmlns:a16="http://schemas.microsoft.com/office/drawing/2014/main" id="{8C9D945A-7F71-0380-BA15-A665F37BA2F8}"/>
                </a:ext>
              </a:extLst>
            </p:cNvPr>
            <p:cNvSpPr txBox="1"/>
            <p:nvPr/>
          </p:nvSpPr>
          <p:spPr>
            <a:xfrm>
              <a:off x="7194121" y="1640422"/>
              <a:ext cx="3530599" cy="461665"/>
            </a:xfrm>
            <a:prstGeom prst="rect">
              <a:avLst/>
            </a:prstGeom>
            <a:noFill/>
            <a:ln w="25400">
              <a:solidFill>
                <a:schemeClr val="tx1"/>
              </a:solidFill>
            </a:ln>
          </p:spPr>
          <p:txBody>
            <a:bodyPr wrap="square" rtlCol="0">
              <a:spAutoFit/>
            </a:bodyPr>
            <a:lstStyle/>
            <a:p>
              <a:pPr algn="ctr"/>
              <a:r>
                <a:rPr lang="en-GB" sz="1200" b="1" dirty="0"/>
                <a:t>Technical Support</a:t>
              </a:r>
            </a:p>
            <a:p>
              <a:pPr algn="ctr"/>
              <a:r>
                <a:rPr lang="en-GB" sz="1200" dirty="0"/>
                <a:t>Crop Trust as technical implementation agency</a:t>
              </a:r>
            </a:p>
          </p:txBody>
        </p:sp>
      </p:grpSp>
      <p:cxnSp>
        <p:nvCxnSpPr>
          <p:cNvPr id="10" name="Gerade Verbindung mit Pfeil 9">
            <a:extLst>
              <a:ext uri="{FF2B5EF4-FFF2-40B4-BE49-F238E27FC236}">
                <a16:creationId xmlns:a16="http://schemas.microsoft.com/office/drawing/2014/main" id="{BD464BA5-AA70-FA56-2F79-5985082AE519}"/>
              </a:ext>
            </a:extLst>
          </p:cNvPr>
          <p:cNvCxnSpPr>
            <a:cxnSpLocks/>
            <a:stCxn id="3" idx="2"/>
            <a:endCxn id="8" idx="0"/>
          </p:cNvCxnSpPr>
          <p:nvPr/>
        </p:nvCxnSpPr>
        <p:spPr>
          <a:xfrm flipH="1">
            <a:off x="4964361" y="757571"/>
            <a:ext cx="3" cy="882852"/>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4B466DA6-9849-D19C-C7B9-3A2661966D4A}"/>
              </a:ext>
            </a:extLst>
          </p:cNvPr>
          <p:cNvCxnSpPr>
            <a:cxnSpLocks/>
            <a:endCxn id="9" idx="0"/>
          </p:cNvCxnSpPr>
          <p:nvPr/>
        </p:nvCxnSpPr>
        <p:spPr>
          <a:xfrm>
            <a:off x="8959421" y="778644"/>
            <a:ext cx="0" cy="86177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EF3F9BF5-FB88-6E8E-391C-C1A2E8733D40}"/>
              </a:ext>
            </a:extLst>
          </p:cNvPr>
          <p:cNvCxnSpPr>
            <a:cxnSpLocks/>
            <a:stCxn id="3" idx="2"/>
            <a:endCxn id="9" idx="0"/>
          </p:cNvCxnSpPr>
          <p:nvPr/>
        </p:nvCxnSpPr>
        <p:spPr>
          <a:xfrm>
            <a:off x="4964364" y="757571"/>
            <a:ext cx="3995057" cy="88285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FB316072-C4ED-4B03-7DE8-9598B6936AE7}"/>
              </a:ext>
            </a:extLst>
          </p:cNvPr>
          <p:cNvCxnSpPr>
            <a:cxnSpLocks/>
          </p:cNvCxnSpPr>
          <p:nvPr/>
        </p:nvCxnSpPr>
        <p:spPr>
          <a:xfrm flipH="1">
            <a:off x="4964361" y="757571"/>
            <a:ext cx="3995060" cy="882852"/>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9" name="Gruppieren 38">
            <a:extLst>
              <a:ext uri="{FF2B5EF4-FFF2-40B4-BE49-F238E27FC236}">
                <a16:creationId xmlns:a16="http://schemas.microsoft.com/office/drawing/2014/main" id="{DEE8862C-3EA0-B223-2F59-000CB8B1B4B5}"/>
              </a:ext>
            </a:extLst>
          </p:cNvPr>
          <p:cNvGrpSpPr/>
          <p:nvPr/>
        </p:nvGrpSpPr>
        <p:grpSpPr>
          <a:xfrm>
            <a:off x="1089490" y="2102087"/>
            <a:ext cx="9635229" cy="4211340"/>
            <a:chOff x="1089490" y="2102087"/>
            <a:chExt cx="9635229" cy="4211340"/>
          </a:xfrm>
        </p:grpSpPr>
        <p:sp>
          <p:nvSpPr>
            <p:cNvPr id="7" name="Textfeld 6">
              <a:extLst>
                <a:ext uri="{FF2B5EF4-FFF2-40B4-BE49-F238E27FC236}">
                  <a16:creationId xmlns:a16="http://schemas.microsoft.com/office/drawing/2014/main" id="{F9A2DC86-53EF-8BC3-7860-CDCA55FE1D20}"/>
                </a:ext>
              </a:extLst>
            </p:cNvPr>
            <p:cNvSpPr txBox="1"/>
            <p:nvPr/>
          </p:nvSpPr>
          <p:spPr>
            <a:xfrm>
              <a:off x="1089490" y="2960409"/>
              <a:ext cx="840295" cy="276999"/>
            </a:xfrm>
            <a:prstGeom prst="rect">
              <a:avLst/>
            </a:prstGeom>
            <a:noFill/>
          </p:spPr>
          <p:txBody>
            <a:bodyPr wrap="none" rtlCol="0">
              <a:spAutoFit/>
            </a:bodyPr>
            <a:lstStyle/>
            <a:p>
              <a:r>
                <a:rPr lang="en-GB" sz="1200" b="1" dirty="0"/>
                <a:t>Activities</a:t>
              </a:r>
            </a:p>
          </p:txBody>
        </p:sp>
        <p:grpSp>
          <p:nvGrpSpPr>
            <p:cNvPr id="29" name="Gruppieren 28">
              <a:extLst>
                <a:ext uri="{FF2B5EF4-FFF2-40B4-BE49-F238E27FC236}">
                  <a16:creationId xmlns:a16="http://schemas.microsoft.com/office/drawing/2014/main" id="{7A0651A3-62C4-C338-EE80-458409CFD243}"/>
                </a:ext>
              </a:extLst>
            </p:cNvPr>
            <p:cNvGrpSpPr/>
            <p:nvPr/>
          </p:nvGrpSpPr>
          <p:grpSpPr>
            <a:xfrm>
              <a:off x="3199061" y="2337828"/>
              <a:ext cx="3530602" cy="1938993"/>
              <a:chOff x="3199061" y="2314078"/>
              <a:chExt cx="3530602" cy="1938993"/>
            </a:xfrm>
          </p:grpSpPr>
          <p:sp>
            <p:nvSpPr>
              <p:cNvPr id="15" name="Textfeld 14">
                <a:extLst>
                  <a:ext uri="{FF2B5EF4-FFF2-40B4-BE49-F238E27FC236}">
                    <a16:creationId xmlns:a16="http://schemas.microsoft.com/office/drawing/2014/main" id="{9CB72C9D-CEE6-CD71-33E5-BDB34E640F46}"/>
                  </a:ext>
                </a:extLst>
              </p:cNvPr>
              <p:cNvSpPr txBox="1"/>
              <p:nvPr/>
            </p:nvSpPr>
            <p:spPr>
              <a:xfrm>
                <a:off x="3199064" y="2314078"/>
                <a:ext cx="3530599" cy="830997"/>
              </a:xfrm>
              <a:prstGeom prst="rect">
                <a:avLst/>
              </a:prstGeom>
              <a:noFill/>
              <a:ln w="25400">
                <a:solidFill>
                  <a:schemeClr val="tx1"/>
                </a:solidFill>
              </a:ln>
            </p:spPr>
            <p:txBody>
              <a:bodyPr wrap="square" rtlCol="0">
                <a:spAutoFit/>
              </a:bodyPr>
              <a:lstStyle/>
              <a:p>
                <a:r>
                  <a:rPr lang="en-GB" sz="1200" dirty="0"/>
                  <a:t>Crop Trust provides financial/cash contributions, which fall into two categories: long-term (“in perpetuity” from the endowment) and short-term (project-based)</a:t>
                </a:r>
              </a:p>
            </p:txBody>
          </p:sp>
          <p:sp>
            <p:nvSpPr>
              <p:cNvPr id="16" name="Textfeld 15">
                <a:extLst>
                  <a:ext uri="{FF2B5EF4-FFF2-40B4-BE49-F238E27FC236}">
                    <a16:creationId xmlns:a16="http://schemas.microsoft.com/office/drawing/2014/main" id="{946372CA-3E43-C47E-C659-1D12A2C7251F}"/>
                  </a:ext>
                </a:extLst>
              </p:cNvPr>
              <p:cNvSpPr txBox="1"/>
              <p:nvPr/>
            </p:nvSpPr>
            <p:spPr>
              <a:xfrm>
                <a:off x="3199062" y="3145075"/>
                <a:ext cx="939799" cy="646331"/>
              </a:xfrm>
              <a:prstGeom prst="rect">
                <a:avLst/>
              </a:prstGeom>
              <a:noFill/>
              <a:ln w="25400">
                <a:solidFill>
                  <a:schemeClr val="tx1"/>
                </a:solidFill>
              </a:ln>
            </p:spPr>
            <p:txBody>
              <a:bodyPr wrap="square" rtlCol="0" anchor="ctr">
                <a:noAutofit/>
              </a:bodyPr>
              <a:lstStyle/>
              <a:p>
                <a:r>
                  <a:rPr lang="en-GB" sz="1200" dirty="0"/>
                  <a:t>Long-term </a:t>
                </a:r>
              </a:p>
            </p:txBody>
          </p:sp>
          <p:sp>
            <p:nvSpPr>
              <p:cNvPr id="17" name="Textfeld 16">
                <a:extLst>
                  <a:ext uri="{FF2B5EF4-FFF2-40B4-BE49-F238E27FC236}">
                    <a16:creationId xmlns:a16="http://schemas.microsoft.com/office/drawing/2014/main" id="{07FF8733-5310-9F4B-1E5B-EEAB9C65D558}"/>
                  </a:ext>
                </a:extLst>
              </p:cNvPr>
              <p:cNvSpPr txBox="1"/>
              <p:nvPr/>
            </p:nvSpPr>
            <p:spPr>
              <a:xfrm>
                <a:off x="4138861" y="3145077"/>
                <a:ext cx="2590802" cy="646331"/>
              </a:xfrm>
              <a:prstGeom prst="rect">
                <a:avLst/>
              </a:prstGeom>
              <a:noFill/>
              <a:ln w="25400">
                <a:solidFill>
                  <a:schemeClr val="tx1"/>
                </a:solidFill>
              </a:ln>
            </p:spPr>
            <p:txBody>
              <a:bodyPr wrap="square" rtlCol="0">
                <a:spAutoFit/>
              </a:bodyPr>
              <a:lstStyle/>
              <a:p>
                <a:pPr marL="171450" indent="-171450">
                  <a:buFont typeface="Arial" panose="020B0604020202020204" pitchFamily="34" charset="0"/>
                  <a:buChar char="•"/>
                </a:pPr>
                <a:r>
                  <a:rPr lang="en-GB" sz="1200" dirty="0"/>
                  <a:t>Long-term partnership agreements (LPA)</a:t>
                </a:r>
              </a:p>
              <a:p>
                <a:pPr marL="171450" indent="-171450">
                  <a:buFont typeface="Arial" panose="020B0604020202020204" pitchFamily="34" charset="0"/>
                  <a:buChar char="•"/>
                </a:pPr>
                <a:r>
                  <a:rPr lang="en-GB" sz="1200" dirty="0"/>
                  <a:t>Long-term grants (LTG)   </a:t>
                </a:r>
              </a:p>
            </p:txBody>
          </p:sp>
          <p:sp>
            <p:nvSpPr>
              <p:cNvPr id="18" name="Textfeld 17">
                <a:extLst>
                  <a:ext uri="{FF2B5EF4-FFF2-40B4-BE49-F238E27FC236}">
                    <a16:creationId xmlns:a16="http://schemas.microsoft.com/office/drawing/2014/main" id="{3E89036E-E5AB-0C9A-34DE-A578647FD8DF}"/>
                  </a:ext>
                </a:extLst>
              </p:cNvPr>
              <p:cNvSpPr txBox="1"/>
              <p:nvPr/>
            </p:nvSpPr>
            <p:spPr>
              <a:xfrm>
                <a:off x="3199061" y="3791406"/>
                <a:ext cx="939799" cy="461665"/>
              </a:xfrm>
              <a:prstGeom prst="rect">
                <a:avLst/>
              </a:prstGeom>
              <a:noFill/>
              <a:ln w="25400">
                <a:solidFill>
                  <a:schemeClr val="tx1"/>
                </a:solidFill>
              </a:ln>
            </p:spPr>
            <p:txBody>
              <a:bodyPr wrap="square" rtlCol="0" anchor="ctr">
                <a:noAutofit/>
              </a:bodyPr>
              <a:lstStyle/>
              <a:p>
                <a:r>
                  <a:rPr lang="en-GB" sz="1200" dirty="0"/>
                  <a:t>Short-term </a:t>
                </a:r>
              </a:p>
            </p:txBody>
          </p:sp>
          <p:sp>
            <p:nvSpPr>
              <p:cNvPr id="19" name="Textfeld 18">
                <a:extLst>
                  <a:ext uri="{FF2B5EF4-FFF2-40B4-BE49-F238E27FC236}">
                    <a16:creationId xmlns:a16="http://schemas.microsoft.com/office/drawing/2014/main" id="{03026C83-A484-39EC-5209-34F1A91775A8}"/>
                  </a:ext>
                </a:extLst>
              </p:cNvPr>
              <p:cNvSpPr txBox="1"/>
              <p:nvPr/>
            </p:nvSpPr>
            <p:spPr>
              <a:xfrm>
                <a:off x="4138860" y="3791406"/>
                <a:ext cx="2590802" cy="461665"/>
              </a:xfrm>
              <a:prstGeom prst="rect">
                <a:avLst/>
              </a:prstGeom>
              <a:noFill/>
              <a:ln w="25400">
                <a:solidFill>
                  <a:schemeClr val="tx1"/>
                </a:solidFill>
              </a:ln>
            </p:spPr>
            <p:txBody>
              <a:bodyPr wrap="square" rtlCol="0">
                <a:spAutoFit/>
              </a:bodyPr>
              <a:lstStyle/>
              <a:p>
                <a:pPr marL="171450" indent="-171450">
                  <a:buFont typeface="Arial" panose="020B0604020202020204" pitchFamily="34" charset="0"/>
                  <a:buChar char="•"/>
                </a:pPr>
                <a:r>
                  <a:rPr lang="en-GB" sz="1200" dirty="0"/>
                  <a:t>Emergency grants</a:t>
                </a:r>
              </a:p>
              <a:p>
                <a:pPr marL="171450" indent="-171450">
                  <a:buFont typeface="Arial" panose="020B0604020202020204" pitchFamily="34" charset="0"/>
                  <a:buChar char="•"/>
                </a:pPr>
                <a:r>
                  <a:rPr lang="en-GB" sz="1200" dirty="0"/>
                  <a:t>Other (e.g. project-related grants </a:t>
                </a:r>
              </a:p>
            </p:txBody>
          </p:sp>
        </p:grpSp>
        <p:grpSp>
          <p:nvGrpSpPr>
            <p:cNvPr id="38" name="Gruppieren 37">
              <a:extLst>
                <a:ext uri="{FF2B5EF4-FFF2-40B4-BE49-F238E27FC236}">
                  <a16:creationId xmlns:a16="http://schemas.microsoft.com/office/drawing/2014/main" id="{1327B07F-48B3-733F-3768-A8868D88A974}"/>
                </a:ext>
              </a:extLst>
            </p:cNvPr>
            <p:cNvGrpSpPr/>
            <p:nvPr/>
          </p:nvGrpSpPr>
          <p:grpSpPr>
            <a:xfrm>
              <a:off x="7194119" y="2324694"/>
              <a:ext cx="3530600" cy="3988733"/>
              <a:chOff x="7194119" y="2324694"/>
              <a:chExt cx="3530600" cy="3988733"/>
            </a:xfrm>
          </p:grpSpPr>
          <p:sp>
            <p:nvSpPr>
              <p:cNvPr id="21" name="Textfeld 20">
                <a:extLst>
                  <a:ext uri="{FF2B5EF4-FFF2-40B4-BE49-F238E27FC236}">
                    <a16:creationId xmlns:a16="http://schemas.microsoft.com/office/drawing/2014/main" id="{3799D33A-67F4-E1CB-2AF0-AF5EE1A69C70}"/>
                  </a:ext>
                </a:extLst>
              </p:cNvPr>
              <p:cNvSpPr txBox="1"/>
              <p:nvPr/>
            </p:nvSpPr>
            <p:spPr>
              <a:xfrm>
                <a:off x="7194120" y="2324694"/>
                <a:ext cx="3530599" cy="844132"/>
              </a:xfrm>
              <a:prstGeom prst="rect">
                <a:avLst/>
              </a:prstGeom>
              <a:noFill/>
              <a:ln w="25400">
                <a:solidFill>
                  <a:schemeClr val="tx1"/>
                </a:solidFill>
              </a:ln>
            </p:spPr>
            <p:txBody>
              <a:bodyPr wrap="square" rtlCol="0">
                <a:noAutofit/>
              </a:bodyPr>
              <a:lstStyle/>
              <a:p>
                <a:r>
                  <a:rPr lang="en-GB" sz="1200" dirty="0"/>
                  <a:t>Crop Trust provides a broad range of in-kind/non-cash contributions, which fall into two categories: system-wide services (entire genebank system benefits) and bilateral support (specific genebanks benefit)</a:t>
                </a:r>
              </a:p>
            </p:txBody>
          </p:sp>
          <p:sp>
            <p:nvSpPr>
              <p:cNvPr id="22" name="Textfeld 21">
                <a:extLst>
                  <a:ext uri="{FF2B5EF4-FFF2-40B4-BE49-F238E27FC236}">
                    <a16:creationId xmlns:a16="http://schemas.microsoft.com/office/drawing/2014/main" id="{EDEA5549-B0BA-914D-AC42-7CFB1AE7896B}"/>
                  </a:ext>
                </a:extLst>
              </p:cNvPr>
              <p:cNvSpPr txBox="1"/>
              <p:nvPr/>
            </p:nvSpPr>
            <p:spPr>
              <a:xfrm>
                <a:off x="7194119" y="3174106"/>
                <a:ext cx="1035481" cy="1015663"/>
              </a:xfrm>
              <a:prstGeom prst="rect">
                <a:avLst/>
              </a:prstGeom>
              <a:noFill/>
              <a:ln w="25400">
                <a:solidFill>
                  <a:schemeClr val="tx1"/>
                </a:solidFill>
              </a:ln>
            </p:spPr>
            <p:txBody>
              <a:bodyPr wrap="square" rtlCol="0" anchor="ctr">
                <a:noAutofit/>
              </a:bodyPr>
              <a:lstStyle/>
              <a:p>
                <a:r>
                  <a:rPr lang="en-GB" sz="1200" dirty="0"/>
                  <a:t>System-wide services  </a:t>
                </a:r>
              </a:p>
            </p:txBody>
          </p:sp>
          <p:sp>
            <p:nvSpPr>
              <p:cNvPr id="23" name="Textfeld 22">
                <a:extLst>
                  <a:ext uri="{FF2B5EF4-FFF2-40B4-BE49-F238E27FC236}">
                    <a16:creationId xmlns:a16="http://schemas.microsoft.com/office/drawing/2014/main" id="{19A76EB9-B172-630D-D6B0-322DF5C16CB7}"/>
                  </a:ext>
                </a:extLst>
              </p:cNvPr>
              <p:cNvSpPr txBox="1"/>
              <p:nvPr/>
            </p:nvSpPr>
            <p:spPr>
              <a:xfrm>
                <a:off x="8229600" y="3174106"/>
                <a:ext cx="2495119" cy="1015663"/>
              </a:xfrm>
              <a:prstGeom prst="rect">
                <a:avLst/>
              </a:prstGeom>
              <a:noFill/>
              <a:ln w="25400">
                <a:solidFill>
                  <a:schemeClr val="tx1"/>
                </a:solidFill>
              </a:ln>
            </p:spPr>
            <p:txBody>
              <a:bodyPr wrap="square" rtlCol="0">
                <a:spAutoFit/>
              </a:bodyPr>
              <a:lstStyle/>
              <a:p>
                <a:pPr marL="171450" indent="-171450">
                  <a:buFont typeface="Arial" panose="020B0604020202020204" pitchFamily="34" charset="0"/>
                  <a:buChar char="•"/>
                </a:pPr>
                <a:r>
                  <a:rPr lang="en-GB" sz="1200" dirty="0"/>
                  <a:t>Information Systems</a:t>
                </a:r>
              </a:p>
              <a:p>
                <a:pPr marL="171450" indent="-171450">
                  <a:buFont typeface="Arial" panose="020B0604020202020204" pitchFamily="34" charset="0"/>
                  <a:buChar char="•"/>
                </a:pPr>
                <a:r>
                  <a:rPr lang="en-GB" sz="1200" dirty="0"/>
                  <a:t>Quality Management Systems</a:t>
                </a:r>
              </a:p>
              <a:p>
                <a:pPr marL="171450" indent="-171450">
                  <a:buFont typeface="Arial" panose="020B0604020202020204" pitchFamily="34" charset="0"/>
                  <a:buChar char="•"/>
                </a:pPr>
                <a:r>
                  <a:rPr lang="en-GB" sz="1200" dirty="0"/>
                  <a:t>Training Programs</a:t>
                </a:r>
              </a:p>
              <a:p>
                <a:pPr marL="171450" indent="-171450">
                  <a:buFont typeface="Arial" panose="020B0604020202020204" pitchFamily="34" charset="0"/>
                  <a:buChar char="•"/>
                </a:pPr>
                <a:r>
                  <a:rPr lang="en-GB" sz="1200" dirty="0"/>
                  <a:t>Knowledge Management</a:t>
                </a:r>
              </a:p>
              <a:p>
                <a:pPr marL="171450" indent="-171450">
                  <a:buFont typeface="Arial" panose="020B0604020202020204" pitchFamily="34" charset="0"/>
                  <a:buChar char="•"/>
                </a:pPr>
                <a:r>
                  <a:rPr lang="en-GB" sz="1200" dirty="0"/>
                  <a:t>Crop Conservation Strategies</a:t>
                </a:r>
              </a:p>
            </p:txBody>
          </p:sp>
          <p:sp>
            <p:nvSpPr>
              <p:cNvPr id="24" name="Textfeld 23">
                <a:extLst>
                  <a:ext uri="{FF2B5EF4-FFF2-40B4-BE49-F238E27FC236}">
                    <a16:creationId xmlns:a16="http://schemas.microsoft.com/office/drawing/2014/main" id="{8E288FBB-1C84-FCDF-C170-EDF01749360F}"/>
                  </a:ext>
                </a:extLst>
              </p:cNvPr>
              <p:cNvSpPr txBox="1"/>
              <p:nvPr/>
            </p:nvSpPr>
            <p:spPr>
              <a:xfrm>
                <a:off x="8229600" y="4189769"/>
                <a:ext cx="2495118" cy="2123658"/>
              </a:xfrm>
              <a:prstGeom prst="rect">
                <a:avLst/>
              </a:prstGeom>
              <a:noFill/>
              <a:ln w="25400">
                <a:solidFill>
                  <a:schemeClr val="tx1"/>
                </a:solidFill>
              </a:ln>
            </p:spPr>
            <p:txBody>
              <a:bodyPr wrap="square" rtlCol="0">
                <a:spAutoFit/>
              </a:bodyPr>
              <a:lstStyle/>
              <a:p>
                <a:r>
                  <a:rPr lang="en-GB" sz="1200" dirty="0"/>
                  <a:t>Support for genebank infrastructure, equipment and operations, as needed by individual genebanks, e.g.:</a:t>
                </a:r>
              </a:p>
              <a:p>
                <a:pPr marL="171450" indent="-171450">
                  <a:buFont typeface="Arial" panose="020B0604020202020204" pitchFamily="34" charset="0"/>
                  <a:buChar char="•"/>
                </a:pPr>
                <a:r>
                  <a:rPr lang="en-GB" sz="1200" dirty="0"/>
                  <a:t>Collection/acquisition</a:t>
                </a:r>
              </a:p>
              <a:p>
                <a:pPr marL="171450" indent="-171450">
                  <a:buFont typeface="Arial" panose="020B0604020202020204" pitchFamily="34" charset="0"/>
                  <a:buChar char="•"/>
                </a:pPr>
                <a:r>
                  <a:rPr lang="en-GB" sz="1200" dirty="0"/>
                  <a:t>Characterisation</a:t>
                </a:r>
              </a:p>
              <a:p>
                <a:pPr marL="171450" indent="-171450">
                  <a:buFont typeface="Arial" panose="020B0604020202020204" pitchFamily="34" charset="0"/>
                  <a:buChar char="•"/>
                </a:pPr>
                <a:r>
                  <a:rPr lang="en-GB" sz="1200" dirty="0"/>
                  <a:t>Documentation</a:t>
                </a:r>
              </a:p>
              <a:p>
                <a:pPr marL="171450" indent="-171450">
                  <a:buFont typeface="Arial" panose="020B0604020202020204" pitchFamily="34" charset="0"/>
                  <a:buChar char="•"/>
                </a:pPr>
                <a:r>
                  <a:rPr lang="en-GB" sz="1200" dirty="0"/>
                  <a:t>Storage</a:t>
                </a:r>
              </a:p>
              <a:p>
                <a:pPr marL="171450" indent="-171450">
                  <a:buFont typeface="Arial" panose="020B0604020202020204" pitchFamily="34" charset="0"/>
                  <a:buChar char="•"/>
                </a:pPr>
                <a:r>
                  <a:rPr lang="en-GB" sz="1200" dirty="0"/>
                  <a:t>Safety duplication</a:t>
                </a:r>
              </a:p>
              <a:p>
                <a:pPr marL="171450" indent="-171450">
                  <a:buFont typeface="Arial" panose="020B0604020202020204" pitchFamily="34" charset="0"/>
                  <a:buChar char="•"/>
                </a:pPr>
                <a:r>
                  <a:rPr lang="en-GB" sz="1200" dirty="0"/>
                  <a:t>Viability testing</a:t>
                </a:r>
              </a:p>
              <a:p>
                <a:pPr marL="171450" indent="-171450">
                  <a:buFont typeface="Arial" panose="020B0604020202020204" pitchFamily="34" charset="0"/>
                  <a:buChar char="•"/>
                </a:pPr>
                <a:r>
                  <a:rPr lang="en-GB" sz="1200" dirty="0"/>
                  <a:t>Distribution</a:t>
                </a:r>
              </a:p>
            </p:txBody>
          </p:sp>
          <p:sp>
            <p:nvSpPr>
              <p:cNvPr id="25" name="Textfeld 24">
                <a:extLst>
                  <a:ext uri="{FF2B5EF4-FFF2-40B4-BE49-F238E27FC236}">
                    <a16:creationId xmlns:a16="http://schemas.microsoft.com/office/drawing/2014/main" id="{CA0BDA32-8F77-843D-4DAE-924069352192}"/>
                  </a:ext>
                </a:extLst>
              </p:cNvPr>
              <p:cNvSpPr txBox="1"/>
              <p:nvPr/>
            </p:nvSpPr>
            <p:spPr>
              <a:xfrm>
                <a:off x="7194119" y="4189769"/>
                <a:ext cx="1035481" cy="2123658"/>
              </a:xfrm>
              <a:prstGeom prst="rect">
                <a:avLst/>
              </a:prstGeom>
              <a:noFill/>
              <a:ln w="25400">
                <a:solidFill>
                  <a:schemeClr val="tx1"/>
                </a:solidFill>
              </a:ln>
            </p:spPr>
            <p:txBody>
              <a:bodyPr wrap="square" rtlCol="0" anchor="ctr">
                <a:noAutofit/>
              </a:bodyPr>
              <a:lstStyle/>
              <a:p>
                <a:r>
                  <a:rPr lang="en-GB" sz="1200" dirty="0"/>
                  <a:t>Bilateral support </a:t>
                </a:r>
              </a:p>
            </p:txBody>
          </p:sp>
        </p:grpSp>
        <p:cxnSp>
          <p:nvCxnSpPr>
            <p:cNvPr id="32" name="Gerade Verbindung 31">
              <a:extLst>
                <a:ext uri="{FF2B5EF4-FFF2-40B4-BE49-F238E27FC236}">
                  <a16:creationId xmlns:a16="http://schemas.microsoft.com/office/drawing/2014/main" id="{42100F31-C4A0-1395-B075-BD740B905FA2}"/>
                </a:ext>
              </a:extLst>
            </p:cNvPr>
            <p:cNvCxnSpPr>
              <a:stCxn id="8" idx="2"/>
              <a:endCxn id="15" idx="0"/>
            </p:cNvCxnSpPr>
            <p:nvPr/>
          </p:nvCxnSpPr>
          <p:spPr>
            <a:xfrm>
              <a:off x="4964361" y="2102088"/>
              <a:ext cx="3" cy="2357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7E946C1D-D413-0A38-1A35-C78085C50A40}"/>
                </a:ext>
              </a:extLst>
            </p:cNvPr>
            <p:cNvCxnSpPr>
              <a:cxnSpLocks/>
              <a:stCxn id="9" idx="2"/>
              <a:endCxn id="21" idx="0"/>
            </p:cNvCxnSpPr>
            <p:nvPr/>
          </p:nvCxnSpPr>
          <p:spPr>
            <a:xfrm flipH="1">
              <a:off x="8959420" y="2102087"/>
              <a:ext cx="1" cy="22260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252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a:extLst>
            <a:ext uri="{FF2B5EF4-FFF2-40B4-BE49-F238E27FC236}">
              <a16:creationId xmlns:a16="http://schemas.microsoft.com/office/drawing/2014/main" id="{F5C8831B-DD64-ABB2-730D-E83EFB1F54A8}"/>
            </a:ext>
          </a:extLst>
        </p:cNvPr>
        <p:cNvGrpSpPr/>
        <p:nvPr/>
      </p:nvGrpSpPr>
      <p:grpSpPr>
        <a:xfrm>
          <a:off x="0" y="0"/>
          <a:ext cx="0" cy="0"/>
          <a:chOff x="0" y="0"/>
          <a:chExt cx="0" cy="0"/>
        </a:xfrm>
      </p:grpSpPr>
      <p:sp>
        <p:nvSpPr>
          <p:cNvPr id="481" name="Google Shape;481;g3a70b933775_0_0">
            <a:extLst>
              <a:ext uri="{FF2B5EF4-FFF2-40B4-BE49-F238E27FC236}">
                <a16:creationId xmlns:a16="http://schemas.microsoft.com/office/drawing/2014/main" id="{DA71DD01-DA94-0BE1-65A3-6E9051133842}"/>
              </a:ext>
            </a:extLst>
          </p:cNvPr>
          <p:cNvSpPr txBox="1">
            <a:spLocks noGrp="1"/>
          </p:cNvSpPr>
          <p:nvPr>
            <p:ph type="sldNum" idx="12"/>
          </p:nvPr>
        </p:nvSpPr>
        <p:spPr>
          <a:xfrm>
            <a:off x="11222181" y="6459307"/>
            <a:ext cx="6719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Bitter Medium"/>
                <a:ea typeface="Bitter Medium"/>
                <a:cs typeface="Bitter Medium"/>
                <a:sym typeface="Bitter Medium"/>
              </a:defRPr>
            </a:lvl9pPr>
          </a:lstStyle>
          <a:p>
            <a:pPr marL="0" lvl="0" indent="0" algn="r" rtl="0">
              <a:spcBef>
                <a:spcPts val="0"/>
              </a:spcBef>
              <a:spcAft>
                <a:spcPts val="0"/>
              </a:spcAft>
              <a:buClr>
                <a:srgbClr val="000000"/>
              </a:buClr>
              <a:buSzPts val="1200"/>
              <a:buFont typeface="Arial"/>
              <a:buNone/>
            </a:pPr>
            <a:fld id="{00000000-1234-1234-1234-123412341234}" type="slidenum">
              <a:rPr lang="en-US" smtClean="0"/>
              <a:pPr marL="0" lvl="0" indent="0" algn="r" rtl="0">
                <a:spcBef>
                  <a:spcPts val="0"/>
                </a:spcBef>
                <a:spcAft>
                  <a:spcPts val="0"/>
                </a:spcAft>
                <a:buClr>
                  <a:srgbClr val="000000"/>
                </a:buClr>
                <a:buSzPts val="1200"/>
                <a:buFont typeface="Arial"/>
                <a:buNone/>
              </a:pPr>
              <a:t>24</a:t>
            </a:fld>
            <a:endParaRPr/>
          </a:p>
        </p:txBody>
      </p:sp>
      <p:sp>
        <p:nvSpPr>
          <p:cNvPr id="482" name="Google Shape;482;g3a70b933775_0_0">
            <a:extLst>
              <a:ext uri="{FF2B5EF4-FFF2-40B4-BE49-F238E27FC236}">
                <a16:creationId xmlns:a16="http://schemas.microsoft.com/office/drawing/2014/main" id="{2CF939A1-7FBF-7CB0-3111-8E65B685930D}"/>
              </a:ext>
            </a:extLst>
          </p:cNvPr>
          <p:cNvSpPr/>
          <p:nvPr/>
        </p:nvSpPr>
        <p:spPr>
          <a:xfrm>
            <a:off x="3719894" y="1673175"/>
            <a:ext cx="827847" cy="2324511"/>
          </a:xfrm>
          <a:custGeom>
            <a:avLst/>
            <a:gdLst/>
            <a:ahLst/>
            <a:cxnLst/>
            <a:rect l="l" t="t" r="r" b="b"/>
            <a:pathLst>
              <a:path w="31166" h="87511" extrusionOk="0">
                <a:moveTo>
                  <a:pt x="31167" y="0"/>
                </a:moveTo>
                <a:cubicBezTo>
                  <a:pt x="16640" y="6226"/>
                  <a:pt x="4829" y="21480"/>
                  <a:pt x="1402" y="36909"/>
                </a:cubicBezTo>
                <a:cubicBezTo>
                  <a:pt x="-1416" y="49596"/>
                  <a:pt x="352" y="63980"/>
                  <a:pt x="6164" y="75604"/>
                </a:cubicBezTo>
                <a:cubicBezTo>
                  <a:pt x="8612" y="80500"/>
                  <a:pt x="13607" y="83637"/>
                  <a:pt x="17475" y="87511"/>
                </a:cubicBezTo>
              </a:path>
            </a:pathLst>
          </a:custGeom>
          <a:noFill/>
          <a:ln w="10125" cap="flat" cmpd="sng">
            <a:solidFill>
              <a:schemeClr val="dk2"/>
            </a:solidFill>
            <a:prstDash val="solid"/>
            <a:round/>
            <a:headEnd type="none" w="sm" len="sm"/>
            <a:tailEnd type="none" w="sm" len="sm"/>
          </a:ln>
        </p:spPr>
        <p:txBody>
          <a:bodyPr spcFirstLastPara="1" wrap="square" lIns="97125" tIns="48550" rIns="97125" bIns="48550" anchor="t" anchorCtr="0">
            <a:noAutofit/>
          </a:bodyPr>
          <a:lstStyle/>
          <a:p>
            <a:pPr marL="0" marR="0" lvl="0" indent="0" algn="l" rtl="0">
              <a:lnSpc>
                <a:spcPct val="100000"/>
              </a:lnSpc>
              <a:spcBef>
                <a:spcPts val="0"/>
              </a:spcBef>
              <a:spcAft>
                <a:spcPts val="0"/>
              </a:spcAft>
              <a:buNone/>
            </a:pPr>
            <a:endParaRPr sz="1487" b="0" i="0" u="none" strike="noStrike" cap="none">
              <a:solidFill>
                <a:srgbClr val="000000"/>
              </a:solidFill>
              <a:latin typeface="Arial"/>
              <a:ea typeface="Arial"/>
              <a:cs typeface="Arial"/>
              <a:sym typeface="Arial"/>
            </a:endParaRPr>
          </a:p>
        </p:txBody>
      </p:sp>
      <p:pic>
        <p:nvPicPr>
          <p:cNvPr id="483" name="Google Shape;483;g3a70b933775_0_0" title="Sale.png">
            <a:extLst>
              <a:ext uri="{FF2B5EF4-FFF2-40B4-BE49-F238E27FC236}">
                <a16:creationId xmlns:a16="http://schemas.microsoft.com/office/drawing/2014/main" id="{F9985510-8BCB-B491-7D1E-23A745CB23E9}"/>
              </a:ext>
            </a:extLst>
          </p:cNvPr>
          <p:cNvPicPr preferRelativeResize="0"/>
          <p:nvPr/>
        </p:nvPicPr>
        <p:blipFill rotWithShape="1">
          <a:blip r:embed="rId3">
            <a:alphaModFix/>
          </a:blip>
          <a:srcRect l="25887" t="11138" r="16776" b="3046"/>
          <a:stretch/>
        </p:blipFill>
        <p:spPr>
          <a:xfrm>
            <a:off x="2681040" y="785228"/>
            <a:ext cx="6488664" cy="5462880"/>
          </a:xfrm>
          <a:prstGeom prst="rect">
            <a:avLst/>
          </a:prstGeom>
          <a:noFill/>
          <a:ln>
            <a:noFill/>
          </a:ln>
        </p:spPr>
      </p:pic>
      <p:sp>
        <p:nvSpPr>
          <p:cNvPr id="484" name="Google Shape;484;g3a70b933775_0_0">
            <a:extLst>
              <a:ext uri="{FF2B5EF4-FFF2-40B4-BE49-F238E27FC236}">
                <a16:creationId xmlns:a16="http://schemas.microsoft.com/office/drawing/2014/main" id="{754D422F-E2AF-50E1-F62B-7DDD030DA0EF}"/>
              </a:ext>
            </a:extLst>
          </p:cNvPr>
          <p:cNvSpPr/>
          <p:nvPr/>
        </p:nvSpPr>
        <p:spPr>
          <a:xfrm>
            <a:off x="8909596" y="926955"/>
            <a:ext cx="1913400" cy="885600"/>
          </a:xfrm>
          <a:prstGeom prst="roundRect">
            <a:avLst>
              <a:gd name="adj" fmla="val 16667"/>
            </a:avLst>
          </a:prstGeom>
          <a:solidFill>
            <a:schemeClr val="accent4"/>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dirty="0">
                <a:solidFill>
                  <a:schemeClr val="bg2"/>
                </a:solidFill>
                <a:latin typeface="Open Sans Light"/>
                <a:ea typeface="Open Sans Light"/>
                <a:cs typeface="Open Sans Light"/>
                <a:sym typeface="Open Sans Light"/>
              </a:rPr>
              <a:t>Orphan/opportunity Crops through the </a:t>
            </a:r>
            <a:r>
              <a:rPr lang="en-US" sz="1274" b="0" i="0" u="none" strike="noStrike" cap="none" dirty="0">
                <a:solidFill>
                  <a:schemeClr val="bg2"/>
                </a:solidFill>
                <a:latin typeface="Open Sans Light"/>
                <a:ea typeface="Open Sans Light"/>
                <a:cs typeface="Open Sans Light"/>
                <a:sym typeface="Open Sans Light"/>
                <a:hlinkClick r:id="rId4">
                  <a:extLst>
                    <a:ext uri="{A12FA001-AC4F-418D-AE19-62706E023703}">
                      <ahyp:hlinkClr xmlns:ahyp="http://schemas.microsoft.com/office/drawing/2018/hyperlinkcolor" val="tx"/>
                    </a:ext>
                  </a:extLst>
                </a:hlinkClick>
              </a:rPr>
              <a:t>Power of Diversity Funding Facility (PDFF)</a:t>
            </a:r>
            <a:endParaRPr sz="1274" b="0" i="0" u="none" strike="noStrike" cap="none" dirty="0">
              <a:solidFill>
                <a:schemeClr val="bg2"/>
              </a:solidFill>
              <a:latin typeface="Open Sans Light"/>
              <a:ea typeface="Open Sans Light"/>
              <a:cs typeface="Open Sans Light"/>
              <a:sym typeface="Open Sans Light"/>
            </a:endParaRPr>
          </a:p>
        </p:txBody>
      </p:sp>
      <p:sp>
        <p:nvSpPr>
          <p:cNvPr id="485" name="Google Shape;485;g3a70b933775_0_0">
            <a:extLst>
              <a:ext uri="{FF2B5EF4-FFF2-40B4-BE49-F238E27FC236}">
                <a16:creationId xmlns:a16="http://schemas.microsoft.com/office/drawing/2014/main" id="{921CC0D4-2616-882A-23EB-E38DD01F9DBE}"/>
              </a:ext>
            </a:extLst>
          </p:cNvPr>
          <p:cNvSpPr/>
          <p:nvPr/>
        </p:nvSpPr>
        <p:spPr>
          <a:xfrm>
            <a:off x="9012893" y="1934312"/>
            <a:ext cx="1913400" cy="885600"/>
          </a:xfrm>
          <a:prstGeom prst="roundRect">
            <a:avLst>
              <a:gd name="adj" fmla="val 16667"/>
            </a:avLst>
          </a:prstGeom>
          <a:solidFill>
            <a:schemeClr val="accent4"/>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5">
                  <a:extLst>
                    <a:ext uri="{A12FA001-AC4F-418D-AE19-62706E023703}">
                      <ahyp:hlinkClr xmlns:ahyp="http://schemas.microsoft.com/office/drawing/2018/hyperlinkcolor" val="tx"/>
                    </a:ext>
                  </a:extLst>
                </a:hlinkClick>
              </a:rPr>
              <a:t>Biodiversity for Opportunities, Livelihoods and Development (BOLD)</a:t>
            </a:r>
            <a:endParaRPr sz="1274" b="0" i="0" u="none" strike="noStrike" cap="none" dirty="0">
              <a:solidFill>
                <a:schemeClr val="bg2"/>
              </a:solidFill>
              <a:latin typeface="Open Sans Light"/>
              <a:ea typeface="Open Sans Light"/>
              <a:cs typeface="Open Sans Light"/>
              <a:sym typeface="Open Sans Light"/>
            </a:endParaRPr>
          </a:p>
        </p:txBody>
      </p:sp>
      <p:sp>
        <p:nvSpPr>
          <p:cNvPr id="487" name="Google Shape;487;g3a70b933775_0_0">
            <a:extLst>
              <a:ext uri="{FF2B5EF4-FFF2-40B4-BE49-F238E27FC236}">
                <a16:creationId xmlns:a16="http://schemas.microsoft.com/office/drawing/2014/main" id="{9D4065CF-C0D4-51F1-4397-4915E4CE4AC7}"/>
              </a:ext>
            </a:extLst>
          </p:cNvPr>
          <p:cNvSpPr/>
          <p:nvPr/>
        </p:nvSpPr>
        <p:spPr>
          <a:xfrm>
            <a:off x="7782313" y="27141"/>
            <a:ext cx="1913400" cy="885600"/>
          </a:xfrm>
          <a:prstGeom prst="roundRect">
            <a:avLst>
              <a:gd name="adj" fmla="val 16667"/>
            </a:avLst>
          </a:prstGeom>
          <a:solidFill>
            <a:schemeClr val="accent4"/>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6">
                  <a:extLst>
                    <a:ext uri="{A12FA001-AC4F-418D-AE19-62706E023703}">
                      <ahyp:hlinkClr xmlns:ahyp="http://schemas.microsoft.com/office/drawing/2018/hyperlinkcolor" val="tx"/>
                    </a:ext>
                  </a:extLst>
                </a:hlinkClick>
              </a:rPr>
              <a:t>Crop Conservation Strategies</a:t>
            </a:r>
            <a:endParaRPr sz="1274" b="0" i="0" u="none" strike="noStrike" cap="none" dirty="0">
              <a:solidFill>
                <a:schemeClr val="bg2"/>
              </a:solidFill>
              <a:latin typeface="Open Sans Light"/>
              <a:ea typeface="Open Sans Light"/>
              <a:cs typeface="Open Sans Light"/>
              <a:sym typeface="Open Sans Light"/>
            </a:endParaRPr>
          </a:p>
        </p:txBody>
      </p:sp>
      <p:sp>
        <p:nvSpPr>
          <p:cNvPr id="488" name="Google Shape;488;g3a70b933775_0_0">
            <a:extLst>
              <a:ext uri="{FF2B5EF4-FFF2-40B4-BE49-F238E27FC236}">
                <a16:creationId xmlns:a16="http://schemas.microsoft.com/office/drawing/2014/main" id="{336D5393-8F44-C967-172A-40D64DCA704B}"/>
              </a:ext>
            </a:extLst>
          </p:cNvPr>
          <p:cNvSpPr/>
          <p:nvPr/>
        </p:nvSpPr>
        <p:spPr>
          <a:xfrm>
            <a:off x="7845971" y="4858305"/>
            <a:ext cx="1913400" cy="885600"/>
          </a:xfrm>
          <a:prstGeom prst="roundRect">
            <a:avLst>
              <a:gd name="adj" fmla="val 16667"/>
            </a:avLst>
          </a:prstGeom>
          <a:solidFill>
            <a:schemeClr val="accent3"/>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rPr>
              <a:t>Crop Trust </a:t>
            </a:r>
            <a:r>
              <a:rPr lang="en-US" sz="1274" b="0" i="0" u="none" strike="noStrike" cap="none" dirty="0">
                <a:solidFill>
                  <a:schemeClr val="bg2"/>
                </a:solidFill>
                <a:latin typeface="Open Sans Light"/>
                <a:ea typeface="Open Sans Light"/>
                <a:cs typeface="Open Sans Light"/>
                <a:sym typeface="Open Sans Light"/>
                <a:hlinkClick r:id="rId7">
                  <a:extLst>
                    <a:ext uri="{A12FA001-AC4F-418D-AE19-62706E023703}">
                      <ahyp:hlinkClr xmlns:ahyp="http://schemas.microsoft.com/office/drawing/2018/hyperlinkcolor" val="tx"/>
                    </a:ext>
                  </a:extLst>
                </a:hlinkClick>
              </a:rPr>
              <a:t>web</a:t>
            </a:r>
            <a:r>
              <a:rPr lang="en-US" sz="1274" b="0" i="0" u="none" strike="noStrike" cap="none" dirty="0">
                <a:solidFill>
                  <a:schemeClr val="bg2"/>
                </a:solidFill>
                <a:latin typeface="Open Sans Light"/>
                <a:ea typeface="Open Sans Light"/>
                <a:cs typeface="Open Sans Light"/>
                <a:sym typeface="Open Sans Light"/>
              </a:rPr>
              <a:t> + social media</a:t>
            </a:r>
            <a:endParaRPr sz="1274" b="0" i="0" u="none" strike="noStrike" cap="none" dirty="0">
              <a:solidFill>
                <a:schemeClr val="bg2"/>
              </a:solidFill>
              <a:latin typeface="Open Sans Light"/>
              <a:ea typeface="Open Sans Light"/>
              <a:cs typeface="Open Sans Light"/>
              <a:sym typeface="Open Sans Light"/>
            </a:endParaRPr>
          </a:p>
        </p:txBody>
      </p:sp>
      <p:sp>
        <p:nvSpPr>
          <p:cNvPr id="489" name="Google Shape;489;g3a70b933775_0_0">
            <a:extLst>
              <a:ext uri="{FF2B5EF4-FFF2-40B4-BE49-F238E27FC236}">
                <a16:creationId xmlns:a16="http://schemas.microsoft.com/office/drawing/2014/main" id="{2B87456D-310F-F81D-BD14-6B380FF1D3E5}"/>
              </a:ext>
            </a:extLst>
          </p:cNvPr>
          <p:cNvSpPr/>
          <p:nvPr/>
        </p:nvSpPr>
        <p:spPr>
          <a:xfrm>
            <a:off x="2605014" y="5589864"/>
            <a:ext cx="1913400" cy="885600"/>
          </a:xfrm>
          <a:prstGeom prst="roundRect">
            <a:avLst>
              <a:gd name="adj" fmla="val 16667"/>
            </a:avLst>
          </a:prstGeom>
          <a:solidFill>
            <a:schemeClr val="accent3"/>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dk2"/>
                </a:solidFill>
                <a:latin typeface="Open Sans Light"/>
                <a:ea typeface="Open Sans Light"/>
                <a:cs typeface="Open Sans Light"/>
                <a:sym typeface="Open Sans Light"/>
              </a:rPr>
              <a:t>Crop Diversity Days</a:t>
            </a:r>
            <a:endParaRPr sz="1274" b="0" i="0" u="none" strike="noStrike" cap="none" dirty="0">
              <a:solidFill>
                <a:schemeClr val="dk2"/>
              </a:solidFill>
              <a:latin typeface="Open Sans Light"/>
              <a:ea typeface="Open Sans Light"/>
              <a:cs typeface="Open Sans Light"/>
              <a:sym typeface="Open Sans Light"/>
            </a:endParaRPr>
          </a:p>
        </p:txBody>
      </p:sp>
      <p:sp>
        <p:nvSpPr>
          <p:cNvPr id="490" name="Google Shape;490;g3a70b933775_0_0">
            <a:extLst>
              <a:ext uri="{FF2B5EF4-FFF2-40B4-BE49-F238E27FC236}">
                <a16:creationId xmlns:a16="http://schemas.microsoft.com/office/drawing/2014/main" id="{BC20C5FB-0416-F316-3AAA-DD2010D3862B}"/>
              </a:ext>
            </a:extLst>
          </p:cNvPr>
          <p:cNvSpPr/>
          <p:nvPr/>
        </p:nvSpPr>
        <p:spPr>
          <a:xfrm>
            <a:off x="1494980" y="1645840"/>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8">
                  <a:extLst>
                    <a:ext uri="{A12FA001-AC4F-418D-AE19-62706E023703}">
                      <ahyp:hlinkClr xmlns:ahyp="http://schemas.microsoft.com/office/drawing/2018/hyperlinkcolor" val="tx"/>
                    </a:ext>
                  </a:extLst>
                </a:hlinkClick>
              </a:rPr>
              <a:t>Genebank information systems</a:t>
            </a:r>
            <a:endParaRPr sz="1274" b="0" i="0" u="none" strike="noStrike" cap="none" dirty="0">
              <a:solidFill>
                <a:schemeClr val="bg2"/>
              </a:solidFill>
              <a:latin typeface="Open Sans Light"/>
              <a:ea typeface="Open Sans Light"/>
              <a:cs typeface="Open Sans Light"/>
              <a:sym typeface="Open Sans Light"/>
            </a:endParaRPr>
          </a:p>
        </p:txBody>
      </p:sp>
      <p:sp>
        <p:nvSpPr>
          <p:cNvPr id="491" name="Google Shape;491;g3a70b933775_0_0">
            <a:extLst>
              <a:ext uri="{FF2B5EF4-FFF2-40B4-BE49-F238E27FC236}">
                <a16:creationId xmlns:a16="http://schemas.microsoft.com/office/drawing/2014/main" id="{4365EB21-8BEA-179C-E500-7FD63B433C77}"/>
              </a:ext>
            </a:extLst>
          </p:cNvPr>
          <p:cNvSpPr/>
          <p:nvPr/>
        </p:nvSpPr>
        <p:spPr>
          <a:xfrm>
            <a:off x="1101312" y="2589653"/>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dk2"/>
                </a:solidFill>
                <a:latin typeface="Open Sans Light"/>
                <a:ea typeface="Open Sans Light"/>
                <a:cs typeface="Open Sans Light"/>
                <a:sym typeface="Open Sans Light"/>
              </a:rPr>
              <a:t>Monitoring and evaluation for </a:t>
            </a:r>
            <a:r>
              <a:rPr lang="en-US" sz="1274" b="0" i="0" u="none" strike="noStrike" cap="none" dirty="0" err="1">
                <a:solidFill>
                  <a:schemeClr val="dk2"/>
                </a:solidFill>
                <a:latin typeface="Open Sans Light"/>
                <a:ea typeface="Open Sans Light"/>
                <a:cs typeface="Open Sans Light"/>
                <a:sym typeface="Open Sans Light"/>
              </a:rPr>
              <a:t>genebanks</a:t>
            </a:r>
            <a:endParaRPr sz="1274" b="0" i="0" u="none" strike="noStrike" cap="none" dirty="0">
              <a:solidFill>
                <a:schemeClr val="dk2"/>
              </a:solidFill>
              <a:latin typeface="Open Sans Light"/>
              <a:ea typeface="Open Sans Light"/>
              <a:cs typeface="Open Sans Light"/>
              <a:sym typeface="Open Sans Light"/>
            </a:endParaRPr>
          </a:p>
        </p:txBody>
      </p:sp>
      <p:sp>
        <p:nvSpPr>
          <p:cNvPr id="492" name="Google Shape;492;g3a70b933775_0_0">
            <a:extLst>
              <a:ext uri="{FF2B5EF4-FFF2-40B4-BE49-F238E27FC236}">
                <a16:creationId xmlns:a16="http://schemas.microsoft.com/office/drawing/2014/main" id="{FFC87963-80F6-866E-7BBA-CBC6184D6DBA}"/>
              </a:ext>
            </a:extLst>
          </p:cNvPr>
          <p:cNvSpPr/>
          <p:nvPr/>
        </p:nvSpPr>
        <p:spPr>
          <a:xfrm>
            <a:off x="1724340" y="702028"/>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rPr>
              <a:t>Supporting Safety Duplication / </a:t>
            </a:r>
            <a:r>
              <a:rPr lang="en-US" sz="1274" b="0" i="0" u="none" strike="noStrike" cap="none" dirty="0">
                <a:solidFill>
                  <a:schemeClr val="bg2"/>
                </a:solidFill>
                <a:latin typeface="Open Sans Light"/>
                <a:ea typeface="Open Sans Light"/>
                <a:cs typeface="Open Sans Light"/>
                <a:sym typeface="Open Sans Light"/>
                <a:hlinkClick r:id="rId9">
                  <a:extLst>
                    <a:ext uri="{A12FA001-AC4F-418D-AE19-62706E023703}">
                      <ahyp:hlinkClr xmlns:ahyp="http://schemas.microsoft.com/office/drawing/2018/hyperlinkcolor" val="tx"/>
                    </a:ext>
                  </a:extLst>
                </a:hlinkClick>
              </a:rPr>
              <a:t>Svalbard Global Seed Vault</a:t>
            </a:r>
            <a:endParaRPr sz="1274" b="0" i="0" u="none" strike="noStrike" cap="none" dirty="0">
              <a:solidFill>
                <a:schemeClr val="bg2"/>
              </a:solidFill>
              <a:latin typeface="Open Sans Light"/>
              <a:ea typeface="Open Sans Light"/>
              <a:cs typeface="Open Sans Light"/>
              <a:sym typeface="Open Sans Light"/>
            </a:endParaRPr>
          </a:p>
        </p:txBody>
      </p:sp>
      <p:sp>
        <p:nvSpPr>
          <p:cNvPr id="493" name="Google Shape;493;g3a70b933775_0_0">
            <a:extLst>
              <a:ext uri="{FF2B5EF4-FFF2-40B4-BE49-F238E27FC236}">
                <a16:creationId xmlns:a16="http://schemas.microsoft.com/office/drawing/2014/main" id="{E117D664-B4F4-72C3-EB8D-754DA12D0D4F}"/>
              </a:ext>
            </a:extLst>
          </p:cNvPr>
          <p:cNvSpPr/>
          <p:nvPr/>
        </p:nvSpPr>
        <p:spPr>
          <a:xfrm>
            <a:off x="1183466" y="3565574"/>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br>
              <a:rPr lang="en-US" sz="1274" b="0" i="0" u="none" strike="noStrike" cap="none" dirty="0">
                <a:solidFill>
                  <a:schemeClr val="dk2"/>
                </a:solidFill>
                <a:latin typeface="Open Sans Light"/>
                <a:ea typeface="Open Sans Light"/>
                <a:cs typeface="Open Sans Light"/>
                <a:sym typeface="Open Sans Light"/>
              </a:rPr>
            </a:br>
            <a:r>
              <a:rPr lang="en-US" sz="1274" b="0" i="0" u="none" strike="noStrike" cap="none" dirty="0">
                <a:solidFill>
                  <a:schemeClr val="dk2"/>
                </a:solidFill>
                <a:latin typeface="Open Sans Light"/>
                <a:ea typeface="Open Sans Light"/>
                <a:cs typeface="Open Sans Light"/>
                <a:sym typeface="Open Sans Light"/>
              </a:rPr>
              <a:t>Training e.g. </a:t>
            </a:r>
            <a:r>
              <a:rPr lang="en-US" sz="1274" b="0" i="0" u="none" strike="noStrike" cap="none" dirty="0">
                <a:solidFill>
                  <a:schemeClr val="bg2"/>
                </a:solidFill>
                <a:latin typeface="Open Sans Light"/>
                <a:ea typeface="Open Sans Light"/>
                <a:cs typeface="Open Sans Light"/>
                <a:sym typeface="Open Sans Light"/>
                <a:hlinkClick r:id="rId10">
                  <a:extLst>
                    <a:ext uri="{A12FA001-AC4F-418D-AE19-62706E023703}">
                      <ahyp:hlinkClr xmlns:ahyp="http://schemas.microsoft.com/office/drawing/2018/hyperlinkcolor" val="tx"/>
                    </a:ext>
                  </a:extLst>
                </a:hlinkClick>
              </a:rPr>
              <a:t>Genebank Academy</a:t>
            </a:r>
            <a:endParaRPr sz="1274" b="0" i="0" u="none" strike="noStrike" cap="none" dirty="0">
              <a:solidFill>
                <a:schemeClr val="bg2"/>
              </a:solidFill>
              <a:latin typeface="Open Sans Light"/>
              <a:ea typeface="Open Sans Light"/>
              <a:cs typeface="Open Sans Light"/>
              <a:sym typeface="Open Sans Light"/>
            </a:endParaRPr>
          </a:p>
        </p:txBody>
      </p:sp>
      <p:sp>
        <p:nvSpPr>
          <p:cNvPr id="494" name="Google Shape;494;g3a70b933775_0_0">
            <a:extLst>
              <a:ext uri="{FF2B5EF4-FFF2-40B4-BE49-F238E27FC236}">
                <a16:creationId xmlns:a16="http://schemas.microsoft.com/office/drawing/2014/main" id="{4D2B44DC-4324-72F6-0F86-9B3EFE5BF584}"/>
              </a:ext>
            </a:extLst>
          </p:cNvPr>
          <p:cNvSpPr txBox="1"/>
          <p:nvPr/>
        </p:nvSpPr>
        <p:spPr>
          <a:xfrm>
            <a:off x="351925" y="-141474"/>
            <a:ext cx="6610500" cy="6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Bitter"/>
                <a:ea typeface="Bitter"/>
                <a:cs typeface="Bitter"/>
                <a:sym typeface="Bitter"/>
              </a:rPr>
              <a:t>Crop Trust Activities</a:t>
            </a:r>
            <a:endParaRPr sz="2800" b="0" i="0" u="none" strike="noStrike" cap="none" dirty="0">
              <a:solidFill>
                <a:schemeClr val="lt1"/>
              </a:solidFill>
              <a:latin typeface="Bitter"/>
              <a:ea typeface="Bitter"/>
              <a:cs typeface="Bitter"/>
              <a:sym typeface="Bitter"/>
            </a:endParaRPr>
          </a:p>
        </p:txBody>
      </p:sp>
      <p:sp>
        <p:nvSpPr>
          <p:cNvPr id="495" name="Google Shape;495;g3a70b933775_0_0">
            <a:extLst>
              <a:ext uri="{FF2B5EF4-FFF2-40B4-BE49-F238E27FC236}">
                <a16:creationId xmlns:a16="http://schemas.microsoft.com/office/drawing/2014/main" id="{95EDC3FA-7F8E-E96F-9680-72E90FE151D5}"/>
              </a:ext>
            </a:extLst>
          </p:cNvPr>
          <p:cNvSpPr/>
          <p:nvPr/>
        </p:nvSpPr>
        <p:spPr>
          <a:xfrm>
            <a:off x="3687986" y="707328"/>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11">
                  <a:extLst>
                    <a:ext uri="{A12FA001-AC4F-418D-AE19-62706E023703}">
                      <ahyp:hlinkClr xmlns:ahyp="http://schemas.microsoft.com/office/drawing/2018/hyperlinkcolor" val="tx"/>
                    </a:ext>
                  </a:extLst>
                </a:hlinkClick>
              </a:rPr>
              <a:t>Long term funding for </a:t>
            </a:r>
            <a:r>
              <a:rPr lang="en-US" sz="1274" b="0" i="0" u="none" strike="noStrike" cap="none" dirty="0" err="1">
                <a:solidFill>
                  <a:schemeClr val="bg2"/>
                </a:solidFill>
                <a:latin typeface="Open Sans Light"/>
                <a:ea typeface="Open Sans Light"/>
                <a:cs typeface="Open Sans Light"/>
                <a:sym typeface="Open Sans Light"/>
                <a:hlinkClick r:id="rId11">
                  <a:extLst>
                    <a:ext uri="{A12FA001-AC4F-418D-AE19-62706E023703}">
                      <ahyp:hlinkClr xmlns:ahyp="http://schemas.microsoft.com/office/drawing/2018/hyperlinkcolor" val="tx"/>
                    </a:ext>
                  </a:extLst>
                </a:hlinkClick>
              </a:rPr>
              <a:t>genebanks</a:t>
            </a:r>
            <a:endParaRPr sz="1274" b="0" i="0" u="none" strike="noStrike" cap="none" dirty="0">
              <a:solidFill>
                <a:schemeClr val="bg2"/>
              </a:solidFill>
              <a:latin typeface="Open Sans Light"/>
              <a:ea typeface="Open Sans Light"/>
              <a:cs typeface="Open Sans Light"/>
              <a:sym typeface="Open Sans Light"/>
            </a:endParaRPr>
          </a:p>
        </p:txBody>
      </p:sp>
      <p:sp>
        <p:nvSpPr>
          <p:cNvPr id="496" name="Google Shape;496;g3a70b933775_0_0">
            <a:extLst>
              <a:ext uri="{FF2B5EF4-FFF2-40B4-BE49-F238E27FC236}">
                <a16:creationId xmlns:a16="http://schemas.microsoft.com/office/drawing/2014/main" id="{BF82CC7A-63CD-D199-0DDB-EB35D916E3D8}"/>
              </a:ext>
            </a:extLst>
          </p:cNvPr>
          <p:cNvSpPr/>
          <p:nvPr/>
        </p:nvSpPr>
        <p:spPr>
          <a:xfrm>
            <a:off x="8007831" y="3911355"/>
            <a:ext cx="1913400" cy="885600"/>
          </a:xfrm>
          <a:prstGeom prst="roundRect">
            <a:avLst>
              <a:gd name="adj" fmla="val 16667"/>
            </a:avLst>
          </a:prstGeom>
          <a:solidFill>
            <a:schemeClr val="accent3"/>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a:solidFill>
                  <a:schemeClr val="dk2"/>
                </a:solidFill>
                <a:latin typeface="Open Sans Light"/>
                <a:ea typeface="Open Sans Light"/>
                <a:cs typeface="Open Sans Light"/>
                <a:sym typeface="Open Sans Light"/>
              </a:rPr>
              <a:t>Partnerships for global outreach</a:t>
            </a:r>
            <a:endParaRPr sz="1274" b="0" i="0" u="none" strike="noStrike" cap="none">
              <a:solidFill>
                <a:schemeClr val="dk2"/>
              </a:solidFill>
              <a:latin typeface="Open Sans Light"/>
              <a:ea typeface="Open Sans Light"/>
              <a:cs typeface="Open Sans Light"/>
              <a:sym typeface="Open Sans Light"/>
            </a:endParaRPr>
          </a:p>
        </p:txBody>
      </p:sp>
      <p:sp>
        <p:nvSpPr>
          <p:cNvPr id="497" name="Google Shape;497;g3a70b933775_0_0">
            <a:extLst>
              <a:ext uri="{FF2B5EF4-FFF2-40B4-BE49-F238E27FC236}">
                <a16:creationId xmlns:a16="http://schemas.microsoft.com/office/drawing/2014/main" id="{99CF281F-CE61-20E0-DADE-55E9D35BE62B}"/>
              </a:ext>
            </a:extLst>
          </p:cNvPr>
          <p:cNvSpPr/>
          <p:nvPr/>
        </p:nvSpPr>
        <p:spPr>
          <a:xfrm>
            <a:off x="5696762" y="27141"/>
            <a:ext cx="1913400" cy="885600"/>
          </a:xfrm>
          <a:prstGeom prst="roundRect">
            <a:avLst>
              <a:gd name="adj" fmla="val 16667"/>
            </a:avLst>
          </a:prstGeom>
          <a:solidFill>
            <a:schemeClr val="accent4"/>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12">
                  <a:extLst>
                    <a:ext uri="{A12FA001-AC4F-418D-AE19-62706E023703}">
                      <ahyp:hlinkClr xmlns:ahyp="http://schemas.microsoft.com/office/drawing/2018/hyperlinkcolor" val="tx"/>
                    </a:ext>
                  </a:extLst>
                </a:hlinkClick>
              </a:rPr>
              <a:t>Emergency Funding for Genebanks</a:t>
            </a:r>
            <a:endParaRPr sz="1274" b="0" i="0" u="none" strike="noStrike" cap="none" dirty="0">
              <a:solidFill>
                <a:schemeClr val="bg2"/>
              </a:solidFill>
              <a:latin typeface="Open Sans Light"/>
              <a:ea typeface="Open Sans Light"/>
              <a:cs typeface="Open Sans Light"/>
              <a:sym typeface="Open Sans Light"/>
            </a:endParaRPr>
          </a:p>
        </p:txBody>
      </p:sp>
      <p:sp>
        <p:nvSpPr>
          <p:cNvPr id="17" name="Google Shape;493;g3a70b933775_0_0">
            <a:extLst>
              <a:ext uri="{FF2B5EF4-FFF2-40B4-BE49-F238E27FC236}">
                <a16:creationId xmlns:a16="http://schemas.microsoft.com/office/drawing/2014/main" id="{9330209D-7410-9FFF-4630-BBCBA27A1D80}"/>
              </a:ext>
            </a:extLst>
          </p:cNvPr>
          <p:cNvSpPr/>
          <p:nvPr/>
        </p:nvSpPr>
        <p:spPr>
          <a:xfrm>
            <a:off x="1245990" y="4523287"/>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br>
              <a:rPr lang="en-US" sz="1274" b="0" i="0" u="none" strike="noStrike" cap="none" dirty="0">
                <a:solidFill>
                  <a:schemeClr val="dk2"/>
                </a:solidFill>
                <a:latin typeface="Open Sans Light"/>
                <a:ea typeface="Open Sans Light"/>
                <a:cs typeface="Open Sans Light"/>
                <a:sym typeface="Open Sans Light"/>
              </a:rPr>
            </a:br>
            <a:r>
              <a:rPr lang="en-US" sz="1274" b="0" i="0" u="none" strike="noStrike" cap="none" dirty="0">
                <a:solidFill>
                  <a:schemeClr val="bg2"/>
                </a:solidFill>
                <a:latin typeface="Open Sans Light"/>
                <a:ea typeface="Open Sans Light"/>
                <a:cs typeface="Open Sans Light"/>
                <a:sym typeface="Open Sans Light"/>
                <a:hlinkClick r:id="rId13">
                  <a:extLst>
                    <a:ext uri="{A12FA001-AC4F-418D-AE19-62706E023703}">
                      <ahyp:hlinkClr xmlns:ahyp="http://schemas.microsoft.com/office/drawing/2018/hyperlinkcolor" val="tx"/>
                    </a:ext>
                  </a:extLst>
                </a:hlinkClick>
              </a:rPr>
              <a:t>Community of practice </a:t>
            </a:r>
            <a:endParaRPr sz="1274" b="0" i="0" u="none" strike="noStrike" cap="none" dirty="0">
              <a:solidFill>
                <a:schemeClr val="bg2"/>
              </a:solidFill>
              <a:latin typeface="Open Sans Light"/>
              <a:ea typeface="Open Sans Light"/>
              <a:cs typeface="Open Sans Light"/>
              <a:sym typeface="Open Sans Light"/>
            </a:endParaRPr>
          </a:p>
        </p:txBody>
      </p:sp>
      <p:sp>
        <p:nvSpPr>
          <p:cNvPr id="18" name="Google Shape;489;g3a70b933775_0_0">
            <a:extLst>
              <a:ext uri="{FF2B5EF4-FFF2-40B4-BE49-F238E27FC236}">
                <a16:creationId xmlns:a16="http://schemas.microsoft.com/office/drawing/2014/main" id="{9F280C7E-44B6-B73C-2B5F-98261D94B5E4}"/>
              </a:ext>
            </a:extLst>
          </p:cNvPr>
          <p:cNvSpPr/>
          <p:nvPr/>
        </p:nvSpPr>
        <p:spPr>
          <a:xfrm>
            <a:off x="8252451" y="2947855"/>
            <a:ext cx="1913400" cy="885600"/>
          </a:xfrm>
          <a:prstGeom prst="roundRect">
            <a:avLst>
              <a:gd name="adj" fmla="val 16667"/>
            </a:avLst>
          </a:prstGeom>
          <a:solidFill>
            <a:schemeClr val="accent3"/>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dirty="0">
                <a:solidFill>
                  <a:schemeClr val="bg2"/>
                </a:solidFill>
                <a:latin typeface="Open Sans Light"/>
                <a:ea typeface="Open Sans Light"/>
                <a:cs typeface="Open Sans Light"/>
                <a:sym typeface="Open Sans Light"/>
                <a:hlinkClick r:id="rId14">
                  <a:extLst>
                    <a:ext uri="{A12FA001-AC4F-418D-AE19-62706E023703}">
                      <ahyp:hlinkClr xmlns:ahyp="http://schemas.microsoft.com/office/drawing/2018/hyperlinkcolor" val="tx"/>
                    </a:ext>
                  </a:extLst>
                </a:hlinkClick>
              </a:rPr>
              <a:t>Flagship for Food Security</a:t>
            </a:r>
            <a:endParaRPr sz="1274" b="0" i="0" u="none" strike="noStrike" cap="none" dirty="0">
              <a:solidFill>
                <a:schemeClr val="bg2"/>
              </a:solidFill>
              <a:latin typeface="Open Sans Light"/>
              <a:ea typeface="Open Sans Light"/>
              <a:cs typeface="Open Sans Light"/>
              <a:sym typeface="Open Sans Light"/>
            </a:endParaRPr>
          </a:p>
        </p:txBody>
      </p:sp>
      <p:sp>
        <p:nvSpPr>
          <p:cNvPr id="20" name="Google Shape;493;g3a70b933775_0_0">
            <a:extLst>
              <a:ext uri="{FF2B5EF4-FFF2-40B4-BE49-F238E27FC236}">
                <a16:creationId xmlns:a16="http://schemas.microsoft.com/office/drawing/2014/main" id="{659B60B7-CD33-EEF4-8D7A-75BF457A34CC}"/>
              </a:ext>
            </a:extLst>
          </p:cNvPr>
          <p:cNvSpPr/>
          <p:nvPr/>
        </p:nvSpPr>
        <p:spPr>
          <a:xfrm>
            <a:off x="3233344" y="4602131"/>
            <a:ext cx="1913400" cy="885600"/>
          </a:xfrm>
          <a:prstGeom prst="roundRect">
            <a:avLst>
              <a:gd name="adj" fmla="val 16667"/>
            </a:avLst>
          </a:prstGeom>
          <a:solidFill>
            <a:schemeClr val="accent1"/>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br>
              <a:rPr lang="en-US" sz="1274" b="0" i="0" u="none" strike="noStrike" cap="none" dirty="0">
                <a:solidFill>
                  <a:schemeClr val="bg2"/>
                </a:solidFill>
                <a:latin typeface="Open Sans Light"/>
                <a:ea typeface="Open Sans Light"/>
                <a:cs typeface="Open Sans Light"/>
                <a:sym typeface="Open Sans Light"/>
              </a:rPr>
            </a:br>
            <a:r>
              <a:rPr lang="en-US" sz="1274" dirty="0">
                <a:solidFill>
                  <a:schemeClr val="bg2"/>
                </a:solidFill>
                <a:latin typeface="Open Sans Light"/>
                <a:ea typeface="Open Sans Light"/>
                <a:cs typeface="Open Sans Light"/>
                <a:sym typeface="Open Sans Light"/>
                <a:hlinkClick r:id="rId15">
                  <a:extLst>
                    <a:ext uri="{A12FA001-AC4F-418D-AE19-62706E023703}">
                      <ahyp:hlinkClr xmlns:ahyp="http://schemas.microsoft.com/office/drawing/2018/hyperlinkcolor" val="tx"/>
                    </a:ext>
                  </a:extLst>
                </a:hlinkClick>
              </a:rPr>
              <a:t>Tools and resources</a:t>
            </a:r>
            <a:endParaRPr sz="1274" b="0" i="0" u="none" strike="noStrike" cap="none" dirty="0">
              <a:solidFill>
                <a:schemeClr val="bg2"/>
              </a:solidFill>
              <a:latin typeface="Open Sans Light"/>
              <a:ea typeface="Open Sans Light"/>
              <a:cs typeface="Open Sans Light"/>
              <a:sym typeface="Open Sans Light"/>
            </a:endParaRPr>
          </a:p>
        </p:txBody>
      </p:sp>
      <p:sp>
        <p:nvSpPr>
          <p:cNvPr id="21" name="Google Shape;489;g3a70b933775_0_0">
            <a:extLst>
              <a:ext uri="{FF2B5EF4-FFF2-40B4-BE49-F238E27FC236}">
                <a16:creationId xmlns:a16="http://schemas.microsoft.com/office/drawing/2014/main" id="{37E88259-AD07-D0BC-7FBD-BAF1963E23DF}"/>
              </a:ext>
            </a:extLst>
          </p:cNvPr>
          <p:cNvSpPr/>
          <p:nvPr/>
        </p:nvSpPr>
        <p:spPr>
          <a:xfrm>
            <a:off x="4613875" y="5883208"/>
            <a:ext cx="1913400" cy="885600"/>
          </a:xfrm>
          <a:prstGeom prst="roundRect">
            <a:avLst>
              <a:gd name="adj" fmla="val 16667"/>
            </a:avLst>
          </a:prstGeom>
          <a:solidFill>
            <a:schemeClr val="accent3"/>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16">
                  <a:extLst>
                    <a:ext uri="{A12FA001-AC4F-418D-AE19-62706E023703}">
                      <ahyp:hlinkClr xmlns:ahyp="http://schemas.microsoft.com/office/drawing/2018/hyperlinkcolor" val="tx"/>
                    </a:ext>
                  </a:extLst>
                </a:hlinkClick>
              </a:rPr>
              <a:t>Crop diversity news</a:t>
            </a:r>
            <a:endParaRPr sz="1274" b="0" i="0" u="none" strike="noStrike" cap="none" dirty="0">
              <a:solidFill>
                <a:schemeClr val="bg2"/>
              </a:solidFill>
              <a:latin typeface="Open Sans Light"/>
              <a:ea typeface="Open Sans Light"/>
              <a:cs typeface="Open Sans Light"/>
              <a:sym typeface="Open Sans Light"/>
            </a:endParaRPr>
          </a:p>
        </p:txBody>
      </p:sp>
      <p:sp>
        <p:nvSpPr>
          <p:cNvPr id="22" name="Google Shape;489;g3a70b933775_0_0">
            <a:extLst>
              <a:ext uri="{FF2B5EF4-FFF2-40B4-BE49-F238E27FC236}">
                <a16:creationId xmlns:a16="http://schemas.microsoft.com/office/drawing/2014/main" id="{2E2A2896-904F-1F1F-18F2-AA32B0BFBD2C}"/>
              </a:ext>
            </a:extLst>
          </p:cNvPr>
          <p:cNvSpPr/>
          <p:nvPr/>
        </p:nvSpPr>
        <p:spPr>
          <a:xfrm>
            <a:off x="7287830" y="5913078"/>
            <a:ext cx="1913400" cy="885600"/>
          </a:xfrm>
          <a:prstGeom prst="roundRect">
            <a:avLst>
              <a:gd name="adj" fmla="val 16667"/>
            </a:avLst>
          </a:prstGeom>
          <a:solidFill>
            <a:schemeClr val="accent3"/>
          </a:solidFill>
          <a:ln w="10125" cap="flat" cmpd="sng">
            <a:solidFill>
              <a:schemeClr val="dk2"/>
            </a:solidFill>
            <a:prstDash val="solid"/>
            <a:round/>
            <a:headEnd type="none" w="sm" len="sm"/>
            <a:tailEnd type="none" w="sm" len="sm"/>
          </a:ln>
        </p:spPr>
        <p:txBody>
          <a:bodyPr spcFirstLastPara="1" wrap="square" lIns="97125" tIns="97125" rIns="97125" bIns="97125"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n-US" sz="1274" b="0" i="0" u="none" strike="noStrike" cap="none" dirty="0">
                <a:solidFill>
                  <a:schemeClr val="bg2"/>
                </a:solidFill>
                <a:latin typeface="Open Sans Light"/>
                <a:ea typeface="Open Sans Light"/>
                <a:cs typeface="Open Sans Light"/>
                <a:sym typeface="Open Sans Light"/>
                <a:hlinkClick r:id="rId17">
                  <a:extLst>
                    <a:ext uri="{A12FA001-AC4F-418D-AE19-62706E023703}">
                      <ahyp:hlinkClr xmlns:ahyp="http://schemas.microsoft.com/office/drawing/2018/hyperlinkcolor" val="tx"/>
                    </a:ext>
                  </a:extLst>
                </a:hlinkClick>
              </a:rPr>
              <a:t>Podcasts</a:t>
            </a:r>
            <a:endParaRPr sz="1274" b="0" i="0" u="none" strike="noStrike" cap="none" dirty="0">
              <a:solidFill>
                <a:schemeClr val="bg2"/>
              </a:solidFill>
              <a:latin typeface="Open Sans Light"/>
              <a:ea typeface="Open Sans Light"/>
              <a:cs typeface="Open Sans Light"/>
              <a:sym typeface="Open Sans Light"/>
            </a:endParaRPr>
          </a:p>
        </p:txBody>
      </p:sp>
      <p:sp>
        <p:nvSpPr>
          <p:cNvPr id="23" name="TextBox 22">
            <a:extLst>
              <a:ext uri="{FF2B5EF4-FFF2-40B4-BE49-F238E27FC236}">
                <a16:creationId xmlns:a16="http://schemas.microsoft.com/office/drawing/2014/main" id="{3BD1E7A7-68DE-0D3A-C3DE-C6C81A57E7A5}"/>
              </a:ext>
            </a:extLst>
          </p:cNvPr>
          <p:cNvSpPr txBox="1"/>
          <p:nvPr/>
        </p:nvSpPr>
        <p:spPr>
          <a:xfrm>
            <a:off x="7131068" y="2531440"/>
            <a:ext cx="255198" cy="307777"/>
          </a:xfrm>
          <a:prstGeom prst="rect">
            <a:avLst/>
          </a:prstGeom>
          <a:noFill/>
        </p:spPr>
        <p:txBody>
          <a:bodyPr wrap="none" rtlCol="0">
            <a:spAutoFit/>
          </a:bodyPr>
          <a:lstStyle/>
          <a:p>
            <a:r>
              <a:rPr lang="en-US" dirty="0">
                <a:solidFill>
                  <a:schemeClr val="bg2"/>
                </a:solidFill>
              </a:rPr>
              <a:t>*</a:t>
            </a:r>
          </a:p>
        </p:txBody>
      </p:sp>
      <p:sp>
        <p:nvSpPr>
          <p:cNvPr id="24" name="TextBox 23">
            <a:extLst>
              <a:ext uri="{FF2B5EF4-FFF2-40B4-BE49-F238E27FC236}">
                <a16:creationId xmlns:a16="http://schemas.microsoft.com/office/drawing/2014/main" id="{A54B435B-E815-9C18-5762-6E03BBF83DE8}"/>
              </a:ext>
            </a:extLst>
          </p:cNvPr>
          <p:cNvSpPr txBox="1"/>
          <p:nvPr/>
        </p:nvSpPr>
        <p:spPr>
          <a:xfrm>
            <a:off x="38611" y="5460836"/>
            <a:ext cx="2337622" cy="954107"/>
          </a:xfrm>
          <a:prstGeom prst="rect">
            <a:avLst/>
          </a:prstGeom>
          <a:noFill/>
        </p:spPr>
        <p:txBody>
          <a:bodyPr wrap="square" lIns="91440" tIns="45720" rIns="91440" bIns="45720" rtlCol="0" anchor="t">
            <a:spAutoFit/>
          </a:bodyPr>
          <a:lstStyle/>
          <a:p>
            <a:r>
              <a:rPr lang="en-US" dirty="0">
                <a:latin typeface="Open Sans Light"/>
              </a:rPr>
              <a:t>*Current activities are displayed. Past time-bound activities can be viewed </a:t>
            </a:r>
            <a:r>
              <a:rPr lang="en-US" dirty="0">
                <a:latin typeface="Open Sans Light"/>
                <a:hlinkClick r:id="rId18"/>
              </a:rPr>
              <a:t>here</a:t>
            </a:r>
            <a:endParaRPr lang="en-US">
              <a:latin typeface="Open Sans Light"/>
            </a:endParaRPr>
          </a:p>
        </p:txBody>
      </p:sp>
    </p:spTree>
    <p:extLst>
      <p:ext uri="{BB962C8B-B14F-4D97-AF65-F5344CB8AC3E}">
        <p14:creationId xmlns:p14="http://schemas.microsoft.com/office/powerpoint/2010/main" val="240145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2307E1C1-911B-1085-79C5-8299225E8364}"/>
            </a:ext>
          </a:extLst>
        </p:cNvPr>
        <p:cNvGrpSpPr/>
        <p:nvPr/>
      </p:nvGrpSpPr>
      <p:grpSpPr>
        <a:xfrm>
          <a:off x="0" y="0"/>
          <a:ext cx="0" cy="0"/>
          <a:chOff x="0" y="0"/>
          <a:chExt cx="0" cy="0"/>
        </a:xfrm>
      </p:grpSpPr>
      <p:sp>
        <p:nvSpPr>
          <p:cNvPr id="437" name="Google Shape;437;g3a7ef6848da_0_2">
            <a:extLst>
              <a:ext uri="{FF2B5EF4-FFF2-40B4-BE49-F238E27FC236}">
                <a16:creationId xmlns:a16="http://schemas.microsoft.com/office/drawing/2014/main" id="{28E31AF4-61D6-616C-7AB1-C6E14D6E8E02}"/>
              </a:ext>
            </a:extLst>
          </p:cNvPr>
          <p:cNvSpPr txBox="1">
            <a:spLocks noGrp="1"/>
          </p:cNvSpPr>
          <p:nvPr>
            <p:ph type="sldNum" idx="12"/>
          </p:nvPr>
        </p:nvSpPr>
        <p:spPr>
          <a:xfrm>
            <a:off x="11222181" y="6439463"/>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438" name="Google Shape;438;g3a7ef6848da_0_2">
            <a:extLst>
              <a:ext uri="{FF2B5EF4-FFF2-40B4-BE49-F238E27FC236}">
                <a16:creationId xmlns:a16="http://schemas.microsoft.com/office/drawing/2014/main" id="{1095F2EE-47E8-B11F-9802-9387B84D1B3C}"/>
              </a:ext>
            </a:extLst>
          </p:cNvPr>
          <p:cNvSpPr txBox="1">
            <a:spLocks noGrp="1"/>
          </p:cNvSpPr>
          <p:nvPr>
            <p:ph type="title"/>
          </p:nvPr>
        </p:nvSpPr>
        <p:spPr>
          <a:xfrm>
            <a:off x="246493" y="444032"/>
            <a:ext cx="8224200" cy="5850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4400"/>
              <a:buNone/>
            </a:pPr>
            <a:r>
              <a:rPr lang="en-US" dirty="0"/>
              <a:t>Global system of ex situ conservation</a:t>
            </a:r>
            <a:endParaRPr dirty="0"/>
          </a:p>
        </p:txBody>
      </p:sp>
      <p:grpSp>
        <p:nvGrpSpPr>
          <p:cNvPr id="439" name="Google Shape;439;g3a7ef6848da_0_2">
            <a:extLst>
              <a:ext uri="{FF2B5EF4-FFF2-40B4-BE49-F238E27FC236}">
                <a16:creationId xmlns:a16="http://schemas.microsoft.com/office/drawing/2014/main" id="{A5060B09-031B-969C-14C4-BF7207FD9477}"/>
              </a:ext>
            </a:extLst>
          </p:cNvPr>
          <p:cNvGrpSpPr/>
          <p:nvPr/>
        </p:nvGrpSpPr>
        <p:grpSpPr>
          <a:xfrm>
            <a:off x="1683058" y="1029032"/>
            <a:ext cx="8825883" cy="4627029"/>
            <a:chOff x="2363945" y="1926459"/>
            <a:chExt cx="7386295" cy="3869403"/>
          </a:xfrm>
        </p:grpSpPr>
        <p:sp>
          <p:nvSpPr>
            <p:cNvPr id="440" name="Google Shape;440;g3a7ef6848da_0_2">
              <a:extLst>
                <a:ext uri="{FF2B5EF4-FFF2-40B4-BE49-F238E27FC236}">
                  <a16:creationId xmlns:a16="http://schemas.microsoft.com/office/drawing/2014/main" id="{6E2D4561-8EE4-07D5-CF22-272A2702420C}"/>
                </a:ext>
              </a:extLst>
            </p:cNvPr>
            <p:cNvSpPr txBox="1"/>
            <p:nvPr/>
          </p:nvSpPr>
          <p:spPr>
            <a:xfrm flipH="1">
              <a:off x="6990414" y="3599179"/>
              <a:ext cx="2206800" cy="437515"/>
            </a:xfrm>
            <a:prstGeom prst="rect">
              <a:avLst/>
            </a:prstGeom>
            <a:noFill/>
            <a:ln>
              <a:noFill/>
            </a:ln>
          </p:spPr>
          <p:txBody>
            <a:bodyPr spcFirstLastPara="1" wrap="square" lIns="121900" tIns="121900" rIns="121900" bIns="1219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2E6FB3"/>
                  </a:solidFill>
                  <a:latin typeface="Open Sans Light"/>
                  <a:ea typeface="Calibri"/>
                  <a:cs typeface="Calibri"/>
                  <a:sym typeface="Calibri"/>
                </a:rPr>
                <a:t>National collections</a:t>
              </a:r>
              <a:endParaRPr lang="en-US" sz="1800" b="0" i="0" u="none" strike="noStrike" cap="none">
                <a:solidFill>
                  <a:srgbClr val="2E6FB3"/>
                </a:solidFill>
                <a:latin typeface="Open Sans Light"/>
                <a:ea typeface="Calibri"/>
                <a:cs typeface="Calibri"/>
              </a:endParaRPr>
            </a:p>
          </p:txBody>
        </p:sp>
        <p:cxnSp>
          <p:nvCxnSpPr>
            <p:cNvPr id="441" name="Google Shape;441;g3a7ef6848da_0_2">
              <a:extLst>
                <a:ext uri="{FF2B5EF4-FFF2-40B4-BE49-F238E27FC236}">
                  <a16:creationId xmlns:a16="http://schemas.microsoft.com/office/drawing/2014/main" id="{82D3B50A-2643-B04B-BB1D-7985C84668F8}"/>
                </a:ext>
              </a:extLst>
            </p:cNvPr>
            <p:cNvCxnSpPr/>
            <p:nvPr/>
          </p:nvCxnSpPr>
          <p:spPr>
            <a:xfrm>
              <a:off x="5877015" y="3811421"/>
              <a:ext cx="790800" cy="0"/>
            </a:xfrm>
            <a:prstGeom prst="straightConnector1">
              <a:avLst/>
            </a:prstGeom>
            <a:noFill/>
            <a:ln w="9525" cap="flat" cmpd="sng">
              <a:solidFill>
                <a:schemeClr val="dk1"/>
              </a:solidFill>
              <a:prstDash val="solid"/>
              <a:round/>
              <a:headEnd type="none" w="sm" len="sm"/>
              <a:tailEnd type="none" w="sm" len="sm"/>
            </a:ln>
          </p:spPr>
        </p:cxnSp>
        <p:grpSp>
          <p:nvGrpSpPr>
            <p:cNvPr id="442" name="Google Shape;442;g3a7ef6848da_0_2">
              <a:extLst>
                <a:ext uri="{FF2B5EF4-FFF2-40B4-BE49-F238E27FC236}">
                  <a16:creationId xmlns:a16="http://schemas.microsoft.com/office/drawing/2014/main" id="{89E71C7A-7CE2-C863-7A36-B4C5F37C1E5D}"/>
                </a:ext>
              </a:extLst>
            </p:cNvPr>
            <p:cNvGrpSpPr/>
            <p:nvPr/>
          </p:nvGrpSpPr>
          <p:grpSpPr>
            <a:xfrm>
              <a:off x="6719205" y="3612282"/>
              <a:ext cx="262800" cy="372300"/>
              <a:chOff x="7486728" y="3700826"/>
              <a:chExt cx="262800" cy="372300"/>
            </a:xfrm>
          </p:grpSpPr>
          <p:sp>
            <p:nvSpPr>
              <p:cNvPr id="443" name="Google Shape;443;g3a7ef6848da_0_2">
                <a:extLst>
                  <a:ext uri="{FF2B5EF4-FFF2-40B4-BE49-F238E27FC236}">
                    <a16:creationId xmlns:a16="http://schemas.microsoft.com/office/drawing/2014/main" id="{42CDC753-4A9E-26BC-5B5E-48B11292B5B7}"/>
                  </a:ext>
                </a:extLst>
              </p:cNvPr>
              <p:cNvSpPr/>
              <p:nvPr/>
            </p:nvSpPr>
            <p:spPr>
              <a:xfrm flipH="1">
                <a:off x="7512659" y="3772714"/>
                <a:ext cx="210900" cy="236100"/>
              </a:xfrm>
              <a:prstGeom prst="ellipse">
                <a:avLst/>
              </a:prstGeom>
              <a:solidFill>
                <a:srgbClr val="0E65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44" name="Google Shape;444;g3a7ef6848da_0_2">
                <a:extLst>
                  <a:ext uri="{FF2B5EF4-FFF2-40B4-BE49-F238E27FC236}">
                    <a16:creationId xmlns:a16="http://schemas.microsoft.com/office/drawing/2014/main" id="{AA8314AB-442C-9477-30E5-FFEC2D64D11F}"/>
                  </a:ext>
                </a:extLst>
              </p:cNvPr>
              <p:cNvSpPr txBox="1"/>
              <p:nvPr/>
            </p:nvSpPr>
            <p:spPr>
              <a:xfrm flipH="1">
                <a:off x="7486728" y="3700826"/>
                <a:ext cx="262800" cy="372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33"/>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3</a:t>
                </a:r>
                <a:endParaRPr sz="1200" b="0" i="0" u="none" strike="noStrike" cap="none">
                  <a:solidFill>
                    <a:srgbClr val="FFFFFF"/>
                  </a:solidFill>
                  <a:latin typeface="Arial"/>
                  <a:ea typeface="Arial"/>
                  <a:cs typeface="Arial"/>
                  <a:sym typeface="Arial"/>
                </a:endParaRPr>
              </a:p>
            </p:txBody>
          </p:sp>
        </p:grpSp>
        <p:sp>
          <p:nvSpPr>
            <p:cNvPr id="445" name="Google Shape;445;g3a7ef6848da_0_2">
              <a:extLst>
                <a:ext uri="{FF2B5EF4-FFF2-40B4-BE49-F238E27FC236}">
                  <a16:creationId xmlns:a16="http://schemas.microsoft.com/office/drawing/2014/main" id="{706E3AEB-9F08-B7D9-0E11-CD28CC9B9307}"/>
                </a:ext>
              </a:extLst>
            </p:cNvPr>
            <p:cNvSpPr txBox="1"/>
            <p:nvPr/>
          </p:nvSpPr>
          <p:spPr>
            <a:xfrm>
              <a:off x="6962940" y="4200929"/>
              <a:ext cx="2787300" cy="669158"/>
            </a:xfrm>
            <a:prstGeom prst="rect">
              <a:avLst/>
            </a:prstGeom>
            <a:noFill/>
            <a:ln>
              <a:noFill/>
            </a:ln>
          </p:spPr>
          <p:txBody>
            <a:bodyPr spcFirstLastPara="1" wrap="square" lIns="121900" tIns="121900" rIns="121900" bIns="1219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2E6FB3"/>
                  </a:solidFill>
                  <a:latin typeface="Open Sans Light"/>
                  <a:ea typeface="Calibri"/>
                  <a:cs typeface="Calibri"/>
                  <a:sym typeface="Calibri"/>
                </a:rPr>
                <a:t>Community collections, conservation </a:t>
              </a:r>
              <a:r>
                <a:rPr lang="en-US" sz="1800" b="0" i="1" u="none" strike="noStrike" cap="none" dirty="0">
                  <a:solidFill>
                    <a:srgbClr val="2E6FB3"/>
                  </a:solidFill>
                  <a:latin typeface="Open Sans ExtraBold"/>
                  <a:ea typeface="Calibri"/>
                  <a:cs typeface="Calibri"/>
                  <a:sym typeface="Calibri"/>
                </a:rPr>
                <a:t>in-situ, </a:t>
              </a:r>
              <a:r>
                <a:rPr lang="en-US" sz="1800" b="0" i="0" u="none" strike="noStrike" cap="none" dirty="0">
                  <a:solidFill>
                    <a:srgbClr val="2E6FB3"/>
                  </a:solidFill>
                  <a:latin typeface="Open Sans Light"/>
                  <a:ea typeface="Calibri"/>
                  <a:cs typeface="Calibri"/>
                  <a:sym typeface="Calibri"/>
                </a:rPr>
                <a:t>on farm</a:t>
              </a:r>
              <a:endParaRPr lang="en-US" sz="1800" b="0" i="0" u="none" strike="noStrike" cap="none" dirty="0">
                <a:solidFill>
                  <a:srgbClr val="2E6FB3"/>
                </a:solidFill>
                <a:latin typeface="Open Sans Light"/>
                <a:ea typeface="Calibri"/>
                <a:cs typeface="Calibri"/>
              </a:endParaRPr>
            </a:p>
          </p:txBody>
        </p:sp>
        <p:cxnSp>
          <p:nvCxnSpPr>
            <p:cNvPr id="446" name="Google Shape;446;g3a7ef6848da_0_2">
              <a:extLst>
                <a:ext uri="{FF2B5EF4-FFF2-40B4-BE49-F238E27FC236}">
                  <a16:creationId xmlns:a16="http://schemas.microsoft.com/office/drawing/2014/main" id="{B2C45B53-B2F0-6FCD-961D-4C1E1989B232}"/>
                </a:ext>
              </a:extLst>
            </p:cNvPr>
            <p:cNvCxnSpPr/>
            <p:nvPr/>
          </p:nvCxnSpPr>
          <p:spPr>
            <a:xfrm rot="10800000">
              <a:off x="2858215" y="4622052"/>
              <a:ext cx="1200900" cy="0"/>
            </a:xfrm>
            <a:prstGeom prst="straightConnector1">
              <a:avLst/>
            </a:prstGeom>
            <a:noFill/>
            <a:ln w="9525" cap="flat" cmpd="sng">
              <a:solidFill>
                <a:srgbClr val="C2C2C2"/>
              </a:solidFill>
              <a:prstDash val="solid"/>
              <a:round/>
              <a:headEnd type="none" w="sm" len="sm"/>
              <a:tailEnd type="none" w="sm" len="sm"/>
            </a:ln>
          </p:spPr>
        </p:cxnSp>
        <p:grpSp>
          <p:nvGrpSpPr>
            <p:cNvPr id="447" name="Google Shape;447;g3a7ef6848da_0_2">
              <a:extLst>
                <a:ext uri="{FF2B5EF4-FFF2-40B4-BE49-F238E27FC236}">
                  <a16:creationId xmlns:a16="http://schemas.microsoft.com/office/drawing/2014/main" id="{6F782552-1FA7-AAA0-B44C-DE29B447E78F}"/>
                </a:ext>
              </a:extLst>
            </p:cNvPr>
            <p:cNvGrpSpPr/>
            <p:nvPr/>
          </p:nvGrpSpPr>
          <p:grpSpPr>
            <a:xfrm>
              <a:off x="6715547" y="4354410"/>
              <a:ext cx="262800" cy="372300"/>
              <a:chOff x="6715547" y="4354410"/>
              <a:chExt cx="262800" cy="372300"/>
            </a:xfrm>
          </p:grpSpPr>
          <p:sp>
            <p:nvSpPr>
              <p:cNvPr id="448" name="Google Shape;448;g3a7ef6848da_0_2">
                <a:extLst>
                  <a:ext uri="{FF2B5EF4-FFF2-40B4-BE49-F238E27FC236}">
                    <a16:creationId xmlns:a16="http://schemas.microsoft.com/office/drawing/2014/main" id="{9A3CAA4E-F851-94D4-F359-20AE6C949880}"/>
                  </a:ext>
                </a:extLst>
              </p:cNvPr>
              <p:cNvSpPr/>
              <p:nvPr/>
            </p:nvSpPr>
            <p:spPr>
              <a:xfrm>
                <a:off x="6755583" y="4426298"/>
                <a:ext cx="210900" cy="236100"/>
              </a:xfrm>
              <a:prstGeom prst="ellipse">
                <a:avLst/>
              </a:prstGeom>
              <a:solidFill>
                <a:srgbClr val="307B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49" name="Google Shape;449;g3a7ef6848da_0_2">
                <a:extLst>
                  <a:ext uri="{FF2B5EF4-FFF2-40B4-BE49-F238E27FC236}">
                    <a16:creationId xmlns:a16="http://schemas.microsoft.com/office/drawing/2014/main" id="{63FF3D69-8F0C-7D82-034D-0970A5AF8771}"/>
                  </a:ext>
                </a:extLst>
              </p:cNvPr>
              <p:cNvSpPr txBox="1"/>
              <p:nvPr/>
            </p:nvSpPr>
            <p:spPr>
              <a:xfrm>
                <a:off x="6715547" y="4354410"/>
                <a:ext cx="262800" cy="372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33"/>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4</a:t>
                </a:r>
                <a:endParaRPr sz="1200" b="0" i="0" u="none" strike="noStrike" cap="none">
                  <a:solidFill>
                    <a:srgbClr val="FFFFFF"/>
                  </a:solidFill>
                  <a:latin typeface="Arial"/>
                  <a:ea typeface="Arial"/>
                  <a:cs typeface="Arial"/>
                  <a:sym typeface="Arial"/>
                </a:endParaRPr>
              </a:p>
            </p:txBody>
          </p:sp>
        </p:grpSp>
        <p:sp>
          <p:nvSpPr>
            <p:cNvPr id="450" name="Google Shape;450;g3a7ef6848da_0_2">
              <a:extLst>
                <a:ext uri="{FF2B5EF4-FFF2-40B4-BE49-F238E27FC236}">
                  <a16:creationId xmlns:a16="http://schemas.microsoft.com/office/drawing/2014/main" id="{A611BC5A-D8EA-E07D-3811-2335F1EF16F9}"/>
                </a:ext>
              </a:extLst>
            </p:cNvPr>
            <p:cNvSpPr txBox="1"/>
            <p:nvPr/>
          </p:nvSpPr>
          <p:spPr>
            <a:xfrm flipH="1">
              <a:off x="6988818" y="2131605"/>
              <a:ext cx="2600700" cy="437515"/>
            </a:xfrm>
            <a:prstGeom prst="rect">
              <a:avLst/>
            </a:prstGeom>
            <a:noFill/>
            <a:ln>
              <a:noFill/>
            </a:ln>
          </p:spPr>
          <p:txBody>
            <a:bodyPr spcFirstLastPara="1" wrap="square" lIns="121900" tIns="121900" rIns="121900" bIns="1219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2E6FB3"/>
                  </a:solidFill>
                  <a:latin typeface="Open Sans Light"/>
                  <a:ea typeface="Calibri"/>
                  <a:cs typeface="Calibri"/>
                  <a:sym typeface="Calibri"/>
                </a:rPr>
                <a:t>Svalbard Global Seed Vault</a:t>
              </a:r>
              <a:endParaRPr lang="en-US" sz="1800" b="0" i="0" u="none" strike="noStrike" cap="none">
                <a:solidFill>
                  <a:srgbClr val="2E6FB3"/>
                </a:solidFill>
                <a:latin typeface="Open Sans Light"/>
                <a:ea typeface="Calibri"/>
                <a:cs typeface="Calibri"/>
              </a:endParaRPr>
            </a:p>
          </p:txBody>
        </p:sp>
        <p:cxnSp>
          <p:nvCxnSpPr>
            <p:cNvPr id="451" name="Google Shape;451;g3a7ef6848da_0_2">
              <a:extLst>
                <a:ext uri="{FF2B5EF4-FFF2-40B4-BE49-F238E27FC236}">
                  <a16:creationId xmlns:a16="http://schemas.microsoft.com/office/drawing/2014/main" id="{A9CFAFAF-6648-2748-00F3-F2D9B945F10A}"/>
                </a:ext>
              </a:extLst>
            </p:cNvPr>
            <p:cNvCxnSpPr/>
            <p:nvPr/>
          </p:nvCxnSpPr>
          <p:spPr>
            <a:xfrm>
              <a:off x="4827271" y="2348732"/>
              <a:ext cx="1781100" cy="0"/>
            </a:xfrm>
            <a:prstGeom prst="straightConnector1">
              <a:avLst/>
            </a:prstGeom>
            <a:noFill/>
            <a:ln w="9525" cap="flat" cmpd="sng">
              <a:solidFill>
                <a:schemeClr val="dk1"/>
              </a:solidFill>
              <a:prstDash val="solid"/>
              <a:round/>
              <a:headEnd type="none" w="sm" len="sm"/>
              <a:tailEnd type="none" w="sm" len="sm"/>
            </a:ln>
          </p:spPr>
        </p:cxnSp>
        <p:grpSp>
          <p:nvGrpSpPr>
            <p:cNvPr id="452" name="Google Shape;452;g3a7ef6848da_0_2">
              <a:extLst>
                <a:ext uri="{FF2B5EF4-FFF2-40B4-BE49-F238E27FC236}">
                  <a16:creationId xmlns:a16="http://schemas.microsoft.com/office/drawing/2014/main" id="{BCDC65C5-FC8A-0601-43A9-7D3C435AF6DC}"/>
                </a:ext>
              </a:extLst>
            </p:cNvPr>
            <p:cNvGrpSpPr/>
            <p:nvPr/>
          </p:nvGrpSpPr>
          <p:grpSpPr>
            <a:xfrm>
              <a:off x="6726109" y="2155508"/>
              <a:ext cx="262800" cy="372300"/>
              <a:chOff x="7340984" y="2265728"/>
              <a:chExt cx="262800" cy="372300"/>
            </a:xfrm>
          </p:grpSpPr>
          <p:sp>
            <p:nvSpPr>
              <p:cNvPr id="453" name="Google Shape;453;g3a7ef6848da_0_2">
                <a:extLst>
                  <a:ext uri="{FF2B5EF4-FFF2-40B4-BE49-F238E27FC236}">
                    <a16:creationId xmlns:a16="http://schemas.microsoft.com/office/drawing/2014/main" id="{7609CD4A-260E-4215-DA2D-6E68B74CD869}"/>
                  </a:ext>
                </a:extLst>
              </p:cNvPr>
              <p:cNvSpPr/>
              <p:nvPr/>
            </p:nvSpPr>
            <p:spPr>
              <a:xfrm flipH="1">
                <a:off x="7366915" y="2337616"/>
                <a:ext cx="210900" cy="236100"/>
              </a:xfrm>
              <a:prstGeom prst="ellipse">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54" name="Google Shape;454;g3a7ef6848da_0_2">
                <a:extLst>
                  <a:ext uri="{FF2B5EF4-FFF2-40B4-BE49-F238E27FC236}">
                    <a16:creationId xmlns:a16="http://schemas.microsoft.com/office/drawing/2014/main" id="{364B3D38-DD92-5C33-E02F-E2FF5E1CF4FC}"/>
                  </a:ext>
                </a:extLst>
              </p:cNvPr>
              <p:cNvSpPr txBox="1"/>
              <p:nvPr/>
            </p:nvSpPr>
            <p:spPr>
              <a:xfrm flipH="1">
                <a:off x="7340984" y="2265728"/>
                <a:ext cx="262800" cy="372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33"/>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1</a:t>
                </a:r>
                <a:endParaRPr sz="1200" b="0" i="0" u="none" strike="noStrike" cap="none">
                  <a:solidFill>
                    <a:srgbClr val="FFFFFF"/>
                  </a:solidFill>
                  <a:latin typeface="Arial"/>
                  <a:ea typeface="Arial"/>
                  <a:cs typeface="Arial"/>
                  <a:sym typeface="Arial"/>
                </a:endParaRPr>
              </a:p>
            </p:txBody>
          </p:sp>
        </p:grpSp>
        <p:grpSp>
          <p:nvGrpSpPr>
            <p:cNvPr id="455" name="Google Shape;455;g3a7ef6848da_0_2">
              <a:extLst>
                <a:ext uri="{FF2B5EF4-FFF2-40B4-BE49-F238E27FC236}">
                  <a16:creationId xmlns:a16="http://schemas.microsoft.com/office/drawing/2014/main" id="{C9B04BC7-1372-8796-7CDF-FE5D7E1E3D29}"/>
                </a:ext>
              </a:extLst>
            </p:cNvPr>
            <p:cNvGrpSpPr/>
            <p:nvPr/>
          </p:nvGrpSpPr>
          <p:grpSpPr>
            <a:xfrm>
              <a:off x="2363945" y="1926459"/>
              <a:ext cx="4320510" cy="3869403"/>
              <a:chOff x="3217473" y="1225350"/>
              <a:chExt cx="3118151" cy="3159727"/>
            </a:xfrm>
          </p:grpSpPr>
          <p:sp>
            <p:nvSpPr>
              <p:cNvPr id="456" name="Google Shape;456;g3a7ef6848da_0_2">
                <a:extLst>
                  <a:ext uri="{FF2B5EF4-FFF2-40B4-BE49-F238E27FC236}">
                    <a16:creationId xmlns:a16="http://schemas.microsoft.com/office/drawing/2014/main" id="{E2E24E57-D794-4C35-338F-45332216C974}"/>
                  </a:ext>
                </a:extLst>
              </p:cNvPr>
              <p:cNvSpPr/>
              <p:nvPr/>
            </p:nvSpPr>
            <p:spPr>
              <a:xfrm>
                <a:off x="3579175" y="2711400"/>
                <a:ext cx="2396410" cy="97116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3a7ef6848da_0_2">
                <a:extLst>
                  <a:ext uri="{FF2B5EF4-FFF2-40B4-BE49-F238E27FC236}">
                    <a16:creationId xmlns:a16="http://schemas.microsoft.com/office/drawing/2014/main" id="{C9A68445-23D3-2333-FC08-B26A9EDD3FCB}"/>
                  </a:ext>
                </a:extLst>
              </p:cNvPr>
              <p:cNvSpPr/>
              <p:nvPr/>
            </p:nvSpPr>
            <p:spPr>
              <a:xfrm>
                <a:off x="3730755" y="2527208"/>
                <a:ext cx="2079127" cy="837209"/>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3a7ef6848da_0_2">
                <a:extLst>
                  <a:ext uri="{FF2B5EF4-FFF2-40B4-BE49-F238E27FC236}">
                    <a16:creationId xmlns:a16="http://schemas.microsoft.com/office/drawing/2014/main" id="{FCA6F9A7-558A-E1EA-7892-622042F3EE1F}"/>
                  </a:ext>
                </a:extLst>
              </p:cNvPr>
              <p:cNvSpPr/>
              <p:nvPr/>
            </p:nvSpPr>
            <p:spPr>
              <a:xfrm>
                <a:off x="3946479" y="2252239"/>
                <a:ext cx="1647477" cy="663383"/>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3a7ef6848da_0_2">
                <a:extLst>
                  <a:ext uri="{FF2B5EF4-FFF2-40B4-BE49-F238E27FC236}">
                    <a16:creationId xmlns:a16="http://schemas.microsoft.com/office/drawing/2014/main" id="{0C5FF915-D3AB-71CE-39C2-D743E686839F}"/>
                  </a:ext>
                </a:extLst>
              </p:cNvPr>
              <p:cNvSpPr/>
              <p:nvPr/>
            </p:nvSpPr>
            <p:spPr>
              <a:xfrm>
                <a:off x="4265445" y="1828277"/>
                <a:ext cx="1014014" cy="416547"/>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3a7ef6848da_0_2">
                <a:extLst>
                  <a:ext uri="{FF2B5EF4-FFF2-40B4-BE49-F238E27FC236}">
                    <a16:creationId xmlns:a16="http://schemas.microsoft.com/office/drawing/2014/main" id="{6AC7A0EB-7FDF-E516-241D-C8536D8809CE}"/>
                  </a:ext>
                </a:extLst>
              </p:cNvPr>
              <p:cNvSpPr/>
              <p:nvPr/>
            </p:nvSpPr>
            <p:spPr>
              <a:xfrm>
                <a:off x="3217473"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094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3a7ef6848da_0_2">
                <a:extLst>
                  <a:ext uri="{FF2B5EF4-FFF2-40B4-BE49-F238E27FC236}">
                    <a16:creationId xmlns:a16="http://schemas.microsoft.com/office/drawing/2014/main" id="{B3E14EA3-3C26-EED9-2FEF-A34BFEB44DD0}"/>
                  </a:ext>
                </a:extLst>
              </p:cNvPr>
              <p:cNvSpPr/>
              <p:nvPr/>
            </p:nvSpPr>
            <p:spPr>
              <a:xfrm>
                <a:off x="3790596"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3a7ef6848da_0_2">
                <a:extLst>
                  <a:ext uri="{FF2B5EF4-FFF2-40B4-BE49-F238E27FC236}">
                    <a16:creationId xmlns:a16="http://schemas.microsoft.com/office/drawing/2014/main" id="{A5F400CC-DD06-EB40-FA6E-31383FC0608A}"/>
                  </a:ext>
                </a:extLst>
              </p:cNvPr>
              <p:cNvSpPr/>
              <p:nvPr/>
            </p:nvSpPr>
            <p:spPr>
              <a:xfrm flipH="1">
                <a:off x="4770690"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3a7ef6848da_0_2">
                <a:extLst>
                  <a:ext uri="{FF2B5EF4-FFF2-40B4-BE49-F238E27FC236}">
                    <a16:creationId xmlns:a16="http://schemas.microsoft.com/office/drawing/2014/main" id="{EC8EFED7-FC44-7B0E-F076-857A6923CF48}"/>
                  </a:ext>
                </a:extLst>
              </p:cNvPr>
              <p:cNvSpPr/>
              <p:nvPr/>
            </p:nvSpPr>
            <p:spPr>
              <a:xfrm>
                <a:off x="4002555"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094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3a7ef6848da_0_2">
                <a:extLst>
                  <a:ext uri="{FF2B5EF4-FFF2-40B4-BE49-F238E27FC236}">
                    <a16:creationId xmlns:a16="http://schemas.microsoft.com/office/drawing/2014/main" id="{5387258F-51C1-DC9D-26D7-791105AAEE31}"/>
                  </a:ext>
                </a:extLst>
              </p:cNvPr>
              <p:cNvSpPr/>
              <p:nvPr/>
            </p:nvSpPr>
            <p:spPr>
              <a:xfrm flipH="1">
                <a:off x="4770683"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0D5DD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3a7ef6848da_0_2">
                <a:extLst>
                  <a:ext uri="{FF2B5EF4-FFF2-40B4-BE49-F238E27FC236}">
                    <a16:creationId xmlns:a16="http://schemas.microsoft.com/office/drawing/2014/main" id="{53BB08B6-83AA-D1FA-B212-23A600435F1B}"/>
                  </a:ext>
                </a:extLst>
              </p:cNvPr>
              <p:cNvSpPr/>
              <p:nvPr/>
            </p:nvSpPr>
            <p:spPr>
              <a:xfrm>
                <a:off x="4323640" y="1225350"/>
                <a:ext cx="449116" cy="854010"/>
              </a:xfrm>
              <a:custGeom>
                <a:avLst/>
                <a:gdLst/>
                <a:ahLst/>
                <a:cxnLst/>
                <a:rect l="l" t="t" r="r" b="b"/>
                <a:pathLst>
                  <a:path w="10635" h="16697" extrusionOk="0">
                    <a:moveTo>
                      <a:pt x="10635" y="0"/>
                    </a:moveTo>
                    <a:lnTo>
                      <a:pt x="0" y="12722"/>
                    </a:lnTo>
                    <a:lnTo>
                      <a:pt x="10635" y="16697"/>
                    </a:lnTo>
                    <a:close/>
                  </a:path>
                </a:pathLst>
              </a:custGeom>
              <a:solidFill>
                <a:srgbClr val="094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3a7ef6848da_0_2">
                <a:extLst>
                  <a:ext uri="{FF2B5EF4-FFF2-40B4-BE49-F238E27FC236}">
                    <a16:creationId xmlns:a16="http://schemas.microsoft.com/office/drawing/2014/main" id="{1621069D-034D-D339-97CC-F4E97B9ECF98}"/>
                  </a:ext>
                </a:extLst>
              </p:cNvPr>
              <p:cNvSpPr/>
              <p:nvPr/>
            </p:nvSpPr>
            <p:spPr>
              <a:xfrm flipH="1">
                <a:off x="4770673" y="1225350"/>
                <a:ext cx="449116" cy="854010"/>
              </a:xfrm>
              <a:custGeom>
                <a:avLst/>
                <a:gdLst/>
                <a:ahLst/>
                <a:cxnLst/>
                <a:rect l="l" t="t" r="r" b="b"/>
                <a:pathLst>
                  <a:path w="10635" h="16697" extrusionOk="0">
                    <a:moveTo>
                      <a:pt x="10635" y="0"/>
                    </a:moveTo>
                    <a:lnTo>
                      <a:pt x="0" y="12722"/>
                    </a:lnTo>
                    <a:lnTo>
                      <a:pt x="10635" y="16697"/>
                    </a:lnTo>
                    <a:close/>
                  </a:path>
                </a:pathLst>
              </a:custGeom>
              <a:solidFill>
                <a:srgbClr val="0C58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3a7ef6848da_0_2">
                <a:extLst>
                  <a:ext uri="{FF2B5EF4-FFF2-40B4-BE49-F238E27FC236}">
                    <a16:creationId xmlns:a16="http://schemas.microsoft.com/office/drawing/2014/main" id="{1F2BD526-2EA2-CBB4-EAFA-410529B0AE73}"/>
                  </a:ext>
                </a:extLst>
              </p:cNvPr>
              <p:cNvSpPr/>
              <p:nvPr/>
            </p:nvSpPr>
            <p:spPr>
              <a:xfrm>
                <a:off x="3636034" y="2553603"/>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0944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3a7ef6848da_0_2">
                <a:extLst>
                  <a:ext uri="{FF2B5EF4-FFF2-40B4-BE49-F238E27FC236}">
                    <a16:creationId xmlns:a16="http://schemas.microsoft.com/office/drawing/2014/main" id="{C5C15F7A-E8B1-17F6-1D78-DC8410A760C1}"/>
                  </a:ext>
                </a:extLst>
              </p:cNvPr>
              <p:cNvSpPr/>
              <p:nvPr/>
            </p:nvSpPr>
            <p:spPr>
              <a:xfrm flipH="1">
                <a:off x="4770657" y="2555106"/>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0E65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3a7ef6848da_0_2">
                <a:extLst>
                  <a:ext uri="{FF2B5EF4-FFF2-40B4-BE49-F238E27FC236}">
                    <a16:creationId xmlns:a16="http://schemas.microsoft.com/office/drawing/2014/main" id="{5BEE83DB-C587-989E-59CD-135944A1FFFC}"/>
                  </a:ext>
                </a:extLst>
              </p:cNvPr>
              <p:cNvSpPr/>
              <p:nvPr/>
            </p:nvSpPr>
            <p:spPr>
              <a:xfrm flipH="1">
                <a:off x="4776508"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307B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0" name="Google Shape;470;g3a7ef6848da_0_2">
              <a:extLst>
                <a:ext uri="{FF2B5EF4-FFF2-40B4-BE49-F238E27FC236}">
                  <a16:creationId xmlns:a16="http://schemas.microsoft.com/office/drawing/2014/main" id="{3DF166F1-FF15-DBBE-CAC2-E59F05B67EE5}"/>
                </a:ext>
              </a:extLst>
            </p:cNvPr>
            <p:cNvSpPr txBox="1"/>
            <p:nvPr/>
          </p:nvSpPr>
          <p:spPr>
            <a:xfrm>
              <a:off x="6988909" y="2900751"/>
              <a:ext cx="2485800" cy="437515"/>
            </a:xfrm>
            <a:prstGeom prst="rect">
              <a:avLst/>
            </a:prstGeom>
            <a:noFill/>
            <a:ln>
              <a:noFill/>
            </a:ln>
          </p:spPr>
          <p:txBody>
            <a:bodyPr spcFirstLastPara="1" wrap="square" lIns="121900" tIns="121900" rIns="121900" bIns="1219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2E6FB3"/>
                  </a:solidFill>
                  <a:latin typeface="Open Sans Light"/>
                  <a:ea typeface="Calibri"/>
                  <a:cs typeface="Calibri"/>
                  <a:sym typeface="Calibri"/>
                </a:rPr>
                <a:t>International collections</a:t>
              </a:r>
              <a:endParaRPr lang="en-US" sz="1800" b="0" i="0" u="none" strike="noStrike" cap="none">
                <a:solidFill>
                  <a:srgbClr val="2E6FB3"/>
                </a:solidFill>
                <a:latin typeface="Open Sans Light"/>
                <a:ea typeface="Calibri"/>
                <a:cs typeface="Calibri"/>
              </a:endParaRPr>
            </a:p>
          </p:txBody>
        </p:sp>
        <p:cxnSp>
          <p:nvCxnSpPr>
            <p:cNvPr id="471" name="Google Shape;471;g3a7ef6848da_0_2">
              <a:extLst>
                <a:ext uri="{FF2B5EF4-FFF2-40B4-BE49-F238E27FC236}">
                  <a16:creationId xmlns:a16="http://schemas.microsoft.com/office/drawing/2014/main" id="{46CD4DB2-3284-6455-3B33-F08DCBA3B6F2}"/>
                </a:ext>
              </a:extLst>
            </p:cNvPr>
            <p:cNvCxnSpPr/>
            <p:nvPr/>
          </p:nvCxnSpPr>
          <p:spPr>
            <a:xfrm rot="10800000">
              <a:off x="5424550" y="3099728"/>
              <a:ext cx="1223100" cy="0"/>
            </a:xfrm>
            <a:prstGeom prst="straightConnector1">
              <a:avLst/>
            </a:prstGeom>
            <a:noFill/>
            <a:ln w="9525" cap="flat" cmpd="sng">
              <a:solidFill>
                <a:schemeClr val="dk1"/>
              </a:solidFill>
              <a:prstDash val="solid"/>
              <a:round/>
              <a:headEnd type="none" w="sm" len="sm"/>
              <a:tailEnd type="none" w="sm" len="sm"/>
            </a:ln>
          </p:spPr>
        </p:cxnSp>
        <p:grpSp>
          <p:nvGrpSpPr>
            <p:cNvPr id="472" name="Google Shape;472;g3a7ef6848da_0_2">
              <a:extLst>
                <a:ext uri="{FF2B5EF4-FFF2-40B4-BE49-F238E27FC236}">
                  <a16:creationId xmlns:a16="http://schemas.microsoft.com/office/drawing/2014/main" id="{1138BD58-2347-1CA8-6F9E-EA5289D4613D}"/>
                </a:ext>
              </a:extLst>
            </p:cNvPr>
            <p:cNvGrpSpPr/>
            <p:nvPr/>
          </p:nvGrpSpPr>
          <p:grpSpPr>
            <a:xfrm>
              <a:off x="6721201" y="2901946"/>
              <a:ext cx="262800" cy="372300"/>
              <a:chOff x="6721201" y="2972286"/>
              <a:chExt cx="262800" cy="372300"/>
            </a:xfrm>
          </p:grpSpPr>
          <p:sp>
            <p:nvSpPr>
              <p:cNvPr id="473" name="Google Shape;473;g3a7ef6848da_0_2">
                <a:extLst>
                  <a:ext uri="{FF2B5EF4-FFF2-40B4-BE49-F238E27FC236}">
                    <a16:creationId xmlns:a16="http://schemas.microsoft.com/office/drawing/2014/main" id="{9B2647D0-87CD-CA6C-82A4-8209FFC87C4E}"/>
                  </a:ext>
                </a:extLst>
              </p:cNvPr>
              <p:cNvSpPr/>
              <p:nvPr/>
            </p:nvSpPr>
            <p:spPr>
              <a:xfrm>
                <a:off x="6744358" y="3050737"/>
                <a:ext cx="210900" cy="236100"/>
              </a:xfrm>
              <a:prstGeom prst="ellipse">
                <a:avLst/>
              </a:prstGeom>
              <a:solidFill>
                <a:srgbClr val="0D5DD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74" name="Google Shape;474;g3a7ef6848da_0_2">
                <a:extLst>
                  <a:ext uri="{FF2B5EF4-FFF2-40B4-BE49-F238E27FC236}">
                    <a16:creationId xmlns:a16="http://schemas.microsoft.com/office/drawing/2014/main" id="{9274D254-2D23-C1C4-0199-5FCBF2D47163}"/>
                  </a:ext>
                </a:extLst>
              </p:cNvPr>
              <p:cNvSpPr txBox="1"/>
              <p:nvPr/>
            </p:nvSpPr>
            <p:spPr>
              <a:xfrm>
                <a:off x="6721201" y="2972286"/>
                <a:ext cx="262800" cy="372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2133"/>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2</a:t>
                </a:r>
                <a:endParaRPr sz="1200" b="0" i="0" u="none" strike="noStrike" cap="none">
                  <a:solidFill>
                    <a:srgbClr val="FFFFFF"/>
                  </a:solidFill>
                  <a:latin typeface="Arial"/>
                  <a:ea typeface="Arial"/>
                  <a:cs typeface="Arial"/>
                  <a:sym typeface="Arial"/>
                </a:endParaRPr>
              </a:p>
            </p:txBody>
          </p:sp>
        </p:grpSp>
        <p:cxnSp>
          <p:nvCxnSpPr>
            <p:cNvPr id="475" name="Google Shape;475;g3a7ef6848da_0_2">
              <a:extLst>
                <a:ext uri="{FF2B5EF4-FFF2-40B4-BE49-F238E27FC236}">
                  <a16:creationId xmlns:a16="http://schemas.microsoft.com/office/drawing/2014/main" id="{A8CB123F-8CD4-CA6D-6F28-2812E1A40A4C}"/>
                </a:ext>
              </a:extLst>
            </p:cNvPr>
            <p:cNvCxnSpPr/>
            <p:nvPr/>
          </p:nvCxnSpPr>
          <p:spPr>
            <a:xfrm>
              <a:off x="6368237" y="4542715"/>
              <a:ext cx="299700" cy="0"/>
            </a:xfrm>
            <a:prstGeom prst="straightConnector1">
              <a:avLst/>
            </a:prstGeom>
            <a:noFill/>
            <a:ln w="9525" cap="flat" cmpd="sng">
              <a:solidFill>
                <a:schemeClr val="dk1"/>
              </a:solidFill>
              <a:prstDash val="solid"/>
              <a:round/>
              <a:headEnd type="none" w="sm" len="sm"/>
              <a:tailEnd type="none" w="sm" len="sm"/>
            </a:ln>
          </p:spPr>
        </p:cxnSp>
      </p:grpSp>
      <p:sp>
        <p:nvSpPr>
          <p:cNvPr id="17" name="Google Shape;332;g3a7de8d83d1_0_514">
            <a:extLst>
              <a:ext uri="{FF2B5EF4-FFF2-40B4-BE49-F238E27FC236}">
                <a16:creationId xmlns:a16="http://schemas.microsoft.com/office/drawing/2014/main" id="{FD43D0EB-E0F5-90BC-E298-F0B4116D5EF5}"/>
              </a:ext>
            </a:extLst>
          </p:cNvPr>
          <p:cNvSpPr txBox="1"/>
          <p:nvPr/>
        </p:nvSpPr>
        <p:spPr>
          <a:xfrm>
            <a:off x="7056628" y="4541438"/>
            <a:ext cx="4430522" cy="1775134"/>
          </a:xfrm>
          <a:prstGeom prst="rect">
            <a:avLst/>
          </a:prstGeom>
          <a:noFill/>
          <a:ln>
            <a:solidFill>
              <a:schemeClr val="bg1">
                <a:alpha val="61123"/>
              </a:schemeClr>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lt1"/>
                </a:solidFill>
                <a:latin typeface="Open Sans ExtraBold"/>
                <a:ea typeface="Open Sans Light"/>
                <a:cs typeface="Open Sans Light"/>
                <a:sym typeface="Open Sans Light"/>
              </a:rPr>
              <a:t>Ex situ </a:t>
            </a:r>
            <a:r>
              <a:rPr lang="en-US" sz="1800" b="0" i="0" u="none" strike="noStrike" cap="none" dirty="0">
                <a:solidFill>
                  <a:schemeClr val="lt1"/>
                </a:solidFill>
                <a:latin typeface="Open Sans Light"/>
                <a:ea typeface="Open Sans Light"/>
                <a:cs typeface="Open Sans Light"/>
                <a:sym typeface="Open Sans Light"/>
              </a:rPr>
              <a:t>conservation involves protecting a variety outside its normal location in a controlled environment such as a seed bank or field garden</a:t>
            </a:r>
            <a:endParaRPr lang="en-US" sz="1800" b="0" i="0" u="none" strike="noStrike" cap="none" dirty="0">
              <a:solidFill>
                <a:schemeClr val="lt1"/>
              </a:solidFill>
              <a:latin typeface="Open Sans Light"/>
              <a:ea typeface="Open Sans Light"/>
              <a:cs typeface="Open Sans Light"/>
            </a:endParaRPr>
          </a:p>
          <a:p>
            <a:pPr marL="0" marR="0" lvl="0" indent="0" algn="l" rtl="0">
              <a:lnSpc>
                <a:spcPct val="100000"/>
              </a:lnSpc>
              <a:spcBef>
                <a:spcPts val="0"/>
              </a:spcBef>
              <a:spcAft>
                <a:spcPts val="0"/>
              </a:spcAft>
              <a:buClr>
                <a:srgbClr val="000000"/>
              </a:buClr>
              <a:buSzPts val="1800"/>
              <a:buFont typeface="Arial"/>
              <a:buNone/>
            </a:pPr>
            <a:r>
              <a:rPr lang="en-US" sz="1800" b="1" i="1" dirty="0">
                <a:solidFill>
                  <a:schemeClr val="lt1"/>
                </a:solidFill>
                <a:latin typeface="Open Sans ExtraBold"/>
                <a:ea typeface="Open Sans Light"/>
                <a:cs typeface="Open Sans Light"/>
                <a:sym typeface="Open Sans Light"/>
              </a:rPr>
              <a:t>In situ </a:t>
            </a:r>
            <a:r>
              <a:rPr lang="en-US" sz="1800" dirty="0">
                <a:solidFill>
                  <a:schemeClr val="lt1"/>
                </a:solidFill>
                <a:latin typeface="Open Sans Light"/>
                <a:ea typeface="Open Sans Light"/>
                <a:cs typeface="Open Sans Light"/>
                <a:sym typeface="Open Sans Light"/>
              </a:rPr>
              <a:t>conservation preserves diversity in its original location </a:t>
            </a:r>
            <a:endParaRPr lang="en-US" sz="1800" b="0" i="0" u="none" strike="noStrike" cap="none" dirty="0">
              <a:solidFill>
                <a:schemeClr val="lt1"/>
              </a:solidFill>
              <a:latin typeface="Open Sans Light"/>
              <a:ea typeface="Open Sans Light"/>
              <a:cs typeface="Open Sans Light"/>
            </a:endParaRPr>
          </a:p>
        </p:txBody>
      </p:sp>
    </p:spTree>
    <p:extLst>
      <p:ext uri="{BB962C8B-B14F-4D97-AF65-F5344CB8AC3E}">
        <p14:creationId xmlns:p14="http://schemas.microsoft.com/office/powerpoint/2010/main" val="187782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82A87B94-6E13-6DAC-CD87-11A4A48994C7}"/>
            </a:ext>
          </a:extLst>
        </p:cNvPr>
        <p:cNvGrpSpPr/>
        <p:nvPr/>
      </p:nvGrpSpPr>
      <p:grpSpPr>
        <a:xfrm>
          <a:off x="0" y="0"/>
          <a:ext cx="0" cy="0"/>
          <a:chOff x="0" y="0"/>
          <a:chExt cx="0" cy="0"/>
        </a:xfrm>
      </p:grpSpPr>
      <p:sp>
        <p:nvSpPr>
          <p:cNvPr id="512" name="Google Shape;512;g3b0952927b3_0_1488">
            <a:extLst>
              <a:ext uri="{FF2B5EF4-FFF2-40B4-BE49-F238E27FC236}">
                <a16:creationId xmlns:a16="http://schemas.microsoft.com/office/drawing/2014/main" id="{67203A19-76B0-572C-D174-68F29839BFAA}"/>
              </a:ext>
            </a:extLst>
          </p:cNvPr>
          <p:cNvSpPr txBox="1">
            <a:spLocks noGrp="1"/>
          </p:cNvSpPr>
          <p:nvPr>
            <p:ph type="title"/>
          </p:nvPr>
        </p:nvSpPr>
        <p:spPr>
          <a:xfrm>
            <a:off x="307342" y="444032"/>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3b0952927b3_0_1488">
            <a:extLst>
              <a:ext uri="{FF2B5EF4-FFF2-40B4-BE49-F238E27FC236}">
                <a16:creationId xmlns:a16="http://schemas.microsoft.com/office/drawing/2014/main" id="{8F8C3D67-9BAF-144F-C84A-50C2EA5E5BC5}"/>
              </a:ext>
            </a:extLst>
          </p:cNvPr>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pic>
        <p:nvPicPr>
          <p:cNvPr id="514" name="Google Shape;514;g3b0952927b3_0_1488" title="54368368038_1d1818ad60_k.jpg">
            <a:hlinkClick r:id="rId3"/>
            <a:extLst>
              <a:ext uri="{FF2B5EF4-FFF2-40B4-BE49-F238E27FC236}">
                <a16:creationId xmlns:a16="http://schemas.microsoft.com/office/drawing/2014/main" id="{055B49C1-F722-8FA2-FD36-4B65B3401092}"/>
              </a:ext>
            </a:extLst>
          </p:cNvPr>
          <p:cNvPicPr preferRelativeResize="0"/>
          <p:nvPr/>
        </p:nvPicPr>
        <p:blipFill rotWithShape="1">
          <a:blip r:embed="rId4">
            <a:alphaModFix/>
          </a:blip>
          <a:srcRect t="8833" r="1603"/>
          <a:stretch/>
        </p:blipFill>
        <p:spPr>
          <a:xfrm>
            <a:off x="0" y="0"/>
            <a:ext cx="12191999" cy="6857998"/>
          </a:xfrm>
          <a:prstGeom prst="rect">
            <a:avLst/>
          </a:prstGeom>
          <a:noFill/>
          <a:ln>
            <a:noFill/>
          </a:ln>
        </p:spPr>
      </p:pic>
      <p:sp>
        <p:nvSpPr>
          <p:cNvPr id="515" name="Google Shape;515;g3b0952927b3_0_1488">
            <a:extLst>
              <a:ext uri="{FF2B5EF4-FFF2-40B4-BE49-F238E27FC236}">
                <a16:creationId xmlns:a16="http://schemas.microsoft.com/office/drawing/2014/main" id="{6D1EC0AB-747B-64C5-2DCF-CE4F4C4878AD}"/>
              </a:ext>
            </a:extLst>
          </p:cNvPr>
          <p:cNvSpPr/>
          <p:nvPr/>
        </p:nvSpPr>
        <p:spPr>
          <a:xfrm>
            <a:off x="307350" y="745825"/>
            <a:ext cx="3841200" cy="5076300"/>
          </a:xfrm>
          <a:prstGeom prst="rect">
            <a:avLst/>
          </a:prstGeom>
          <a:solidFill>
            <a:srgbClr val="D0E2F3">
              <a:alpha val="48240"/>
            </a:srgbClr>
          </a:solidFill>
          <a:ln w="9525" cap="flat" cmpd="sng">
            <a:solidFill>
              <a:srgbClr val="D1E3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Light"/>
              <a:ea typeface="Open Sans Light"/>
              <a:cs typeface="Open Sans Light"/>
              <a:sym typeface="Open Sans Light"/>
            </a:endParaRPr>
          </a:p>
        </p:txBody>
      </p:sp>
      <p:sp>
        <p:nvSpPr>
          <p:cNvPr id="516" name="Google Shape;516;g3b0952927b3_0_1488">
            <a:extLst>
              <a:ext uri="{FF2B5EF4-FFF2-40B4-BE49-F238E27FC236}">
                <a16:creationId xmlns:a16="http://schemas.microsoft.com/office/drawing/2014/main" id="{028D3375-5F6F-38CC-CB95-4D7227D44D61}"/>
              </a:ext>
            </a:extLst>
          </p:cNvPr>
          <p:cNvSpPr txBox="1">
            <a:spLocks noGrp="1"/>
          </p:cNvSpPr>
          <p:nvPr>
            <p:ph type="title"/>
          </p:nvPr>
        </p:nvSpPr>
        <p:spPr>
          <a:xfrm>
            <a:off x="307349" y="802700"/>
            <a:ext cx="3841200" cy="4932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sz="3200">
                <a:solidFill>
                  <a:schemeClr val="dk2"/>
                </a:solidFill>
              </a:rPr>
              <a:t>Svalbard Global Seed Vault</a:t>
            </a:r>
            <a:endParaRPr>
              <a:solidFill>
                <a:schemeClr val="dk2"/>
              </a:solidFill>
            </a:endParaRPr>
          </a:p>
        </p:txBody>
      </p:sp>
      <p:sp>
        <p:nvSpPr>
          <p:cNvPr id="517" name="Google Shape;517;g3b0952927b3_0_1488">
            <a:extLst>
              <a:ext uri="{FF2B5EF4-FFF2-40B4-BE49-F238E27FC236}">
                <a16:creationId xmlns:a16="http://schemas.microsoft.com/office/drawing/2014/main" id="{43EABD9F-4DF2-916F-19DA-4EBB08722F8C}"/>
              </a:ext>
            </a:extLst>
          </p:cNvPr>
          <p:cNvSpPr txBox="1"/>
          <p:nvPr/>
        </p:nvSpPr>
        <p:spPr>
          <a:xfrm>
            <a:off x="-142175" y="1848150"/>
            <a:ext cx="4290600" cy="238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0" algn="l" rtl="0">
              <a:spcBef>
                <a:spcPts val="1000"/>
              </a:spcBef>
              <a:spcAft>
                <a:spcPts val="0"/>
              </a:spcAft>
              <a:buNone/>
            </a:pPr>
            <a:r>
              <a:rPr lang="en-US" sz="2000" dirty="0">
                <a:solidFill>
                  <a:schemeClr val="dk2"/>
                </a:solidFill>
                <a:latin typeface="Open Sans Light"/>
                <a:ea typeface="Open Sans Light"/>
                <a:cs typeface="Open Sans Light"/>
                <a:sym typeface="Open Sans"/>
              </a:rPr>
              <a:t>Managed by the Government of Norway, NordGen and the Crop Trust</a:t>
            </a:r>
            <a:endParaRPr lang="en-US" sz="2000">
              <a:solidFill>
                <a:schemeClr val="dk2"/>
              </a:solidFill>
              <a:latin typeface="Open Sans Light"/>
              <a:ea typeface="Open Sans Light"/>
              <a:cs typeface="Open Sans Light"/>
            </a:endParaRPr>
          </a:p>
          <a:p>
            <a:pPr marL="457200" lvl="0" indent="0" algn="l" rtl="0">
              <a:spcBef>
                <a:spcPts val="1000"/>
              </a:spcBef>
              <a:spcAft>
                <a:spcPts val="0"/>
              </a:spcAft>
              <a:buNone/>
            </a:pPr>
            <a:r>
              <a:rPr lang="en-US" sz="2000" b="1" dirty="0">
                <a:solidFill>
                  <a:schemeClr val="dk2"/>
                </a:solidFill>
                <a:latin typeface="Open Sans ExtraBold"/>
                <a:ea typeface="Open Sans ExtraBold"/>
                <a:cs typeface="Open Sans ExtraBold"/>
                <a:sym typeface="Open Sans"/>
              </a:rPr>
              <a:t>Global back-up facility </a:t>
            </a:r>
            <a:r>
              <a:rPr lang="en-US" sz="2000" dirty="0">
                <a:solidFill>
                  <a:schemeClr val="dk2"/>
                </a:solidFill>
                <a:latin typeface="Open Sans Light"/>
                <a:ea typeface="Open Sans Light"/>
                <a:cs typeface="Open Sans Light"/>
                <a:sym typeface="Open Sans"/>
              </a:rPr>
              <a:t>for </a:t>
            </a:r>
            <a:r>
              <a:rPr lang="en-US" sz="2000" err="1">
                <a:solidFill>
                  <a:schemeClr val="dk2"/>
                </a:solidFill>
                <a:latin typeface="Open Sans Light"/>
                <a:ea typeface="Open Sans Light"/>
                <a:cs typeface="Open Sans Light"/>
                <a:sym typeface="Open Sans"/>
              </a:rPr>
              <a:t>genebanks</a:t>
            </a:r>
            <a:endParaRPr sz="2000">
              <a:solidFill>
                <a:schemeClr val="dk2"/>
              </a:solidFill>
              <a:latin typeface="Open Sans Light"/>
              <a:ea typeface="Open Sans Light"/>
              <a:cs typeface="Open Sans Light"/>
            </a:endParaRPr>
          </a:p>
          <a:p>
            <a:pPr marL="457200" lvl="0" indent="0" algn="l" rtl="0">
              <a:spcBef>
                <a:spcPts val="1000"/>
              </a:spcBef>
              <a:spcAft>
                <a:spcPts val="0"/>
              </a:spcAft>
              <a:buNone/>
            </a:pPr>
            <a:r>
              <a:rPr lang="en-US" sz="2000" dirty="0">
                <a:solidFill>
                  <a:schemeClr val="dk2"/>
                </a:solidFill>
                <a:latin typeface="Open Sans Light"/>
                <a:ea typeface="Open Sans Light"/>
                <a:cs typeface="Open Sans Light"/>
                <a:sym typeface="Open Sans"/>
              </a:rPr>
              <a:t>Seeds stored at -18°C</a:t>
            </a:r>
            <a:endParaRPr sz="2000">
              <a:solidFill>
                <a:schemeClr val="dk2"/>
              </a:solidFill>
              <a:latin typeface="Open Sans Light"/>
              <a:ea typeface="Open Sans Light"/>
              <a:cs typeface="Open Sans Light"/>
            </a:endParaRPr>
          </a:p>
          <a:p>
            <a:pPr marL="457200" lvl="0" indent="0" algn="l" rtl="0">
              <a:spcBef>
                <a:spcPts val="1000"/>
              </a:spcBef>
              <a:spcAft>
                <a:spcPts val="0"/>
              </a:spcAft>
              <a:buNone/>
            </a:pPr>
            <a:r>
              <a:rPr lang="en-US" sz="2000" dirty="0">
                <a:solidFill>
                  <a:schemeClr val="dk2"/>
                </a:solidFill>
                <a:latin typeface="Open Sans Light"/>
                <a:ea typeface="Open Sans Light"/>
                <a:cs typeface="Open Sans Light"/>
                <a:sym typeface="Open Sans"/>
              </a:rPr>
              <a:t>Over </a:t>
            </a:r>
            <a:r>
              <a:rPr lang="en-US" sz="2000" b="1" dirty="0">
                <a:solidFill>
                  <a:schemeClr val="dk2"/>
                </a:solidFill>
                <a:latin typeface="Open Sans ExtraBold"/>
                <a:ea typeface="Open Sans ExtraBold"/>
                <a:cs typeface="Open Sans ExtraBold"/>
                <a:sym typeface="Open Sans"/>
              </a:rPr>
              <a:t>1.3 million samples from over 100 </a:t>
            </a:r>
            <a:r>
              <a:rPr lang="en-US" sz="2000" b="1" err="1">
                <a:solidFill>
                  <a:schemeClr val="dk2"/>
                </a:solidFill>
                <a:latin typeface="Open Sans ExtraBold"/>
                <a:ea typeface="Open Sans ExtraBold"/>
                <a:cs typeface="Open Sans ExtraBold"/>
                <a:sym typeface="Open Sans"/>
              </a:rPr>
              <a:t>genebanks</a:t>
            </a:r>
            <a:r>
              <a:rPr lang="en-US" sz="2000" b="1" dirty="0">
                <a:solidFill>
                  <a:schemeClr val="dk2"/>
                </a:solidFill>
                <a:latin typeface="Open Sans ExtraBold"/>
                <a:ea typeface="Open Sans ExtraBold"/>
                <a:cs typeface="Open Sans ExtraBold"/>
                <a:sym typeface="Open Sans"/>
              </a:rPr>
              <a:t> </a:t>
            </a:r>
            <a:r>
              <a:rPr lang="en-US" sz="2000" dirty="0">
                <a:solidFill>
                  <a:schemeClr val="dk2"/>
                </a:solidFill>
                <a:latin typeface="Open Sans Light"/>
                <a:ea typeface="Open Sans Light"/>
                <a:cs typeface="Open Sans Light"/>
                <a:sym typeface="Open Sans"/>
              </a:rPr>
              <a:t>and over 6,000 plant species (capacity to store 4.5 million varieties of crops)</a:t>
            </a:r>
            <a:endParaRPr dirty="0">
              <a:solidFill>
                <a:schemeClr val="dk2"/>
              </a:solidFill>
              <a:latin typeface="Open Sans Light"/>
              <a:ea typeface="Open Sans Light"/>
              <a:cs typeface="Open Sans Light"/>
              <a:sym typeface="Open Sans"/>
            </a:endParaRPr>
          </a:p>
          <a:p>
            <a:pPr marL="0" lvl="0" indent="0" algn="l" rtl="0">
              <a:spcBef>
                <a:spcPts val="0"/>
              </a:spcBef>
              <a:spcAft>
                <a:spcPts val="0"/>
              </a:spcAft>
              <a:buNone/>
            </a:pPr>
            <a:endParaRPr sz="2800" dirty="0">
              <a:solidFill>
                <a:schemeClr val="dk2"/>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742435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BB11-3E16-9FE6-0F42-339D99C911E1}"/>
            </a:ext>
          </a:extLst>
        </p:cNvPr>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705A6940-4933-8746-BD3A-BB248D2E9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715" y="0"/>
            <a:ext cx="6846570" cy="6858000"/>
          </a:xfrm>
          <a:prstGeom prst="rect">
            <a:avLst/>
          </a:prstGeom>
        </p:spPr>
      </p:pic>
      <p:sp>
        <p:nvSpPr>
          <p:cNvPr id="7" name="Textfeld 6">
            <a:extLst>
              <a:ext uri="{FF2B5EF4-FFF2-40B4-BE49-F238E27FC236}">
                <a16:creationId xmlns:a16="http://schemas.microsoft.com/office/drawing/2014/main" id="{209FCE44-08E8-40E7-01CA-D63EA6D8F5D6}"/>
              </a:ext>
            </a:extLst>
          </p:cNvPr>
          <p:cNvSpPr txBox="1"/>
          <p:nvPr/>
        </p:nvSpPr>
        <p:spPr>
          <a:xfrm>
            <a:off x="2092200" y="6510130"/>
            <a:ext cx="2369559" cy="246221"/>
          </a:xfrm>
          <a:prstGeom prst="rect">
            <a:avLst/>
          </a:prstGeom>
          <a:noFill/>
        </p:spPr>
        <p:txBody>
          <a:bodyPr wrap="none" rtlCol="0">
            <a:spAutoFit/>
          </a:bodyPr>
          <a:lstStyle/>
          <a:p>
            <a:r>
              <a:rPr lang="de-DE" sz="1000" dirty="0"/>
              <a:t>Hugo </a:t>
            </a:r>
            <a:r>
              <a:rPr lang="de-DE" sz="1000" dirty="0" err="1"/>
              <a:t>Ahlenius</a:t>
            </a:r>
            <a:r>
              <a:rPr lang="de-DE" sz="1000" dirty="0"/>
              <a:t>, UNEP/GRID-</a:t>
            </a:r>
            <a:r>
              <a:rPr lang="de-DE" sz="1000" dirty="0" err="1"/>
              <a:t>Arendal</a:t>
            </a:r>
            <a:r>
              <a:rPr lang="de-DE" sz="1000" dirty="0"/>
              <a:t>, 2005</a:t>
            </a:r>
          </a:p>
        </p:txBody>
      </p:sp>
      <p:cxnSp>
        <p:nvCxnSpPr>
          <p:cNvPr id="4" name="Straight Arrow Connector 3">
            <a:extLst>
              <a:ext uri="{FF2B5EF4-FFF2-40B4-BE49-F238E27FC236}">
                <a16:creationId xmlns:a16="http://schemas.microsoft.com/office/drawing/2014/main" id="{3FCEB055-DDB4-C56E-A985-C41A3493DDF1}"/>
              </a:ext>
            </a:extLst>
          </p:cNvPr>
          <p:cNvCxnSpPr>
            <a:cxnSpLocks/>
          </p:cNvCxnSpPr>
          <p:nvPr/>
        </p:nvCxnSpPr>
        <p:spPr>
          <a:xfrm flipH="1">
            <a:off x="6438900" y="4546600"/>
            <a:ext cx="4889500"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832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7">
          <a:extLst>
            <a:ext uri="{FF2B5EF4-FFF2-40B4-BE49-F238E27FC236}">
              <a16:creationId xmlns:a16="http://schemas.microsoft.com/office/drawing/2014/main" id="{CA2C5842-91FD-45B9-5569-6B504962ACF5}"/>
            </a:ext>
          </a:extLst>
        </p:cNvPr>
        <p:cNvGrpSpPr/>
        <p:nvPr/>
      </p:nvGrpSpPr>
      <p:grpSpPr>
        <a:xfrm>
          <a:off x="0" y="0"/>
          <a:ext cx="0" cy="0"/>
          <a:chOff x="0" y="0"/>
          <a:chExt cx="0" cy="0"/>
        </a:xfrm>
      </p:grpSpPr>
      <p:sp>
        <p:nvSpPr>
          <p:cNvPr id="523" name="Google Shape;523;g3b0952927b3_0_1538">
            <a:extLst>
              <a:ext uri="{FF2B5EF4-FFF2-40B4-BE49-F238E27FC236}">
                <a16:creationId xmlns:a16="http://schemas.microsoft.com/office/drawing/2014/main" id="{A79D7830-0831-D174-7AA4-9CF7C72C466C}"/>
              </a:ext>
            </a:extLst>
          </p:cNvPr>
          <p:cNvSpPr txBox="1">
            <a:spLocks noGrp="1"/>
          </p:cNvSpPr>
          <p:nvPr>
            <p:ph type="title"/>
          </p:nvPr>
        </p:nvSpPr>
        <p:spPr>
          <a:xfrm>
            <a:off x="307342" y="444032"/>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3b0952927b3_0_1538">
            <a:extLst>
              <a:ext uri="{FF2B5EF4-FFF2-40B4-BE49-F238E27FC236}">
                <a16:creationId xmlns:a16="http://schemas.microsoft.com/office/drawing/2014/main" id="{933C64FD-06B5-B954-3E00-DE62D2FDB9DE}"/>
              </a:ext>
            </a:extLst>
          </p:cNvPr>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pic>
        <p:nvPicPr>
          <p:cNvPr id="525" name="Google Shape;525;g3b0952927b3_0_1538" title="51895788882_f2914370f1_k.jpg">
            <a:hlinkClick r:id="rId3"/>
            <a:extLst>
              <a:ext uri="{FF2B5EF4-FFF2-40B4-BE49-F238E27FC236}">
                <a16:creationId xmlns:a16="http://schemas.microsoft.com/office/drawing/2014/main" id="{3A88069D-4F46-32E7-2B7E-0F1D19B93A30}"/>
              </a:ext>
            </a:extLst>
          </p:cNvPr>
          <p:cNvPicPr preferRelativeResize="0"/>
          <p:nvPr/>
        </p:nvPicPr>
        <p:blipFill rotWithShape="1">
          <a:blip r:embed="rId4">
            <a:alphaModFix/>
          </a:blip>
          <a:srcRect t="15604"/>
          <a:stretch/>
        </p:blipFill>
        <p:spPr>
          <a:xfrm>
            <a:off x="0" y="0"/>
            <a:ext cx="12192000" cy="6857999"/>
          </a:xfrm>
          <a:prstGeom prst="rect">
            <a:avLst/>
          </a:prstGeom>
          <a:noFill/>
          <a:ln>
            <a:noFill/>
          </a:ln>
        </p:spPr>
      </p:pic>
      <p:sp>
        <p:nvSpPr>
          <p:cNvPr id="526" name="Google Shape;526;g3b0952927b3_0_1538">
            <a:extLst>
              <a:ext uri="{FF2B5EF4-FFF2-40B4-BE49-F238E27FC236}">
                <a16:creationId xmlns:a16="http://schemas.microsoft.com/office/drawing/2014/main" id="{AEF9DC4F-5412-9990-8A51-DDB309D13E84}"/>
              </a:ext>
            </a:extLst>
          </p:cNvPr>
          <p:cNvSpPr/>
          <p:nvPr/>
        </p:nvSpPr>
        <p:spPr>
          <a:xfrm>
            <a:off x="0" y="5009400"/>
            <a:ext cx="5160600" cy="1820025"/>
          </a:xfrm>
          <a:prstGeom prst="rect">
            <a:avLst/>
          </a:prstGeom>
          <a:solidFill>
            <a:srgbClr val="D1E3F5">
              <a:alpha val="64550"/>
            </a:srgbClr>
          </a:solidFill>
          <a:ln w="9525" cap="flat" cmpd="sng">
            <a:solidFill>
              <a:srgbClr val="D1E3F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solidFill>
                  <a:schemeClr val="dk2"/>
                </a:solidFill>
                <a:latin typeface="Bitter Medium"/>
                <a:ea typeface="Bitter Medium"/>
                <a:cs typeface="Bitter Medium"/>
                <a:sym typeface="Bitter Medium"/>
              </a:rPr>
              <a:t>Svalbard Virtual Tour</a:t>
            </a:r>
            <a:endParaRPr sz="2000" b="1" dirty="0">
              <a:solidFill>
                <a:schemeClr val="dk2"/>
              </a:solidFill>
              <a:latin typeface="Bitter"/>
              <a:ea typeface="Bitter"/>
              <a:cs typeface="Bitter"/>
              <a:sym typeface="Bitter"/>
            </a:endParaRPr>
          </a:p>
          <a:p>
            <a:pPr marL="0" lvl="0" indent="0" algn="l" rtl="0">
              <a:spcBef>
                <a:spcPts val="1000"/>
              </a:spcBef>
              <a:spcAft>
                <a:spcPts val="0"/>
              </a:spcAft>
              <a:buNone/>
            </a:pPr>
            <a:r>
              <a:rPr lang="en-US" sz="2000" dirty="0">
                <a:solidFill>
                  <a:schemeClr val="dk2"/>
                </a:solidFill>
                <a:latin typeface="Open Sans Light"/>
                <a:ea typeface="Open Sans Light"/>
                <a:cs typeface="Open Sans Light"/>
                <a:sym typeface="Open Sans Light"/>
              </a:rPr>
              <a:t>You can now 'visit' the Seed Vault virtually via Svalbard Global Seed Vault Virtual Tour.</a:t>
            </a:r>
            <a:endParaRPr sz="2000" dirty="0">
              <a:solidFill>
                <a:schemeClr val="dk2"/>
              </a:solidFill>
              <a:latin typeface="Open Sans Light"/>
              <a:ea typeface="Open Sans Light"/>
              <a:cs typeface="Open Sans Light"/>
            </a:endParaRPr>
          </a:p>
          <a:p>
            <a:pPr marL="0" lvl="0" indent="0" algn="l" rtl="0">
              <a:spcBef>
                <a:spcPts val="1000"/>
              </a:spcBef>
              <a:spcAft>
                <a:spcPts val="0"/>
              </a:spcAft>
              <a:buNone/>
            </a:pPr>
            <a:r>
              <a:rPr lang="en-US" sz="2000" b="1" dirty="0">
                <a:solidFill>
                  <a:schemeClr val="dk2"/>
                </a:solidFill>
                <a:latin typeface="Open Sans ExtraBold"/>
                <a:ea typeface="Open Sans ExtraBold"/>
                <a:cs typeface="Open Sans ExtraBold"/>
                <a:sym typeface="Open Sans"/>
              </a:rPr>
              <a:t>Visit</a:t>
            </a:r>
            <a:r>
              <a:rPr lang="en-US" sz="2000" dirty="0">
                <a:solidFill>
                  <a:schemeClr val="dk2"/>
                </a:solidFill>
                <a:latin typeface="Open Sans Light"/>
                <a:ea typeface="Open Sans Light"/>
                <a:cs typeface="Open Sans Light"/>
                <a:sym typeface="Open Sans Light"/>
              </a:rPr>
              <a:t>: </a:t>
            </a:r>
            <a:r>
              <a:rPr lang="en-US" sz="2000" u="sng" dirty="0">
                <a:solidFill>
                  <a:schemeClr val="dk2"/>
                </a:solidFill>
                <a:latin typeface="Open Sans Light"/>
                <a:ea typeface="Open Sans Light"/>
                <a:cs typeface="Open Sans Light"/>
                <a:sym typeface="Open Sans Light"/>
                <a:hlinkClick r:id="rId3">
                  <a:extLst>
                    <a:ext uri="{A12FA001-AC4F-418D-AE19-62706E023703}">
                      <ahyp:hlinkClr xmlns:ahyp="http://schemas.microsoft.com/office/drawing/2018/hyperlinkcolor" val="tx"/>
                    </a:ext>
                  </a:extLst>
                </a:hlinkClick>
              </a:rPr>
              <a:t>https://seedvaultvirtualtour.com/</a:t>
            </a:r>
            <a:r>
              <a:rPr lang="en-US" sz="2000" dirty="0">
                <a:solidFill>
                  <a:schemeClr val="dk2"/>
                </a:solidFill>
                <a:latin typeface="Open Sans Light"/>
                <a:ea typeface="Open Sans Light"/>
                <a:cs typeface="Open Sans Light"/>
                <a:sym typeface="Open Sans Light"/>
              </a:rPr>
              <a:t> </a:t>
            </a:r>
            <a:endParaRPr sz="2000" dirty="0">
              <a:solidFill>
                <a:schemeClr val="dk2"/>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980857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6">
          <a:extLst>
            <a:ext uri="{FF2B5EF4-FFF2-40B4-BE49-F238E27FC236}">
              <a16:creationId xmlns:a16="http://schemas.microsoft.com/office/drawing/2014/main" id="{3316516A-ACDC-395D-EB24-A8AA3AEA6C8C}"/>
            </a:ext>
          </a:extLst>
        </p:cNvPr>
        <p:cNvGrpSpPr/>
        <p:nvPr/>
      </p:nvGrpSpPr>
      <p:grpSpPr>
        <a:xfrm>
          <a:off x="0" y="0"/>
          <a:ext cx="0" cy="0"/>
          <a:chOff x="0" y="0"/>
          <a:chExt cx="0" cy="0"/>
        </a:xfrm>
      </p:grpSpPr>
      <p:sp>
        <p:nvSpPr>
          <p:cNvPr id="531" name="Google Shape;531;g3a7de8d83d1_0_370">
            <a:extLst>
              <a:ext uri="{FF2B5EF4-FFF2-40B4-BE49-F238E27FC236}">
                <a16:creationId xmlns:a16="http://schemas.microsoft.com/office/drawing/2014/main" id="{60E10660-59D2-31E8-0BCF-990C71E1AFD4}"/>
              </a:ext>
            </a:extLst>
          </p:cNvPr>
          <p:cNvSpPr txBox="1">
            <a:spLocks noGrp="1"/>
          </p:cNvSpPr>
          <p:nvPr>
            <p:ph type="title"/>
          </p:nvPr>
        </p:nvSpPr>
        <p:spPr>
          <a:xfrm>
            <a:off x="307342" y="29688"/>
            <a:ext cx="99339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dirty="0"/>
              <a:t>Information Systems</a:t>
            </a:r>
            <a:endParaRPr dirty="0"/>
          </a:p>
        </p:txBody>
      </p:sp>
      <p:sp>
        <p:nvSpPr>
          <p:cNvPr id="532" name="Google Shape;532;g3a7de8d83d1_0_370">
            <a:extLst>
              <a:ext uri="{FF2B5EF4-FFF2-40B4-BE49-F238E27FC236}">
                <a16:creationId xmlns:a16="http://schemas.microsoft.com/office/drawing/2014/main" id="{EE45F1E8-6260-69D1-DCAA-E1210FA13674}"/>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
        <p:nvSpPr>
          <p:cNvPr id="533" name="Google Shape;533;g3a7de8d83d1_0_370">
            <a:extLst>
              <a:ext uri="{FF2B5EF4-FFF2-40B4-BE49-F238E27FC236}">
                <a16:creationId xmlns:a16="http://schemas.microsoft.com/office/drawing/2014/main" id="{4197DA88-0E34-8B41-8B4B-E833AAA14740}"/>
              </a:ext>
            </a:extLst>
          </p:cNvPr>
          <p:cNvSpPr txBox="1"/>
          <p:nvPr/>
        </p:nvSpPr>
        <p:spPr>
          <a:xfrm>
            <a:off x="381002" y="791196"/>
            <a:ext cx="90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rgbClr val="000000"/>
                </a:solidFill>
                <a:latin typeface="Open Sans Light"/>
                <a:ea typeface="Open Sans Light"/>
                <a:cs typeface="Open Sans Light"/>
                <a:sym typeface="Open Sans Light"/>
              </a:rPr>
              <a:t>Genebank data and information systems are central to the effective conservation and use of plant genetic resources, and are a key focus of the Crop Trust’s work.</a:t>
            </a:r>
            <a:endParaRPr lang="en-US" sz="1800" b="0" i="0" u="none" strike="noStrike" cap="none">
              <a:solidFill>
                <a:srgbClr val="000000"/>
              </a:solidFill>
              <a:latin typeface="Open Sans Light"/>
              <a:ea typeface="Open Sans Light"/>
              <a:cs typeface="Open Sans Light"/>
            </a:endParaRPr>
          </a:p>
        </p:txBody>
      </p:sp>
      <p:grpSp>
        <p:nvGrpSpPr>
          <p:cNvPr id="534" name="Google Shape;534;g3a7de8d83d1_0_370">
            <a:extLst>
              <a:ext uri="{FF2B5EF4-FFF2-40B4-BE49-F238E27FC236}">
                <a16:creationId xmlns:a16="http://schemas.microsoft.com/office/drawing/2014/main" id="{32AEA76A-A221-D1FF-1804-DD175DC02BA2}"/>
              </a:ext>
            </a:extLst>
          </p:cNvPr>
          <p:cNvGrpSpPr/>
          <p:nvPr/>
        </p:nvGrpSpPr>
        <p:grpSpPr>
          <a:xfrm>
            <a:off x="381002" y="1328738"/>
            <a:ext cx="10518947" cy="5866813"/>
            <a:chOff x="1368151" y="1983395"/>
            <a:chExt cx="8512834" cy="4540220"/>
          </a:xfrm>
        </p:grpSpPr>
        <p:sp>
          <p:nvSpPr>
            <p:cNvPr id="535" name="Google Shape;535;g3a7de8d83d1_0_370">
              <a:extLst>
                <a:ext uri="{FF2B5EF4-FFF2-40B4-BE49-F238E27FC236}">
                  <a16:creationId xmlns:a16="http://schemas.microsoft.com/office/drawing/2014/main" id="{BD510DB3-A3D0-3E58-FEFB-79609C5068A6}"/>
                </a:ext>
              </a:extLst>
            </p:cNvPr>
            <p:cNvSpPr/>
            <p:nvPr/>
          </p:nvSpPr>
          <p:spPr>
            <a:xfrm>
              <a:off x="1368151" y="3136720"/>
              <a:ext cx="3679800" cy="26427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6" name="Google Shape;536;g3a7de8d83d1_0_370">
              <a:extLst>
                <a:ext uri="{FF2B5EF4-FFF2-40B4-BE49-F238E27FC236}">
                  <a16:creationId xmlns:a16="http://schemas.microsoft.com/office/drawing/2014/main" id="{77972DAA-7B7C-768C-D752-5267C7CB42D8}"/>
                </a:ext>
              </a:extLst>
            </p:cNvPr>
            <p:cNvSpPr/>
            <p:nvPr/>
          </p:nvSpPr>
          <p:spPr>
            <a:xfrm>
              <a:off x="6201185" y="3155795"/>
              <a:ext cx="3679800" cy="26427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g3a7de8d83d1_0_370">
              <a:extLst>
                <a:ext uri="{FF2B5EF4-FFF2-40B4-BE49-F238E27FC236}">
                  <a16:creationId xmlns:a16="http://schemas.microsoft.com/office/drawing/2014/main" id="{B63F94AF-0E57-B93F-DE64-8CA5E5E7AFA0}"/>
                </a:ext>
              </a:extLst>
            </p:cNvPr>
            <p:cNvSpPr txBox="1"/>
            <p:nvPr/>
          </p:nvSpPr>
          <p:spPr>
            <a:xfrm>
              <a:off x="1641356" y="3188339"/>
              <a:ext cx="3133500" cy="2215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chemeClr val="dk2"/>
                  </a:solidFill>
                  <a:latin typeface="Arial"/>
                  <a:ea typeface="Arial"/>
                  <a:cs typeface="Arial"/>
                  <a:sym typeface="Arial"/>
                </a:rPr>
                <a:t>Genesys</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800" b="0" i="0" u="none" strike="noStrike" cap="none" dirty="0">
                <a:solidFill>
                  <a:schemeClr val="dk2"/>
                </a:solidFill>
                <a:latin typeface="Open Sans Light"/>
                <a:ea typeface="Arial"/>
                <a:cs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2"/>
                  </a:solidFill>
                  <a:latin typeface="Open Sans Light"/>
                  <a:ea typeface="Open Sans Light"/>
                  <a:cs typeface="Open Sans Light"/>
                  <a:sym typeface="Open Sans Light"/>
                </a:rPr>
                <a:t>Genesys is the global portal for material held in the world's </a:t>
              </a:r>
              <a:r>
                <a:rPr lang="en-US" sz="1800" b="0" i="0" u="none" strike="noStrike" cap="none" err="1">
                  <a:solidFill>
                    <a:schemeClr val="dk2"/>
                  </a:solidFill>
                  <a:latin typeface="Open Sans Light"/>
                  <a:ea typeface="Open Sans Light"/>
                  <a:cs typeface="Open Sans Light"/>
                  <a:sym typeface="Open Sans Light"/>
                </a:rPr>
                <a:t>genebanks</a:t>
              </a:r>
              <a:r>
                <a:rPr lang="en-US" sz="1800" b="0" i="0" u="none" strike="noStrike" cap="none" dirty="0">
                  <a:solidFill>
                    <a:schemeClr val="dk2"/>
                  </a:solidFill>
                  <a:latin typeface="Open Sans Light"/>
                  <a:ea typeface="Open Sans Light"/>
                  <a:cs typeface="Open Sans Light"/>
                  <a:sym typeface="Open Sans Light"/>
                </a:rPr>
                <a:t>.</a:t>
              </a:r>
              <a:endParaRPr sz="1800" b="0" i="0" u="none" strike="noStrike" cap="none">
                <a:solidFill>
                  <a:schemeClr val="dk2"/>
                </a:solidFill>
                <a:latin typeface="Open Sans Light"/>
                <a:ea typeface="Open Sans Light"/>
                <a:cs typeface="Open Sans Light"/>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dirty="0">
                <a:solidFill>
                  <a:schemeClr val="dk2"/>
                </a:solidFill>
                <a:latin typeface="Open Sans Light"/>
                <a:ea typeface="Open Sans Light"/>
                <a:cs typeface="Open Sans Light"/>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dirty="0">
                  <a:solidFill>
                    <a:schemeClr val="dk2"/>
                  </a:solidFill>
                  <a:latin typeface="Open Sans Light"/>
                  <a:ea typeface="Open Sans Light"/>
                  <a:cs typeface="Open Sans Light"/>
                  <a:sym typeface="Open Sans Light"/>
                </a:rPr>
                <a:t>Genesys publishes data from over 500 </a:t>
              </a:r>
              <a:r>
                <a:rPr lang="en-US" sz="1800" b="0" i="0" u="none" strike="noStrike" cap="none" err="1">
                  <a:solidFill>
                    <a:schemeClr val="dk2"/>
                  </a:solidFill>
                  <a:latin typeface="Open Sans Light"/>
                  <a:ea typeface="Open Sans Light"/>
                  <a:cs typeface="Open Sans Light"/>
                  <a:sym typeface="Open Sans Light"/>
                </a:rPr>
                <a:t>genebanks</a:t>
              </a:r>
              <a:r>
                <a:rPr lang="en-US" sz="1800" b="0" i="0" u="none" strike="noStrike" cap="none" dirty="0">
                  <a:solidFill>
                    <a:schemeClr val="dk2"/>
                  </a:solidFill>
                  <a:latin typeface="Open Sans Light"/>
                  <a:ea typeface="Open Sans Light"/>
                  <a:cs typeface="Open Sans Light"/>
                  <a:sym typeface="Open Sans Light"/>
                </a:rPr>
                <a:t> in a </a:t>
              </a:r>
              <a:r>
                <a:rPr lang="en-US" sz="1800" b="0" i="0" u="none" strike="noStrike" cap="none" err="1">
                  <a:solidFill>
                    <a:schemeClr val="dk2"/>
                  </a:solidFill>
                  <a:latin typeface="Open Sans Light"/>
                  <a:ea typeface="Open Sans Light"/>
                  <a:cs typeface="Open Sans Light"/>
                  <a:sym typeface="Open Sans Light"/>
                </a:rPr>
                <a:t>standardised</a:t>
              </a:r>
              <a:r>
                <a:rPr lang="en-US" sz="1800" b="0" i="0" u="none" strike="noStrike" cap="none" dirty="0">
                  <a:solidFill>
                    <a:schemeClr val="dk2"/>
                  </a:solidFill>
                  <a:latin typeface="Open Sans Light"/>
                  <a:ea typeface="Open Sans Light"/>
                  <a:cs typeface="Open Sans Light"/>
                  <a:sym typeface="Open Sans Light"/>
                </a:rPr>
                <a:t> format for searching, downloading and analysis.</a:t>
              </a:r>
              <a:endParaRPr sz="1800" b="0" i="0" u="none" strike="noStrike" cap="none" dirty="0">
                <a:solidFill>
                  <a:schemeClr val="dk2"/>
                </a:solidFill>
                <a:latin typeface="Open Sans Light"/>
                <a:ea typeface="Arial"/>
                <a:cs typeface="Arial"/>
                <a:sym typeface="Arial"/>
              </a:endParaRPr>
            </a:p>
          </p:txBody>
        </p:sp>
        <p:sp>
          <p:nvSpPr>
            <p:cNvPr id="538" name="Google Shape;538;g3a7de8d83d1_0_370">
              <a:extLst>
                <a:ext uri="{FF2B5EF4-FFF2-40B4-BE49-F238E27FC236}">
                  <a16:creationId xmlns:a16="http://schemas.microsoft.com/office/drawing/2014/main" id="{7FD8837C-D8A4-BFB4-6275-BB3DD9726058}"/>
                </a:ext>
              </a:extLst>
            </p:cNvPr>
            <p:cNvSpPr txBox="1"/>
            <p:nvPr/>
          </p:nvSpPr>
          <p:spPr>
            <a:xfrm>
              <a:off x="6300613" y="3236725"/>
              <a:ext cx="3469200" cy="32868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chemeClr val="dk2"/>
                  </a:solidFill>
                  <a:latin typeface="Arial"/>
                  <a:ea typeface="Arial"/>
                  <a:cs typeface="Arial"/>
                  <a:sym typeface="Arial"/>
                </a:rPr>
                <a:t>GRIN Global Community Edition</a:t>
              </a:r>
              <a:endParaRPr sz="18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800" b="0" i="0" u="none" strike="noStrike" cap="none" dirty="0">
                <a:solidFill>
                  <a:schemeClr val="dk2"/>
                </a:solidFill>
                <a:latin typeface="Open Sans Light"/>
                <a:ea typeface="Arial"/>
                <a:cs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dirty="0">
                  <a:solidFill>
                    <a:schemeClr val="dk2"/>
                  </a:solidFill>
                  <a:latin typeface="Open Sans Light"/>
                  <a:ea typeface="Open Sans Light"/>
                  <a:cs typeface="Open Sans Light"/>
                  <a:sym typeface="Open Sans Light"/>
                </a:rPr>
                <a:t>GRIN-Global Community Edition (GGCE) is a system that allows </a:t>
              </a:r>
              <a:r>
                <a:rPr lang="en-US" sz="1800" b="0" i="0" u="none" strike="noStrike" cap="none" dirty="0" err="1">
                  <a:solidFill>
                    <a:schemeClr val="dk2"/>
                  </a:solidFill>
                  <a:latin typeface="Open Sans Light"/>
                  <a:ea typeface="Open Sans Light"/>
                  <a:cs typeface="Open Sans Light"/>
                  <a:sym typeface="Open Sans Light"/>
                </a:rPr>
                <a:t>genebank</a:t>
              </a:r>
              <a:r>
                <a:rPr lang="en-US" sz="1800" b="0" i="0" u="none" strike="noStrike" cap="none" dirty="0">
                  <a:solidFill>
                    <a:schemeClr val="dk2"/>
                  </a:solidFill>
                  <a:latin typeface="Open Sans Light"/>
                  <a:ea typeface="Open Sans Light"/>
                  <a:cs typeface="Open Sans Light"/>
                  <a:sym typeface="Open Sans Light"/>
                </a:rPr>
                <a:t> staff to capture and use data in all </a:t>
              </a:r>
              <a:r>
                <a:rPr lang="en-US" sz="1800" b="0" i="0" u="none" strike="noStrike" cap="none" dirty="0" err="1">
                  <a:solidFill>
                    <a:schemeClr val="dk2"/>
                  </a:solidFill>
                  <a:latin typeface="Open Sans Light"/>
                  <a:ea typeface="Open Sans Light"/>
                  <a:cs typeface="Open Sans Light"/>
                  <a:sym typeface="Open Sans Light"/>
                </a:rPr>
                <a:t>genebank</a:t>
              </a:r>
              <a:r>
                <a:rPr lang="en-US" sz="1800" b="0" i="0" u="none" strike="noStrike" cap="none" dirty="0">
                  <a:solidFill>
                    <a:schemeClr val="dk2"/>
                  </a:solidFill>
                  <a:latin typeface="Open Sans Light"/>
                  <a:ea typeface="Open Sans Light"/>
                  <a:cs typeface="Open Sans Light"/>
                  <a:sym typeface="Open Sans Light"/>
                </a:rPr>
                <a:t> operations: from the acquisition, management, monitoring and evaluation of material in the collection, to its eventual distribution to clients.</a:t>
              </a:r>
              <a:endParaRPr sz="1800" b="0" i="0" u="none" strike="noStrike" cap="none" dirty="0">
                <a:solidFill>
                  <a:schemeClr val="dk2"/>
                </a:solidFill>
                <a:latin typeface="Open Sans Light"/>
                <a:ea typeface="Open Sans Light"/>
                <a:cs typeface="Open Sans Light"/>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pic>
          <p:nvPicPr>
            <p:cNvPr id="539" name="Google Shape;539;g3a7de8d83d1_0_370">
              <a:extLst>
                <a:ext uri="{FF2B5EF4-FFF2-40B4-BE49-F238E27FC236}">
                  <a16:creationId xmlns:a16="http://schemas.microsoft.com/office/drawing/2014/main" id="{B10FDE5E-C75C-E4FA-9148-54D54A67781C}"/>
                </a:ext>
              </a:extLst>
            </p:cNvPr>
            <p:cNvPicPr preferRelativeResize="0"/>
            <p:nvPr/>
          </p:nvPicPr>
          <p:blipFill rotWithShape="1">
            <a:blip r:embed="rId3">
              <a:alphaModFix/>
            </a:blip>
            <a:srcRect/>
            <a:stretch/>
          </p:blipFill>
          <p:spPr>
            <a:xfrm>
              <a:off x="6634825" y="1983403"/>
              <a:ext cx="2812511" cy="1060455"/>
            </a:xfrm>
            <a:prstGeom prst="rect">
              <a:avLst/>
            </a:prstGeom>
            <a:noFill/>
            <a:ln>
              <a:noFill/>
            </a:ln>
          </p:spPr>
        </p:pic>
        <p:pic>
          <p:nvPicPr>
            <p:cNvPr id="540" name="Google Shape;540;g3a7de8d83d1_0_370" descr="Logo, company name&#10;&#10;Description automatically generated">
              <a:extLst>
                <a:ext uri="{FF2B5EF4-FFF2-40B4-BE49-F238E27FC236}">
                  <a16:creationId xmlns:a16="http://schemas.microsoft.com/office/drawing/2014/main" id="{BB863C8E-94B4-B7C5-7E33-F8AEA97B8D49}"/>
                </a:ext>
              </a:extLst>
            </p:cNvPr>
            <p:cNvPicPr preferRelativeResize="0"/>
            <p:nvPr/>
          </p:nvPicPr>
          <p:blipFill rotWithShape="1">
            <a:blip r:embed="rId4">
              <a:alphaModFix/>
            </a:blip>
            <a:srcRect/>
            <a:stretch/>
          </p:blipFill>
          <p:spPr>
            <a:xfrm>
              <a:off x="1836500" y="1983395"/>
              <a:ext cx="2743196" cy="941410"/>
            </a:xfrm>
            <a:prstGeom prst="rect">
              <a:avLst/>
            </a:prstGeom>
            <a:noFill/>
            <a:ln>
              <a:noFill/>
            </a:ln>
          </p:spPr>
        </p:pic>
      </p:grpSp>
    </p:spTree>
    <p:extLst>
      <p:ext uri="{BB962C8B-B14F-4D97-AF65-F5344CB8AC3E}">
        <p14:creationId xmlns:p14="http://schemas.microsoft.com/office/powerpoint/2010/main" val="355191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D3504-01AE-7B7E-0446-BE3D43B17831}"/>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2D3EF99-8D48-975E-B504-7ECBA5619015}"/>
              </a:ext>
            </a:extLst>
          </p:cNvPr>
          <p:cNvSpPr>
            <a:spLocks noGrp="1"/>
          </p:cNvSpPr>
          <p:nvPr>
            <p:ph type="sldNum" sz="quarter" idx="4"/>
          </p:nvPr>
        </p:nvSpPr>
        <p:spPr/>
        <p:txBody>
          <a:bodyPr/>
          <a:lstStyle/>
          <a:p>
            <a:fld id="{DCBF0ECA-95DC-4208-A6DA-EBCB90905B09}" type="slidenum">
              <a:rPr lang="de-DE" smtClean="0"/>
              <a:pPr/>
              <a:t>3</a:t>
            </a:fld>
            <a:endParaRPr lang="de-DE" dirty="0"/>
          </a:p>
        </p:txBody>
      </p:sp>
      <p:pic>
        <p:nvPicPr>
          <p:cNvPr id="5" name="Picture 8" descr="A picture containing text, book, several&#10;&#10;Description automatically generated">
            <a:extLst>
              <a:ext uri="{FF2B5EF4-FFF2-40B4-BE49-F238E27FC236}">
                <a16:creationId xmlns:a16="http://schemas.microsoft.com/office/drawing/2014/main" id="{BA4861C7-AD83-F04E-C4E1-242BA2195D53}"/>
              </a:ext>
            </a:extLst>
          </p:cNvPr>
          <p:cNvPicPr>
            <a:picLocks noChangeAspect="1"/>
          </p:cNvPicPr>
          <p:nvPr/>
        </p:nvPicPr>
        <p:blipFill>
          <a:blip r:embed="rId2"/>
          <a:stretch>
            <a:fillRect/>
          </a:stretch>
        </p:blipFill>
        <p:spPr>
          <a:xfrm>
            <a:off x="4004441" y="1478939"/>
            <a:ext cx="7702942" cy="3900122"/>
          </a:xfrm>
          <a:prstGeom prst="rect">
            <a:avLst/>
          </a:prstGeom>
        </p:spPr>
      </p:pic>
      <p:sp>
        <p:nvSpPr>
          <p:cNvPr id="6" name="Title 13">
            <a:extLst>
              <a:ext uri="{FF2B5EF4-FFF2-40B4-BE49-F238E27FC236}">
                <a16:creationId xmlns:a16="http://schemas.microsoft.com/office/drawing/2014/main" id="{11B4B388-1C5E-DE24-262C-3717066C3352}"/>
              </a:ext>
            </a:extLst>
          </p:cNvPr>
          <p:cNvSpPr txBox="1">
            <a:spLocks/>
          </p:cNvSpPr>
          <p:nvPr/>
        </p:nvSpPr>
        <p:spPr>
          <a:xfrm>
            <a:off x="297874" y="2228671"/>
            <a:ext cx="3706567" cy="1754326"/>
          </a:xfrm>
          <a:prstGeom prst="rect">
            <a:avLst/>
          </a:prstGeom>
        </p:spPr>
        <p:txBody>
          <a:bodyPr vert="horz" wrap="square" lIns="90000" tIns="45720" rIns="91440" bIns="45720" rtlCol="0" anchor="ctr">
            <a:sp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rPr>
              <a:t>Diversity exists </a:t>
            </a:r>
            <a:r>
              <a:rPr lang="en-US" sz="3600">
                <a:solidFill>
                  <a:schemeClr val="accent4"/>
                </a:solidFill>
                <a:latin typeface="Open Sans Light" panose="020B0606030504020204" pitchFamily="34" charset="0"/>
                <a:ea typeface="Open Sans Light" panose="020B0606030504020204" pitchFamily="34" charset="0"/>
                <a:cs typeface="Open Sans Light" panose="020B0606030504020204" pitchFamily="34" charset="0"/>
              </a:rPr>
              <a:t>within individual </a:t>
            </a:r>
            <a:r>
              <a:rPr lang="en-US" sz="360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rPr>
              <a:t>crop species</a:t>
            </a:r>
            <a:endParaRPr lang="en-US" sz="3600" dirty="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2658916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0">
          <a:extLst>
            <a:ext uri="{FF2B5EF4-FFF2-40B4-BE49-F238E27FC236}">
              <a16:creationId xmlns:a16="http://schemas.microsoft.com/office/drawing/2014/main" id="{315DF88B-F540-E6E2-DE55-76170161990A}"/>
            </a:ext>
          </a:extLst>
        </p:cNvPr>
        <p:cNvGrpSpPr/>
        <p:nvPr/>
      </p:nvGrpSpPr>
      <p:grpSpPr>
        <a:xfrm>
          <a:off x="0" y="0"/>
          <a:ext cx="0" cy="0"/>
          <a:chOff x="0" y="0"/>
          <a:chExt cx="0" cy="0"/>
        </a:xfrm>
      </p:grpSpPr>
      <p:sp>
        <p:nvSpPr>
          <p:cNvPr id="546" name="Google Shape;546;g3b0952927b3_0_148">
            <a:extLst>
              <a:ext uri="{FF2B5EF4-FFF2-40B4-BE49-F238E27FC236}">
                <a16:creationId xmlns:a16="http://schemas.microsoft.com/office/drawing/2014/main" id="{5EA081FC-0A6A-8202-F5E3-FCEE747F4B16}"/>
              </a:ext>
            </a:extLst>
          </p:cNvPr>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
        <p:nvSpPr>
          <p:cNvPr id="547" name="Google Shape;547;g3b0952927b3_0_148">
            <a:extLst>
              <a:ext uri="{FF2B5EF4-FFF2-40B4-BE49-F238E27FC236}">
                <a16:creationId xmlns:a16="http://schemas.microsoft.com/office/drawing/2014/main" id="{3761A0BB-8A01-C9D9-09E1-BE378BAC4A72}"/>
              </a:ext>
            </a:extLst>
          </p:cNvPr>
          <p:cNvSpPr txBox="1"/>
          <p:nvPr/>
        </p:nvSpPr>
        <p:spPr>
          <a:xfrm>
            <a:off x="4881975" y="2579399"/>
            <a:ext cx="6340200" cy="32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800" dirty="0">
                <a:solidFill>
                  <a:schemeClr val="lt1"/>
                </a:solidFill>
                <a:latin typeface="Open Sans Light"/>
                <a:ea typeface="Open Sans Light"/>
                <a:cs typeface="Open Sans Light"/>
                <a:sym typeface="Open Sans"/>
              </a:rPr>
              <a:t>Genebank Resources on the Web (GROW) webinars provide thought-provoking discussions within the genebank community. The webinar series explores topics ranging from emerging technologies, operational efficiency, collecting to seed longevity, policy and use. GROW aims to tackle difficult questions and provoke discussion on important genebank-related details and themes.</a:t>
            </a:r>
            <a:endParaRPr lang="en-US" sz="1800" dirty="0">
              <a:solidFill>
                <a:schemeClr val="lt1"/>
              </a:solidFill>
              <a:latin typeface="Open Sans Light"/>
              <a:ea typeface="Open Sans Light"/>
              <a:cs typeface="Open Sans Light"/>
            </a:endParaRPr>
          </a:p>
          <a:p>
            <a:pPr lvl="0">
              <a:lnSpc>
                <a:spcPct val="115000"/>
              </a:lnSpc>
              <a:spcBef>
                <a:spcPts val="1200"/>
              </a:spcBef>
              <a:spcAft>
                <a:spcPts val="1200"/>
              </a:spcAft>
              <a:buClr>
                <a:schemeClr val="dk1"/>
              </a:buClr>
              <a:buSzPts val="1100"/>
            </a:pPr>
            <a:r>
              <a:rPr lang="en-US" sz="1800" dirty="0">
                <a:solidFill>
                  <a:schemeClr val="lt1"/>
                </a:solidFill>
                <a:latin typeface="Open Sans Light"/>
                <a:ea typeface="Open Sans Light"/>
                <a:cs typeface="Open Sans Light"/>
                <a:sym typeface="Open Sans"/>
              </a:rPr>
              <a:t>Past webinars are available on the Crop Trust YouTube channel </a:t>
            </a:r>
            <a:r>
              <a:rPr lang="en-US" sz="1800" dirty="0">
                <a:solidFill>
                  <a:schemeClr val="lt1"/>
                </a:solidFill>
                <a:latin typeface="Open Sans Light"/>
                <a:ea typeface="Open Sans Light"/>
                <a:cs typeface="Open Sans Light"/>
                <a:sym typeface="Open Sans"/>
                <a:hlinkClick r:id="rId3"/>
              </a:rPr>
              <a:t>https://www.youtube.com/c/CropTrust</a:t>
            </a:r>
            <a:r>
              <a:rPr lang="en-US" sz="1800">
                <a:solidFill>
                  <a:schemeClr val="lt1"/>
                </a:solidFill>
                <a:latin typeface="Open Sans Light"/>
                <a:ea typeface="Open Sans Light"/>
                <a:cs typeface="Open Sans Light"/>
                <a:sym typeface="Open Sans"/>
              </a:rPr>
              <a:t> </a:t>
            </a:r>
            <a:endParaRPr sz="1800" dirty="0">
              <a:solidFill>
                <a:schemeClr val="lt1"/>
              </a:solidFill>
              <a:latin typeface="Open Sans Light"/>
              <a:ea typeface="Open Sans Light"/>
              <a:cs typeface="Open Sans Light"/>
              <a:sym typeface="Open Sans"/>
            </a:endParaRPr>
          </a:p>
        </p:txBody>
      </p:sp>
      <p:sp>
        <p:nvSpPr>
          <p:cNvPr id="548" name="Google Shape;548;g3b0952927b3_0_148">
            <a:extLst>
              <a:ext uri="{FF2B5EF4-FFF2-40B4-BE49-F238E27FC236}">
                <a16:creationId xmlns:a16="http://schemas.microsoft.com/office/drawing/2014/main" id="{87C3AE7E-8A69-8CB5-98C2-76CA55B09AE4}"/>
              </a:ext>
            </a:extLst>
          </p:cNvPr>
          <p:cNvSpPr txBox="1"/>
          <p:nvPr/>
        </p:nvSpPr>
        <p:spPr>
          <a:xfrm>
            <a:off x="4881975" y="1778375"/>
            <a:ext cx="36486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dirty="0">
                <a:solidFill>
                  <a:schemeClr val="accent1"/>
                </a:solidFill>
                <a:latin typeface="Bitter"/>
                <a:ea typeface="Bitter"/>
                <a:cs typeface="Bitter"/>
                <a:sym typeface="Bitter"/>
              </a:rPr>
              <a:t>Community of Practice &gt;&gt;&gt;&gt;&gt;GROW Webinars</a:t>
            </a:r>
            <a:endParaRPr sz="2500" b="1" dirty="0">
              <a:solidFill>
                <a:schemeClr val="accent1"/>
              </a:solidFill>
              <a:latin typeface="Bitter"/>
              <a:ea typeface="Bitter"/>
              <a:cs typeface="Bitter"/>
              <a:sym typeface="Bitter"/>
            </a:endParaRPr>
          </a:p>
        </p:txBody>
      </p:sp>
      <p:pic>
        <p:nvPicPr>
          <p:cNvPr id="549" name="Google Shape;549;g3b0952927b3_0_148" title="Screenshot 2025-12-12 at 15.58.22.png">
            <a:hlinkClick r:id="rId4"/>
            <a:extLst>
              <a:ext uri="{FF2B5EF4-FFF2-40B4-BE49-F238E27FC236}">
                <a16:creationId xmlns:a16="http://schemas.microsoft.com/office/drawing/2014/main" id="{62112C01-1B40-F098-028F-E4543FCD222D}"/>
              </a:ext>
            </a:extLst>
          </p:cNvPr>
          <p:cNvPicPr preferRelativeResize="0"/>
          <p:nvPr/>
        </p:nvPicPr>
        <p:blipFill>
          <a:blip r:embed="rId5">
            <a:alphaModFix/>
          </a:blip>
          <a:stretch>
            <a:fillRect/>
          </a:stretch>
        </p:blipFill>
        <p:spPr>
          <a:xfrm>
            <a:off x="949375" y="115875"/>
            <a:ext cx="3512917" cy="1977750"/>
          </a:xfrm>
          <a:prstGeom prst="rect">
            <a:avLst/>
          </a:prstGeom>
          <a:noFill/>
          <a:ln>
            <a:noFill/>
          </a:ln>
        </p:spPr>
      </p:pic>
      <p:pic>
        <p:nvPicPr>
          <p:cNvPr id="550" name="Google Shape;550;g3b0952927b3_0_148" title="Screenshot 2025-12-12 at 16.00.06.png">
            <a:hlinkClick r:id="rId4"/>
            <a:extLst>
              <a:ext uri="{FF2B5EF4-FFF2-40B4-BE49-F238E27FC236}">
                <a16:creationId xmlns:a16="http://schemas.microsoft.com/office/drawing/2014/main" id="{6273D9B9-13B3-B7F0-CC5C-EE1AC5B2096A}"/>
              </a:ext>
            </a:extLst>
          </p:cNvPr>
          <p:cNvPicPr preferRelativeResize="0"/>
          <p:nvPr/>
        </p:nvPicPr>
        <p:blipFill>
          <a:blip r:embed="rId6">
            <a:alphaModFix/>
          </a:blip>
          <a:stretch>
            <a:fillRect/>
          </a:stretch>
        </p:blipFill>
        <p:spPr>
          <a:xfrm>
            <a:off x="949375" y="4348800"/>
            <a:ext cx="3572823" cy="1920101"/>
          </a:xfrm>
          <a:prstGeom prst="rect">
            <a:avLst/>
          </a:prstGeom>
          <a:noFill/>
          <a:ln>
            <a:noFill/>
          </a:ln>
        </p:spPr>
      </p:pic>
      <p:pic>
        <p:nvPicPr>
          <p:cNvPr id="551" name="Google Shape;551;g3b0952927b3_0_148">
            <a:hlinkClick r:id="rId4"/>
            <a:extLst>
              <a:ext uri="{FF2B5EF4-FFF2-40B4-BE49-F238E27FC236}">
                <a16:creationId xmlns:a16="http://schemas.microsoft.com/office/drawing/2014/main" id="{B3CB42E3-93B3-AEF5-76A5-E99A2C9013D1}"/>
              </a:ext>
            </a:extLst>
          </p:cNvPr>
          <p:cNvPicPr preferRelativeResize="0"/>
          <p:nvPr/>
        </p:nvPicPr>
        <p:blipFill>
          <a:blip r:embed="rId7">
            <a:alphaModFix/>
          </a:blip>
          <a:stretch>
            <a:fillRect/>
          </a:stretch>
        </p:blipFill>
        <p:spPr>
          <a:xfrm>
            <a:off x="949375" y="2204375"/>
            <a:ext cx="3512925" cy="1976026"/>
          </a:xfrm>
          <a:prstGeom prst="rect">
            <a:avLst/>
          </a:prstGeom>
          <a:noFill/>
          <a:ln>
            <a:noFill/>
          </a:ln>
        </p:spPr>
      </p:pic>
    </p:spTree>
    <p:extLst>
      <p:ext uri="{BB962C8B-B14F-4D97-AF65-F5344CB8AC3E}">
        <p14:creationId xmlns:p14="http://schemas.microsoft.com/office/powerpoint/2010/main" val="3348806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a:extLst>
            <a:ext uri="{FF2B5EF4-FFF2-40B4-BE49-F238E27FC236}">
              <a16:creationId xmlns:a16="http://schemas.microsoft.com/office/drawing/2014/main" id="{A63605D9-CDAA-A9F0-6454-26293FC82F97}"/>
            </a:ext>
          </a:extLst>
        </p:cNvPr>
        <p:cNvGrpSpPr/>
        <p:nvPr/>
      </p:nvGrpSpPr>
      <p:grpSpPr>
        <a:xfrm>
          <a:off x="0" y="0"/>
          <a:ext cx="0" cy="0"/>
          <a:chOff x="0" y="0"/>
          <a:chExt cx="0" cy="0"/>
        </a:xfrm>
      </p:grpSpPr>
      <p:sp>
        <p:nvSpPr>
          <p:cNvPr id="557" name="Google Shape;557;g3b0952927b3_0_0">
            <a:extLst>
              <a:ext uri="{FF2B5EF4-FFF2-40B4-BE49-F238E27FC236}">
                <a16:creationId xmlns:a16="http://schemas.microsoft.com/office/drawing/2014/main" id="{B917512B-1115-8D47-3100-DFBF3EEB73E3}"/>
              </a:ext>
            </a:extLst>
          </p:cNvPr>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pic>
        <p:nvPicPr>
          <p:cNvPr id="558" name="Google Shape;558;g3b0952927b3_0_0" title="Screenshot 2025-11-21 at 16.55.24.png">
            <a:hlinkClick r:id="rId3"/>
            <a:extLst>
              <a:ext uri="{FF2B5EF4-FFF2-40B4-BE49-F238E27FC236}">
                <a16:creationId xmlns:a16="http://schemas.microsoft.com/office/drawing/2014/main" id="{A4D5E7D8-D6B4-86D1-BA76-0CD0DF4CD154}"/>
              </a:ext>
            </a:extLst>
          </p:cNvPr>
          <p:cNvPicPr preferRelativeResize="0"/>
          <p:nvPr/>
        </p:nvPicPr>
        <p:blipFill rotWithShape="1">
          <a:blip r:embed="rId4">
            <a:alphaModFix/>
          </a:blip>
          <a:srcRect r="1516" b="6217"/>
          <a:stretch/>
        </p:blipFill>
        <p:spPr>
          <a:xfrm>
            <a:off x="242325" y="1050550"/>
            <a:ext cx="6357625" cy="5266774"/>
          </a:xfrm>
          <a:prstGeom prst="rect">
            <a:avLst/>
          </a:prstGeom>
          <a:noFill/>
          <a:ln>
            <a:noFill/>
          </a:ln>
        </p:spPr>
      </p:pic>
      <p:pic>
        <p:nvPicPr>
          <p:cNvPr id="559" name="Google Shape;559;g3b0952927b3_0_0" title="Screenshot 2025-11-21 at 16.55.14.png">
            <a:hlinkClick r:id="rId3"/>
            <a:extLst>
              <a:ext uri="{FF2B5EF4-FFF2-40B4-BE49-F238E27FC236}">
                <a16:creationId xmlns:a16="http://schemas.microsoft.com/office/drawing/2014/main" id="{9FB34734-008C-4ECF-AB5A-8C2E4397EC50}"/>
              </a:ext>
            </a:extLst>
          </p:cNvPr>
          <p:cNvPicPr preferRelativeResize="0"/>
          <p:nvPr/>
        </p:nvPicPr>
        <p:blipFill rotWithShape="1">
          <a:blip r:embed="rId5">
            <a:alphaModFix/>
          </a:blip>
          <a:srcRect t="22319" b="35222"/>
          <a:stretch/>
        </p:blipFill>
        <p:spPr>
          <a:xfrm>
            <a:off x="242325" y="205901"/>
            <a:ext cx="6357626" cy="844650"/>
          </a:xfrm>
          <a:prstGeom prst="rect">
            <a:avLst/>
          </a:prstGeom>
          <a:noFill/>
          <a:ln>
            <a:noFill/>
          </a:ln>
        </p:spPr>
      </p:pic>
      <p:sp>
        <p:nvSpPr>
          <p:cNvPr id="560" name="Google Shape;560;g3b0952927b3_0_0">
            <a:extLst>
              <a:ext uri="{FF2B5EF4-FFF2-40B4-BE49-F238E27FC236}">
                <a16:creationId xmlns:a16="http://schemas.microsoft.com/office/drawing/2014/main" id="{9277E13E-DF62-EEF6-D7A2-D1FE2FAF393B}"/>
              </a:ext>
            </a:extLst>
          </p:cNvPr>
          <p:cNvSpPr txBox="1"/>
          <p:nvPr/>
        </p:nvSpPr>
        <p:spPr>
          <a:xfrm>
            <a:off x="7009525" y="2234050"/>
            <a:ext cx="3931200" cy="348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solidFill>
                  <a:schemeClr val="lt1"/>
                </a:solidFill>
                <a:latin typeface="Open Sans Light"/>
                <a:ea typeface="Open Sans Light"/>
                <a:cs typeface="Open Sans Light"/>
                <a:sym typeface="Open Sans"/>
              </a:rPr>
              <a:t>The </a:t>
            </a:r>
            <a:r>
              <a:rPr lang="en-US" b="1" err="1">
                <a:solidFill>
                  <a:schemeClr val="lt1"/>
                </a:solidFill>
                <a:latin typeface="Open Sans ExtraBold"/>
                <a:ea typeface="Open Sans ExtraBold"/>
                <a:cs typeface="Open Sans ExtraBold"/>
                <a:sym typeface="Open Sans"/>
              </a:rPr>
              <a:t>Genebank</a:t>
            </a:r>
            <a:r>
              <a:rPr lang="en-US" b="1" dirty="0">
                <a:solidFill>
                  <a:schemeClr val="lt1"/>
                </a:solidFill>
                <a:latin typeface="Open Sans ExtraBold"/>
                <a:ea typeface="Open Sans ExtraBold"/>
                <a:cs typeface="Open Sans ExtraBold"/>
                <a:sym typeface="Open Sans"/>
              </a:rPr>
              <a:t> Academy</a:t>
            </a:r>
            <a:r>
              <a:rPr lang="en-US" dirty="0">
                <a:solidFill>
                  <a:schemeClr val="lt1"/>
                </a:solidFill>
                <a:latin typeface="Open Sans Light"/>
                <a:ea typeface="Open Sans Light"/>
                <a:cs typeface="Open Sans Light"/>
                <a:sym typeface="Open Sans"/>
              </a:rPr>
              <a:t> is the Crop Trust online learning platform dedicated to strengthening global capacity in </a:t>
            </a:r>
            <a:r>
              <a:rPr lang="en-US" err="1">
                <a:solidFill>
                  <a:schemeClr val="lt1"/>
                </a:solidFill>
                <a:latin typeface="Open Sans Light"/>
                <a:ea typeface="Open Sans Light"/>
                <a:cs typeface="Open Sans Light"/>
                <a:sym typeface="Open Sans"/>
              </a:rPr>
              <a:t>genebank</a:t>
            </a:r>
            <a:r>
              <a:rPr lang="en-US" dirty="0">
                <a:solidFill>
                  <a:schemeClr val="lt1"/>
                </a:solidFill>
                <a:latin typeface="Open Sans Light"/>
                <a:ea typeface="Open Sans Light"/>
                <a:cs typeface="Open Sans Light"/>
                <a:sym typeface="Open Sans"/>
              </a:rPr>
              <a:t> operations, management, and plant genetic resource conservation. Through the platform we aim to provide accessible, high-quality training to professionals, students, and researchers around the world who are working to safeguard crop diversity.</a:t>
            </a:r>
            <a:endParaRPr lang="en-US" dirty="0">
              <a:solidFill>
                <a:schemeClr val="lt1"/>
              </a:solidFill>
              <a:latin typeface="Open Sans Light"/>
              <a:ea typeface="Open Sans Light"/>
              <a:cs typeface="Open Sans Light"/>
            </a:endParaRPr>
          </a:p>
          <a:p>
            <a:pPr marL="0" lvl="0" indent="0" algn="l" rtl="0">
              <a:lnSpc>
                <a:spcPct val="115000"/>
              </a:lnSpc>
              <a:spcBef>
                <a:spcPts val="1200"/>
              </a:spcBef>
              <a:spcAft>
                <a:spcPts val="0"/>
              </a:spcAft>
              <a:buClr>
                <a:schemeClr val="dk1"/>
              </a:buClr>
              <a:buSzPts val="1100"/>
              <a:buFont typeface="Arial"/>
              <a:buNone/>
            </a:pPr>
            <a:r>
              <a:rPr lang="en-US" dirty="0">
                <a:solidFill>
                  <a:schemeClr val="lt1"/>
                </a:solidFill>
                <a:latin typeface="Open Sans Light"/>
                <a:ea typeface="Open Sans Light"/>
                <a:cs typeface="Open Sans Light"/>
                <a:sym typeface="Open Sans"/>
              </a:rPr>
              <a:t>Stay tuned for new courses and resources! </a:t>
            </a:r>
            <a:endParaRPr dirty="0">
              <a:solidFill>
                <a:schemeClr val="lt1"/>
              </a:solidFill>
              <a:latin typeface="Open Sans Light"/>
              <a:ea typeface="Open Sans Light"/>
              <a:cs typeface="Open Sans Light"/>
            </a:endParaRPr>
          </a:p>
          <a:p>
            <a:pPr marL="0" lvl="0" indent="0" algn="l" rtl="0">
              <a:spcBef>
                <a:spcPts val="1200"/>
              </a:spcBef>
              <a:spcAft>
                <a:spcPts val="0"/>
              </a:spcAft>
              <a:buNone/>
            </a:pPr>
            <a:endParaRPr sz="2800">
              <a:solidFill>
                <a:schemeClr val="lt1"/>
              </a:solidFill>
              <a:latin typeface="Open Sans Light"/>
              <a:ea typeface="Open Sans Light"/>
              <a:cs typeface="Open Sans Light"/>
              <a:sym typeface="Open Sans"/>
            </a:endParaRPr>
          </a:p>
        </p:txBody>
      </p:sp>
      <p:sp>
        <p:nvSpPr>
          <p:cNvPr id="561" name="Google Shape;561;g3b0952927b3_0_0">
            <a:extLst>
              <a:ext uri="{FF2B5EF4-FFF2-40B4-BE49-F238E27FC236}">
                <a16:creationId xmlns:a16="http://schemas.microsoft.com/office/drawing/2014/main" id="{F26B370E-25FA-B9EB-F7DF-F22BE20364B2}"/>
              </a:ext>
            </a:extLst>
          </p:cNvPr>
          <p:cNvSpPr txBox="1"/>
          <p:nvPr/>
        </p:nvSpPr>
        <p:spPr>
          <a:xfrm>
            <a:off x="7013875" y="1290875"/>
            <a:ext cx="36486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dirty="0">
                <a:solidFill>
                  <a:schemeClr val="accent1"/>
                </a:solidFill>
                <a:latin typeface="Bitter"/>
                <a:ea typeface="Bitter"/>
                <a:cs typeface="Bitter"/>
                <a:sym typeface="Bitter"/>
              </a:rPr>
              <a:t>Recently Launched Training!</a:t>
            </a:r>
            <a:endParaRPr sz="2500" b="1" dirty="0">
              <a:solidFill>
                <a:schemeClr val="accent1"/>
              </a:solidFill>
              <a:latin typeface="Bitter"/>
              <a:ea typeface="Bitter"/>
              <a:cs typeface="Bitter"/>
              <a:sym typeface="Bitter"/>
            </a:endParaRPr>
          </a:p>
        </p:txBody>
      </p:sp>
    </p:spTree>
    <p:extLst>
      <p:ext uri="{BB962C8B-B14F-4D97-AF65-F5344CB8AC3E}">
        <p14:creationId xmlns:p14="http://schemas.microsoft.com/office/powerpoint/2010/main" val="3710060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4">
          <a:extLst>
            <a:ext uri="{FF2B5EF4-FFF2-40B4-BE49-F238E27FC236}">
              <a16:creationId xmlns:a16="http://schemas.microsoft.com/office/drawing/2014/main" id="{955B5B1F-932E-3F60-4AE4-A4056E749B83}"/>
            </a:ext>
          </a:extLst>
        </p:cNvPr>
        <p:cNvGrpSpPr/>
        <p:nvPr/>
      </p:nvGrpSpPr>
      <p:grpSpPr>
        <a:xfrm>
          <a:off x="0" y="0"/>
          <a:ext cx="0" cy="0"/>
          <a:chOff x="0" y="0"/>
          <a:chExt cx="0" cy="0"/>
        </a:xfrm>
      </p:grpSpPr>
      <p:sp>
        <p:nvSpPr>
          <p:cNvPr id="618" name="Google Shape;618;g3b0952927b3_0_1328">
            <a:extLst>
              <a:ext uri="{FF2B5EF4-FFF2-40B4-BE49-F238E27FC236}">
                <a16:creationId xmlns:a16="http://schemas.microsoft.com/office/drawing/2014/main" id="{21CCAAB2-3669-1B76-F12A-39B1A61F24DC}"/>
              </a:ext>
            </a:extLst>
          </p:cNvPr>
          <p:cNvSpPr txBox="1">
            <a:spLocks noGrp="1"/>
          </p:cNvSpPr>
          <p:nvPr>
            <p:ph type="title"/>
          </p:nvPr>
        </p:nvSpPr>
        <p:spPr>
          <a:xfrm>
            <a:off x="32968" y="0"/>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Emergency Funding for </a:t>
            </a:r>
            <a:r>
              <a:rPr lang="en-US" dirty="0" err="1"/>
              <a:t>Genebanks</a:t>
            </a:r>
            <a:endParaRPr dirty="0"/>
          </a:p>
        </p:txBody>
      </p:sp>
      <p:sp>
        <p:nvSpPr>
          <p:cNvPr id="619" name="Google Shape;619;g3b0952927b3_0_1328">
            <a:extLst>
              <a:ext uri="{FF2B5EF4-FFF2-40B4-BE49-F238E27FC236}">
                <a16:creationId xmlns:a16="http://schemas.microsoft.com/office/drawing/2014/main" id="{46BD15A1-85F0-6C05-0D5B-C80EFA72D978}"/>
              </a:ext>
            </a:extLst>
          </p:cNvPr>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
        <p:nvSpPr>
          <p:cNvPr id="621" name="Google Shape;621;g3b0952927b3_0_1328">
            <a:extLst>
              <a:ext uri="{FF2B5EF4-FFF2-40B4-BE49-F238E27FC236}">
                <a16:creationId xmlns:a16="http://schemas.microsoft.com/office/drawing/2014/main" id="{3B805809-4127-DE46-10A9-05FCE789D399}"/>
              </a:ext>
            </a:extLst>
          </p:cNvPr>
          <p:cNvSpPr txBox="1"/>
          <p:nvPr/>
        </p:nvSpPr>
        <p:spPr>
          <a:xfrm>
            <a:off x="0" y="593212"/>
            <a:ext cx="10863263" cy="1954351"/>
          </a:xfrm>
          <a:prstGeom prst="rect">
            <a:avLst/>
          </a:prstGeom>
          <a:noFill/>
          <a:ln>
            <a:noFill/>
          </a:ln>
        </p:spPr>
        <p:txBody>
          <a:bodyPr spcFirstLastPara="1" wrap="square" lIns="91425" tIns="91425" rIns="91425" bIns="91425" anchor="t" anchorCtr="0">
            <a:spAutoFit/>
          </a:bodyPr>
          <a:lstStyle/>
          <a:p>
            <a:pPr marL="133350" lvl="0">
              <a:spcBef>
                <a:spcPts val="1000"/>
              </a:spcBef>
              <a:buClr>
                <a:schemeClr val="dk1"/>
              </a:buClr>
              <a:buSzPts val="1500"/>
            </a:pPr>
            <a:r>
              <a:rPr lang="en-US" sz="1800" err="1">
                <a:latin typeface="Open Sans Light"/>
                <a:ea typeface="Open Sans Light"/>
                <a:cs typeface="Open Sans Light"/>
              </a:rPr>
              <a:t>Genebanks</a:t>
            </a:r>
            <a:r>
              <a:rPr lang="en-US" sz="1800" dirty="0">
                <a:latin typeface="Open Sans Light"/>
                <a:ea typeface="Open Sans Light"/>
                <a:cs typeface="Open Sans Light"/>
              </a:rPr>
              <a:t> are not indestructible. </a:t>
            </a:r>
          </a:p>
          <a:p>
            <a:pPr marL="133350" lvl="0">
              <a:spcBef>
                <a:spcPts val="1000"/>
              </a:spcBef>
              <a:buClr>
                <a:schemeClr val="dk1"/>
              </a:buClr>
              <a:buSzPts val="1500"/>
            </a:pPr>
            <a:r>
              <a:rPr lang="en-US" sz="1800" dirty="0">
                <a:solidFill>
                  <a:schemeClr val="tx1"/>
                </a:solidFill>
                <a:latin typeface="Open Sans Light"/>
                <a:ea typeface="Open Sans Light"/>
                <a:cs typeface="Open Sans Light"/>
                <a:hlinkClick r:id="rId3">
                  <a:extLst>
                    <a:ext uri="{A12FA001-AC4F-418D-AE19-62706E023703}">
                      <ahyp:hlinkClr xmlns:ahyp="http://schemas.microsoft.com/office/drawing/2018/hyperlinkcolor" val="tx"/>
                    </a:ext>
                  </a:extLst>
                </a:hlinkClick>
              </a:rPr>
              <a:t>Natural disasters</a:t>
            </a:r>
            <a:r>
              <a:rPr lang="en-US" sz="1800" dirty="0">
                <a:solidFill>
                  <a:schemeClr val="tx1"/>
                </a:solidFill>
                <a:latin typeface="Open Sans Light"/>
                <a:ea typeface="Open Sans Light"/>
                <a:cs typeface="Open Sans Light"/>
              </a:rPr>
              <a:t>, </a:t>
            </a:r>
            <a:r>
              <a:rPr lang="en-US" sz="1800" dirty="0">
                <a:solidFill>
                  <a:schemeClr val="tx1"/>
                </a:solidFill>
                <a:latin typeface="Open Sans Light"/>
                <a:ea typeface="Open Sans Light"/>
                <a:cs typeface="Open Sans Light"/>
                <a:hlinkClick r:id="rId4">
                  <a:extLst>
                    <a:ext uri="{A12FA001-AC4F-418D-AE19-62706E023703}">
                      <ahyp:hlinkClr xmlns:ahyp="http://schemas.microsoft.com/office/drawing/2018/hyperlinkcolor" val="tx"/>
                    </a:ext>
                  </a:extLst>
                </a:hlinkClick>
              </a:rPr>
              <a:t>political crises</a:t>
            </a:r>
            <a:r>
              <a:rPr lang="en-US" sz="1800" dirty="0">
                <a:solidFill>
                  <a:schemeClr val="tx1"/>
                </a:solidFill>
                <a:latin typeface="Open Sans Light"/>
                <a:ea typeface="Open Sans Light"/>
                <a:cs typeface="Open Sans Light"/>
              </a:rPr>
              <a:t>, pest and disease outbreaks, equipment failure and, most recently, the </a:t>
            </a:r>
            <a:r>
              <a:rPr lang="en-US" sz="1800" dirty="0">
                <a:solidFill>
                  <a:schemeClr val="tx1"/>
                </a:solidFill>
                <a:latin typeface="Open Sans Light"/>
                <a:ea typeface="Open Sans Light"/>
                <a:cs typeface="Open Sans Light"/>
                <a:hlinkClick r:id="rId5">
                  <a:extLst>
                    <a:ext uri="{A12FA001-AC4F-418D-AE19-62706E023703}">
                      <ahyp:hlinkClr xmlns:ahyp="http://schemas.microsoft.com/office/drawing/2018/hyperlinkcolor" val="tx"/>
                    </a:ext>
                  </a:extLst>
                </a:hlinkClick>
              </a:rPr>
              <a:t>challenges caused by the global COVID-19 pandemic</a:t>
            </a:r>
            <a:r>
              <a:rPr lang="en-US" sz="1800" dirty="0">
                <a:solidFill>
                  <a:schemeClr val="tx1"/>
                </a:solidFill>
                <a:latin typeface="Open Sans Light"/>
                <a:ea typeface="Open Sans Light"/>
                <a:cs typeface="Open Sans Light"/>
              </a:rPr>
              <a:t> can place them in jeopardy and trigger catastrophic loss of the invaluable resources they conserve</a:t>
            </a:r>
            <a:r>
              <a:rPr lang="en-US" sz="1800" dirty="0">
                <a:latin typeface="Open Sans Light"/>
                <a:ea typeface="Open Sans Light"/>
                <a:cs typeface="Open Sans Light"/>
              </a:rPr>
              <a:t>.</a:t>
            </a:r>
          </a:p>
          <a:p>
            <a:pPr marL="133350" lvl="0">
              <a:spcBef>
                <a:spcPts val="1000"/>
              </a:spcBef>
              <a:buClr>
                <a:schemeClr val="dk1"/>
              </a:buClr>
              <a:buSzPts val="1500"/>
            </a:pPr>
            <a:r>
              <a:rPr lang="en-US" sz="1800" dirty="0">
                <a:latin typeface="Open Sans Light"/>
                <a:ea typeface="Open Sans Light"/>
                <a:cs typeface="Open Sans Light"/>
              </a:rPr>
              <a:t>The Emergency Reserve for </a:t>
            </a:r>
            <a:r>
              <a:rPr lang="en-US" sz="1800" err="1">
                <a:latin typeface="Open Sans Light"/>
                <a:ea typeface="Open Sans Light"/>
                <a:cs typeface="Open Sans Light"/>
              </a:rPr>
              <a:t>Genebanks</a:t>
            </a:r>
            <a:r>
              <a:rPr lang="en-US" sz="1800" dirty="0">
                <a:latin typeface="Open Sans Light"/>
                <a:ea typeface="Open Sans Light"/>
                <a:cs typeface="Open Sans Light"/>
              </a:rPr>
              <a:t> provides rapid, short-term and urgent support. </a:t>
            </a:r>
            <a:endParaRPr sz="1800" b="1" dirty="0">
              <a:solidFill>
                <a:schemeClr val="dk1"/>
              </a:solidFill>
              <a:latin typeface="Open Sans ExtraBold"/>
              <a:ea typeface="Open Sans Light"/>
              <a:cs typeface="Open Sans Light"/>
            </a:endParaRPr>
          </a:p>
        </p:txBody>
      </p:sp>
      <p:sp>
        <p:nvSpPr>
          <p:cNvPr id="3" name="TextBox 2">
            <a:extLst>
              <a:ext uri="{FF2B5EF4-FFF2-40B4-BE49-F238E27FC236}">
                <a16:creationId xmlns:a16="http://schemas.microsoft.com/office/drawing/2014/main" id="{42FC5A72-732C-BC38-A59C-284D24F96300}"/>
              </a:ext>
            </a:extLst>
          </p:cNvPr>
          <p:cNvSpPr txBox="1"/>
          <p:nvPr/>
        </p:nvSpPr>
        <p:spPr>
          <a:xfrm>
            <a:off x="127543" y="2536312"/>
            <a:ext cx="6340618" cy="4247317"/>
          </a:xfrm>
          <a:prstGeom prst="rect">
            <a:avLst/>
          </a:prstGeom>
          <a:noFill/>
        </p:spPr>
        <p:txBody>
          <a:bodyPr wrap="square" lIns="91440" tIns="45720" rIns="91440" bIns="45720" rtlCol="0" anchor="t">
            <a:spAutoFit/>
          </a:bodyPr>
          <a:lstStyle/>
          <a:p>
            <a:r>
              <a:rPr lang="en-US" sz="1800" b="1" dirty="0">
                <a:latin typeface="Open Sans ExtraBold"/>
                <a:ea typeface="Open Sans ExtraBold"/>
                <a:cs typeface="Open Sans ExtraBold"/>
              </a:rPr>
              <a:t>Examples of use:</a:t>
            </a:r>
            <a:endParaRPr lang="en-US" dirty="0">
              <a:latin typeface="Open Sans ExtraBold"/>
              <a:ea typeface="Open Sans ExtraBold"/>
              <a:cs typeface="Open Sans ExtraBold"/>
            </a:endParaRPr>
          </a:p>
          <a:p>
            <a:pPr marL="571500" indent="-285750">
              <a:buFont typeface="Arial" panose="020B0604020202020204" pitchFamily="34" charset="0"/>
              <a:buChar char="•"/>
            </a:pPr>
            <a:r>
              <a:rPr lang="en-US" sz="1800" u="sng" dirty="0">
                <a:solidFill>
                  <a:schemeClr val="tx1"/>
                </a:solidFill>
                <a:latin typeface="Open Sans Light"/>
                <a:ea typeface="Open Sans Light"/>
                <a:cs typeface="Open Sans Light"/>
                <a:hlinkClick r:id="rId4">
                  <a:extLst>
                    <a:ext uri="{A12FA001-AC4F-418D-AE19-62706E023703}">
                      <ahyp:hlinkClr xmlns:ahyp="http://schemas.microsoft.com/office/drawing/2018/hyperlinkcolor" val="tx"/>
                    </a:ext>
                  </a:extLst>
                </a:hlinkClick>
              </a:rPr>
              <a:t>Seed collections at risk from conflict were rescued in Syria.</a:t>
            </a:r>
            <a:endParaRPr lang="en-US" sz="1800" u="sng">
              <a:solidFill>
                <a:schemeClr val="tx1"/>
              </a:solidFill>
              <a:latin typeface="Open Sans Light"/>
              <a:ea typeface="Open Sans Light"/>
              <a:cs typeface="Open Sans Light"/>
              <a:hlinkClick r:id="rId4">
                <a:extLst>
                  <a:ext uri="{A12FA001-AC4F-418D-AE19-62706E023703}">
                    <ahyp:hlinkClr xmlns:ahyp="http://schemas.microsoft.com/office/drawing/2018/hyperlinkcolor" val="tx"/>
                  </a:ext>
                </a:extLst>
              </a:hlinkClick>
            </a:endParaRPr>
          </a:p>
          <a:p>
            <a:pPr marL="571500" indent="-285750">
              <a:buFont typeface="Arial" panose="020B0604020202020204" pitchFamily="34" charset="0"/>
              <a:buChar char="•"/>
            </a:pPr>
            <a:r>
              <a:rPr lang="en-US" sz="1800" u="sng" dirty="0">
                <a:solidFill>
                  <a:schemeClr val="tx1"/>
                </a:solidFill>
                <a:latin typeface="Open Sans Light"/>
                <a:ea typeface="Open Sans Light"/>
                <a:cs typeface="Open Sans Light"/>
                <a:hlinkClick r:id="rId3">
                  <a:extLst>
                    <a:ext uri="{A12FA001-AC4F-418D-AE19-62706E023703}">
                      <ahyp:hlinkClr xmlns:ahyp="http://schemas.microsoft.com/office/drawing/2018/hyperlinkcolor" val="tx"/>
                    </a:ext>
                  </a:extLst>
                </a:hlinkClick>
              </a:rPr>
              <a:t>Philippines national genebank restored its seed-drying facility, fix building leaks and replace equipment damaged by a typhoon.</a:t>
            </a:r>
            <a:endParaRPr lang="en-US" sz="1800" u="sng">
              <a:solidFill>
                <a:schemeClr val="tx1"/>
              </a:solidFill>
              <a:latin typeface="Open Sans Light"/>
              <a:ea typeface="Open Sans Light" pitchFamily="2" charset="0"/>
              <a:cs typeface="Open Sans Light" pitchFamily="2" charset="0"/>
              <a:hlinkClick r:id="rId3">
                <a:extLst>
                  <a:ext uri="{A12FA001-AC4F-418D-AE19-62706E023703}">
                    <ahyp:hlinkClr xmlns:ahyp="http://schemas.microsoft.com/office/drawing/2018/hyperlinkcolor" val="tx"/>
                  </a:ext>
                </a:extLst>
              </a:hlinkClick>
            </a:endParaRPr>
          </a:p>
          <a:p>
            <a:pPr marL="571500" indent="-285750">
              <a:buFont typeface="Arial" panose="020B0604020202020204" pitchFamily="34" charset="0"/>
              <a:buChar char="•"/>
            </a:pPr>
            <a:r>
              <a:rPr lang="en-US" sz="1800" u="sng" dirty="0">
                <a:solidFill>
                  <a:schemeClr val="tx1"/>
                </a:solidFill>
                <a:latin typeface="Open Sans Light"/>
                <a:ea typeface="Open Sans Light"/>
                <a:cs typeface="Open Sans Light"/>
                <a:hlinkClick r:id="rId3">
                  <a:extLst>
                    <a:ext uri="{A12FA001-AC4F-418D-AE19-62706E023703}">
                      <ahyp:hlinkClr xmlns:ahyp="http://schemas.microsoft.com/office/drawing/2018/hyperlinkcolor" val="tx"/>
                    </a:ext>
                  </a:extLst>
                </a:hlinkClick>
              </a:rPr>
              <a:t>National Genetic Resources Center (NGRC) in Yemen received funds for genebanks facing urgent threats to their precious collections of crop diversity.</a:t>
            </a:r>
            <a:endParaRPr lang="en-US" sz="1800" u="sng">
              <a:solidFill>
                <a:schemeClr val="tx1"/>
              </a:solidFill>
              <a:latin typeface="Open Sans Light"/>
              <a:ea typeface="Open Sans Light" pitchFamily="2" charset="0"/>
              <a:cs typeface="Open Sans Light" pitchFamily="2" charset="0"/>
              <a:hlinkClick r:id="rId3">
                <a:extLst>
                  <a:ext uri="{A12FA001-AC4F-418D-AE19-62706E023703}">
                    <ahyp:hlinkClr xmlns:ahyp="http://schemas.microsoft.com/office/drawing/2018/hyperlinkcolor" val="tx"/>
                  </a:ext>
                </a:extLst>
              </a:hlinkClick>
            </a:endParaRPr>
          </a:p>
          <a:p>
            <a:pPr marL="571500" indent="-285750">
              <a:buFont typeface="Arial" panose="020B0604020202020204" pitchFamily="34" charset="0"/>
              <a:buChar char="•"/>
            </a:pPr>
            <a:r>
              <a:rPr lang="en-US" sz="1800" u="sng" dirty="0">
                <a:solidFill>
                  <a:schemeClr val="tx1"/>
                </a:solidFill>
                <a:latin typeface="Open Sans Light"/>
                <a:ea typeface="Open Sans Light"/>
                <a:cs typeface="Open Sans Light"/>
                <a:hlinkClick r:id="rId6">
                  <a:extLst>
                    <a:ext uri="{A12FA001-AC4F-418D-AE19-62706E023703}">
                      <ahyp:hlinkClr xmlns:ahyp="http://schemas.microsoft.com/office/drawing/2018/hyperlinkcolor" val="tx"/>
                    </a:ext>
                  </a:extLst>
                </a:hlinkClick>
              </a:rPr>
              <a:t>Solar energy has been provided for Sudan’s back-up collections and support for preparation for shipment and safe duplication in Svalbard Global Seed Vault. </a:t>
            </a:r>
          </a:p>
          <a:p>
            <a:endParaRPr lang="en-US" sz="1800" b="1" dirty="0">
              <a:latin typeface="Open Sans ExtraBold" pitchFamily="2" charset="0"/>
              <a:ea typeface="Open Sans ExtraBold" pitchFamily="2" charset="0"/>
              <a:cs typeface="Open Sans ExtraBold" pitchFamily="2" charset="0"/>
            </a:endParaRPr>
          </a:p>
          <a:p>
            <a:endParaRPr lang="en-US" sz="1800" b="1" dirty="0">
              <a:latin typeface="Open Sans ExtraBold" pitchFamily="2" charset="0"/>
              <a:ea typeface="Open Sans ExtraBold" pitchFamily="2" charset="0"/>
              <a:cs typeface="Open Sans ExtraBold" pitchFamily="2" charset="0"/>
            </a:endParaRPr>
          </a:p>
        </p:txBody>
      </p:sp>
      <p:pic>
        <p:nvPicPr>
          <p:cNvPr id="2" name="Picture 1" descr="From War Zones to Typhoon-Prone Shores, Nations Rally to Protect Their Crops, Make Landmark Deposits to the Svalbard Global Seed Vault">
            <a:extLst>
              <a:ext uri="{FF2B5EF4-FFF2-40B4-BE49-F238E27FC236}">
                <a16:creationId xmlns:a16="http://schemas.microsoft.com/office/drawing/2014/main" id="{D000A058-1F8A-7921-2CDC-0DF46743FC30}"/>
              </a:ext>
            </a:extLst>
          </p:cNvPr>
          <p:cNvPicPr>
            <a:picLocks noChangeAspect="1"/>
          </p:cNvPicPr>
          <p:nvPr/>
        </p:nvPicPr>
        <p:blipFill>
          <a:blip r:embed="rId7"/>
          <a:srcRect l="-336" r="-431" b="-327"/>
          <a:stretch>
            <a:fillRect/>
          </a:stretch>
        </p:blipFill>
        <p:spPr>
          <a:xfrm>
            <a:off x="6619871" y="2533650"/>
            <a:ext cx="5167520" cy="3037522"/>
          </a:xfrm>
          <a:prstGeom prst="rect">
            <a:avLst/>
          </a:prstGeom>
        </p:spPr>
      </p:pic>
      <p:sp>
        <p:nvSpPr>
          <p:cNvPr id="7" name="TextBox 6">
            <a:extLst>
              <a:ext uri="{FF2B5EF4-FFF2-40B4-BE49-F238E27FC236}">
                <a16:creationId xmlns:a16="http://schemas.microsoft.com/office/drawing/2014/main" id="{2F8044A3-2981-BE4F-0B5D-B74409B1D7AE}"/>
              </a:ext>
            </a:extLst>
          </p:cNvPr>
          <p:cNvSpPr txBox="1"/>
          <p:nvPr/>
        </p:nvSpPr>
        <p:spPr>
          <a:xfrm>
            <a:off x="6474578" y="5573900"/>
            <a:ext cx="54634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Light"/>
                <a:ea typeface="Open Sans Light"/>
                <a:cs typeface="Open Sans Light"/>
              </a:rPr>
              <a:t>With the support of the Emergency Reserve for </a:t>
            </a:r>
            <a:r>
              <a:rPr lang="en-US" sz="1000" dirty="0" err="1">
                <a:latin typeface="Open Sans Light"/>
                <a:ea typeface="Open Sans Light"/>
                <a:cs typeface="Open Sans Light"/>
              </a:rPr>
              <a:t>Genebanks</a:t>
            </a:r>
            <a:r>
              <a:rPr lang="en-US" sz="1000" dirty="0">
                <a:latin typeface="Open Sans Light"/>
                <a:ea typeface="Open Sans Light"/>
                <a:cs typeface="Open Sans Light"/>
              </a:rPr>
              <a:t>, a funding facility managed by the Crop Trust and the FAO International Treaty on Plant Genetic Resources, hundreds of seed samples from the Sudanese </a:t>
            </a:r>
            <a:r>
              <a:rPr lang="en-US" sz="1000" dirty="0" err="1">
                <a:latin typeface="Open Sans Light"/>
                <a:ea typeface="Open Sans Light"/>
                <a:cs typeface="Open Sans Light"/>
              </a:rPr>
              <a:t>Genebank</a:t>
            </a:r>
            <a:r>
              <a:rPr lang="en-US" sz="1000" dirty="0">
                <a:latin typeface="Open Sans Light"/>
                <a:ea typeface="Open Sans Light"/>
                <a:cs typeface="Open Sans Light"/>
              </a:rPr>
              <a:t> were transported to </a:t>
            </a:r>
            <a:r>
              <a:rPr lang="en-US" sz="1000" dirty="0" err="1">
                <a:latin typeface="Open Sans Light"/>
                <a:ea typeface="Open Sans Light"/>
                <a:cs typeface="Open Sans Light"/>
              </a:rPr>
              <a:t>NordGen</a:t>
            </a:r>
            <a:r>
              <a:rPr lang="en-US" sz="1000" dirty="0">
                <a:latin typeface="Open Sans Light"/>
                <a:ea typeface="Open Sans Light"/>
                <a:cs typeface="Open Sans Light"/>
              </a:rPr>
              <a:t>, where staff there sorted, catalogued, packed and documented them as part of the Sudanese deposit. </a:t>
            </a:r>
            <a:endParaRPr lang="en-US" sz="1000">
              <a:latin typeface="Open Sans Light"/>
              <a:ea typeface="Open Sans Light"/>
              <a:cs typeface="Open Sans Light"/>
            </a:endParaRPr>
          </a:p>
          <a:p>
            <a:pPr algn="l"/>
            <a:endParaRPr lang="en-US" dirty="0"/>
          </a:p>
        </p:txBody>
      </p:sp>
    </p:spTree>
    <p:extLst>
      <p:ext uri="{BB962C8B-B14F-4D97-AF65-F5344CB8AC3E}">
        <p14:creationId xmlns:p14="http://schemas.microsoft.com/office/powerpoint/2010/main" val="3402747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F0FC3CDB-0BCB-F4EF-3E6D-206E5969A3C4}"/>
            </a:ext>
          </a:extLst>
        </p:cNvPr>
        <p:cNvGrpSpPr/>
        <p:nvPr/>
      </p:nvGrpSpPr>
      <p:grpSpPr>
        <a:xfrm>
          <a:off x="0" y="0"/>
          <a:ext cx="0" cy="0"/>
          <a:chOff x="0" y="0"/>
          <a:chExt cx="0" cy="0"/>
        </a:xfrm>
      </p:grpSpPr>
      <p:sp>
        <p:nvSpPr>
          <p:cNvPr id="566" name="Google Shape;566;g3b0952927b3_0_589">
            <a:extLst>
              <a:ext uri="{FF2B5EF4-FFF2-40B4-BE49-F238E27FC236}">
                <a16:creationId xmlns:a16="http://schemas.microsoft.com/office/drawing/2014/main" id="{6948EE28-DE44-A4E0-7078-CCEC1B348DB9}"/>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
        <p:nvSpPr>
          <p:cNvPr id="567" name="Google Shape;567;g3b0952927b3_0_589">
            <a:extLst>
              <a:ext uri="{FF2B5EF4-FFF2-40B4-BE49-F238E27FC236}">
                <a16:creationId xmlns:a16="http://schemas.microsoft.com/office/drawing/2014/main" id="{58A03C94-441F-F55E-3B0B-9EBAC51DA3D2}"/>
              </a:ext>
            </a:extLst>
          </p:cNvPr>
          <p:cNvSpPr txBox="1">
            <a:spLocks noGrp="1"/>
          </p:cNvSpPr>
          <p:nvPr>
            <p:ph type="title"/>
          </p:nvPr>
        </p:nvSpPr>
        <p:spPr>
          <a:xfrm>
            <a:off x="246493" y="444032"/>
            <a:ext cx="5849400" cy="49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a:solidFill>
                  <a:schemeClr val="dk1"/>
                </a:solidFill>
              </a:rPr>
              <a:t>Crop Conservation Strategies (CCS)</a:t>
            </a:r>
            <a:endParaRPr>
              <a:solidFill>
                <a:schemeClr val="dk1"/>
              </a:solidFill>
            </a:endParaRPr>
          </a:p>
          <a:p>
            <a:pPr marL="0" lvl="0" indent="0" algn="l" rtl="0">
              <a:lnSpc>
                <a:spcPct val="100000"/>
              </a:lnSpc>
              <a:spcBef>
                <a:spcPts val="0"/>
              </a:spcBef>
              <a:spcAft>
                <a:spcPts val="0"/>
              </a:spcAft>
              <a:buClr>
                <a:schemeClr val="lt1"/>
              </a:buClr>
              <a:buSzPts val="3200"/>
              <a:buFont typeface="Bitter"/>
              <a:buNone/>
            </a:pPr>
            <a:endParaRPr/>
          </a:p>
        </p:txBody>
      </p:sp>
      <p:sp>
        <p:nvSpPr>
          <p:cNvPr id="568" name="Google Shape;568;g3b0952927b3_0_589">
            <a:extLst>
              <a:ext uri="{FF2B5EF4-FFF2-40B4-BE49-F238E27FC236}">
                <a16:creationId xmlns:a16="http://schemas.microsoft.com/office/drawing/2014/main" id="{A71AEC79-511C-8A1F-8FBC-49F460CDC0CA}"/>
              </a:ext>
            </a:extLst>
          </p:cNvPr>
          <p:cNvSpPr txBox="1"/>
          <p:nvPr/>
        </p:nvSpPr>
        <p:spPr>
          <a:xfrm>
            <a:off x="323850" y="1575950"/>
            <a:ext cx="4706400" cy="4087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1800" dirty="0">
                <a:solidFill>
                  <a:schemeClr val="dk1"/>
                </a:solidFill>
                <a:latin typeface="Open Sans Light"/>
                <a:ea typeface="Open Sans Light"/>
                <a:cs typeface="Open Sans Light"/>
                <a:sym typeface="Open Sans Light"/>
              </a:rPr>
              <a:t>Between 2004 and 2019, the Crop Trust has facilitated the development of 26 global crop- and geographically-based conservation strategies by experts round the world.</a:t>
            </a:r>
            <a:endParaRPr lang="en-US" sz="18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endParaRPr sz="18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r>
              <a:rPr lang="en-US" sz="1800" dirty="0">
                <a:solidFill>
                  <a:schemeClr val="dk1"/>
                </a:solidFill>
                <a:latin typeface="Open Sans Light"/>
                <a:ea typeface="Open Sans Light"/>
                <a:cs typeface="Open Sans Light"/>
                <a:sym typeface="Open Sans Light"/>
              </a:rPr>
              <a:t>To stay relevant, these strategies need to be continuously updated with new information on the status of crop diversity collections and the genetic structure within crop </a:t>
            </a:r>
            <a:r>
              <a:rPr lang="en-US" sz="1800" dirty="0" err="1">
                <a:solidFill>
                  <a:schemeClr val="dk1"/>
                </a:solidFill>
                <a:latin typeface="Open Sans Light"/>
                <a:ea typeface="Open Sans Light"/>
                <a:cs typeface="Open Sans Light"/>
                <a:sym typeface="Open Sans Light"/>
              </a:rPr>
              <a:t>genepools</a:t>
            </a:r>
            <a:r>
              <a:rPr lang="en-US" sz="1800" dirty="0">
                <a:solidFill>
                  <a:schemeClr val="dk1"/>
                </a:solidFill>
                <a:latin typeface="Open Sans Light"/>
                <a:ea typeface="Open Sans Light"/>
                <a:cs typeface="Open Sans Light"/>
                <a:sym typeface="Open Sans Light"/>
              </a:rPr>
              <a:t>.</a:t>
            </a:r>
            <a:endParaRPr sz="18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endParaRPr sz="18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r>
              <a:rPr lang="en-US" sz="1800" dirty="0">
                <a:solidFill>
                  <a:schemeClr val="dk1"/>
                </a:solidFill>
                <a:latin typeface="Open Sans Light"/>
                <a:ea typeface="Open Sans Light"/>
                <a:cs typeface="Open Sans Light"/>
                <a:sym typeface="Open Sans Light"/>
              </a:rPr>
              <a:t>Information and recommendations from the strategies are used by institutions and policymakers to help ensure that these important crops and their genetic relatives are secured in a cost-effective and sustainable manner for the future of all.</a:t>
            </a:r>
            <a:endParaRPr sz="18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endParaRPr sz="16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endParaRPr sz="1600"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endParaRPr sz="1600" b="0" i="0" u="none" strike="noStrike" cap="none"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chemeClr val="dk1"/>
              </a:buClr>
              <a:buSzPts val="1100"/>
              <a:buFont typeface="Arial"/>
              <a:buNone/>
            </a:pPr>
            <a:endParaRPr sz="1600" b="0" i="0" u="none" strike="noStrike" cap="none" dirty="0">
              <a:solidFill>
                <a:schemeClr val="dk1"/>
              </a:solidFill>
              <a:latin typeface="Open Sans Light"/>
              <a:ea typeface="Open Sans Light"/>
              <a:cs typeface="Open Sans Light"/>
            </a:endParaRPr>
          </a:p>
          <a:p>
            <a:pPr marL="0" marR="0" lvl="0" indent="0" algn="l" rtl="0">
              <a:lnSpc>
                <a:spcPct val="90000"/>
              </a:lnSpc>
              <a:spcBef>
                <a:spcPts val="0"/>
              </a:spcBef>
              <a:spcAft>
                <a:spcPts val="0"/>
              </a:spcAft>
              <a:buClr>
                <a:srgbClr val="000000"/>
              </a:buClr>
              <a:buSzPts val="1200"/>
              <a:buFont typeface="Arial"/>
              <a:buNone/>
            </a:pPr>
            <a:endParaRPr sz="1600" b="0" i="0" u="none" strike="noStrike" cap="none" dirty="0">
              <a:solidFill>
                <a:schemeClr val="dk1"/>
              </a:solidFill>
              <a:latin typeface="Open Sans Light"/>
              <a:ea typeface="Open Sans Light"/>
              <a:cs typeface="Open Sans Light"/>
            </a:endParaRPr>
          </a:p>
        </p:txBody>
      </p:sp>
      <p:pic>
        <p:nvPicPr>
          <p:cNvPr id="569" name="Google Shape;569;g3b0952927b3_0_589">
            <a:hlinkClick r:id="rId3"/>
            <a:extLst>
              <a:ext uri="{FF2B5EF4-FFF2-40B4-BE49-F238E27FC236}">
                <a16:creationId xmlns:a16="http://schemas.microsoft.com/office/drawing/2014/main" id="{F594ACC9-11D8-7492-772D-291F41D2E92A}"/>
              </a:ext>
            </a:extLst>
          </p:cNvPr>
          <p:cNvPicPr preferRelativeResize="0"/>
          <p:nvPr/>
        </p:nvPicPr>
        <p:blipFill>
          <a:blip r:embed="rId4">
            <a:alphaModFix/>
          </a:blip>
          <a:stretch>
            <a:fillRect/>
          </a:stretch>
        </p:blipFill>
        <p:spPr>
          <a:xfrm>
            <a:off x="6614624" y="0"/>
            <a:ext cx="5398774" cy="6376176"/>
          </a:xfrm>
          <a:prstGeom prst="rect">
            <a:avLst/>
          </a:prstGeom>
          <a:noFill/>
          <a:ln>
            <a:noFill/>
          </a:ln>
        </p:spPr>
      </p:pic>
    </p:spTree>
    <p:extLst>
      <p:ext uri="{BB962C8B-B14F-4D97-AF65-F5344CB8AC3E}">
        <p14:creationId xmlns:p14="http://schemas.microsoft.com/office/powerpoint/2010/main" val="2634928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4">
          <a:extLst>
            <a:ext uri="{FF2B5EF4-FFF2-40B4-BE49-F238E27FC236}">
              <a16:creationId xmlns:a16="http://schemas.microsoft.com/office/drawing/2014/main" id="{AE0A85D4-F643-D94A-D89D-D10614F4037E}"/>
            </a:ext>
          </a:extLst>
        </p:cNvPr>
        <p:cNvGrpSpPr/>
        <p:nvPr/>
      </p:nvGrpSpPr>
      <p:grpSpPr>
        <a:xfrm>
          <a:off x="0" y="0"/>
          <a:ext cx="0" cy="0"/>
          <a:chOff x="0" y="0"/>
          <a:chExt cx="0" cy="0"/>
        </a:xfrm>
      </p:grpSpPr>
      <p:sp>
        <p:nvSpPr>
          <p:cNvPr id="618" name="Google Shape;618;g3b0952927b3_0_1328">
            <a:extLst>
              <a:ext uri="{FF2B5EF4-FFF2-40B4-BE49-F238E27FC236}">
                <a16:creationId xmlns:a16="http://schemas.microsoft.com/office/drawing/2014/main" id="{53D70810-9264-1663-4192-C9AFC40C631B}"/>
              </a:ext>
            </a:extLst>
          </p:cNvPr>
          <p:cNvSpPr txBox="1">
            <a:spLocks noGrp="1"/>
          </p:cNvSpPr>
          <p:nvPr>
            <p:ph type="title"/>
          </p:nvPr>
        </p:nvSpPr>
        <p:spPr>
          <a:xfrm>
            <a:off x="307342" y="444032"/>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BOLD Bangkok Policy Dialogue</a:t>
            </a:r>
            <a:endParaRPr dirty="0"/>
          </a:p>
        </p:txBody>
      </p:sp>
      <p:sp>
        <p:nvSpPr>
          <p:cNvPr id="619" name="Google Shape;619;g3b0952927b3_0_1328">
            <a:extLst>
              <a:ext uri="{FF2B5EF4-FFF2-40B4-BE49-F238E27FC236}">
                <a16:creationId xmlns:a16="http://schemas.microsoft.com/office/drawing/2014/main" id="{A469EFB8-2F50-661B-3080-D8297D8FA770}"/>
              </a:ext>
            </a:extLst>
          </p:cNvPr>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pic>
        <p:nvPicPr>
          <p:cNvPr id="620" name="Google Shape;620;g3b0952927b3_0_1328" title="BVL07465.jpg">
            <a:extLst>
              <a:ext uri="{FF2B5EF4-FFF2-40B4-BE49-F238E27FC236}">
                <a16:creationId xmlns:a16="http://schemas.microsoft.com/office/drawing/2014/main" id="{DCFEFB82-6684-9790-3E77-3B9C969DB3E9}"/>
              </a:ext>
            </a:extLst>
          </p:cNvPr>
          <p:cNvPicPr preferRelativeResize="0"/>
          <p:nvPr/>
        </p:nvPicPr>
        <p:blipFill>
          <a:blip r:embed="rId3">
            <a:alphaModFix/>
          </a:blip>
          <a:stretch>
            <a:fillRect/>
          </a:stretch>
        </p:blipFill>
        <p:spPr>
          <a:xfrm>
            <a:off x="5686578" y="1701750"/>
            <a:ext cx="5990999" cy="3993024"/>
          </a:xfrm>
          <a:prstGeom prst="rect">
            <a:avLst/>
          </a:prstGeom>
          <a:noFill/>
          <a:ln>
            <a:noFill/>
          </a:ln>
        </p:spPr>
      </p:pic>
      <p:sp>
        <p:nvSpPr>
          <p:cNvPr id="621" name="Google Shape;621;g3b0952927b3_0_1328">
            <a:extLst>
              <a:ext uri="{FF2B5EF4-FFF2-40B4-BE49-F238E27FC236}">
                <a16:creationId xmlns:a16="http://schemas.microsoft.com/office/drawing/2014/main" id="{B17B569B-812A-91CB-01A6-F0951050D989}"/>
              </a:ext>
            </a:extLst>
          </p:cNvPr>
          <p:cNvSpPr txBox="1"/>
          <p:nvPr/>
        </p:nvSpPr>
        <p:spPr>
          <a:xfrm>
            <a:off x="307342" y="938590"/>
            <a:ext cx="4666200" cy="4980820"/>
          </a:xfrm>
          <a:prstGeom prst="rect">
            <a:avLst/>
          </a:prstGeom>
          <a:noFill/>
          <a:ln>
            <a:noFill/>
          </a:ln>
        </p:spPr>
        <p:txBody>
          <a:bodyPr spcFirstLastPara="1" wrap="square" lIns="91425" tIns="91425" rIns="91425" bIns="91425" anchor="t" anchorCtr="0">
            <a:spAutoFit/>
          </a:bodyPr>
          <a:lstStyle/>
          <a:p>
            <a:pPr marL="457200" lvl="0" indent="-323850" algn="l" rtl="0">
              <a:spcBef>
                <a:spcPts val="1000"/>
              </a:spcBef>
              <a:spcAft>
                <a:spcPts val="0"/>
              </a:spcAft>
              <a:buClr>
                <a:schemeClr val="dk1"/>
              </a:buClr>
              <a:buSzPts val="1500"/>
              <a:buChar char="●"/>
            </a:pPr>
            <a:r>
              <a:rPr lang="en-US" sz="1800" dirty="0">
                <a:solidFill>
                  <a:schemeClr val="dk1"/>
                </a:solidFill>
                <a:latin typeface="Open Sans Light"/>
                <a:ea typeface="Open Sans Light"/>
                <a:cs typeface="Open Sans Light"/>
              </a:rPr>
              <a:t>Regional Technical Workshop (Bangkok, 25–26 Nov 2025) under BOLD WP1 with IGES &amp; UNFCCC RCCs</a:t>
            </a:r>
            <a:endParaRPr lang="en-US" sz="1800">
              <a:solidFill>
                <a:schemeClr val="dk1"/>
              </a:solidFill>
              <a:latin typeface="Open Sans Light"/>
              <a:ea typeface="Open Sans Light"/>
              <a:cs typeface="Open Sans Light"/>
            </a:endParaRPr>
          </a:p>
          <a:p>
            <a:pPr marL="457200" lvl="0" indent="-323850" algn="l" rtl="0">
              <a:spcBef>
                <a:spcPts val="1000"/>
              </a:spcBef>
              <a:spcAft>
                <a:spcPts val="0"/>
              </a:spcAft>
              <a:buClr>
                <a:schemeClr val="dk1"/>
              </a:buClr>
              <a:buSzPts val="1500"/>
              <a:buChar char="●"/>
            </a:pPr>
            <a:r>
              <a:rPr lang="en-US" sz="1800" dirty="0">
                <a:solidFill>
                  <a:schemeClr val="dk1"/>
                </a:solidFill>
                <a:latin typeface="Open Sans Light"/>
                <a:ea typeface="Open Sans Light"/>
                <a:cs typeface="Open Sans Light"/>
              </a:rPr>
              <a:t>Audience: </a:t>
            </a:r>
            <a:r>
              <a:rPr lang="en-US" sz="1800" dirty="0" err="1">
                <a:solidFill>
                  <a:schemeClr val="dk1"/>
                </a:solidFill>
                <a:latin typeface="Open Sans Light"/>
                <a:ea typeface="Open Sans Light"/>
                <a:cs typeface="Open Sans Light"/>
              </a:rPr>
              <a:t>Genebanks</a:t>
            </a:r>
            <a:r>
              <a:rPr lang="en-US" sz="1800" dirty="0">
                <a:solidFill>
                  <a:schemeClr val="dk1"/>
                </a:solidFill>
                <a:latin typeface="Open Sans Light"/>
                <a:ea typeface="Open Sans Light"/>
                <a:cs typeface="Open Sans Light"/>
              </a:rPr>
              <a:t>, agriculture, and environment actors from Vietnam, Lao PDR, Pakistan, and Thailand</a:t>
            </a:r>
            <a:endParaRPr sz="1800">
              <a:solidFill>
                <a:schemeClr val="dk1"/>
              </a:solidFill>
              <a:latin typeface="Open Sans Light"/>
              <a:ea typeface="Open Sans Light"/>
              <a:cs typeface="Open Sans Light"/>
            </a:endParaRPr>
          </a:p>
          <a:p>
            <a:pPr marL="457200" lvl="0" indent="-323850" algn="l" rtl="0">
              <a:spcBef>
                <a:spcPts val="1000"/>
              </a:spcBef>
              <a:spcAft>
                <a:spcPts val="0"/>
              </a:spcAft>
              <a:buClr>
                <a:schemeClr val="dk1"/>
              </a:buClr>
              <a:buSzPts val="1500"/>
              <a:buChar char="●"/>
            </a:pPr>
            <a:r>
              <a:rPr lang="en-US" sz="1800" dirty="0">
                <a:solidFill>
                  <a:schemeClr val="dk1"/>
                </a:solidFill>
                <a:latin typeface="Open Sans Light"/>
                <a:ea typeface="Open Sans Light"/>
                <a:cs typeface="Open Sans Light"/>
              </a:rPr>
              <a:t>Focus: Linking food systems with climate policy (NAPs &amp; NDCs)</a:t>
            </a:r>
            <a:endParaRPr sz="1800">
              <a:solidFill>
                <a:schemeClr val="dk1"/>
              </a:solidFill>
              <a:latin typeface="Open Sans Light"/>
              <a:ea typeface="Open Sans Light"/>
              <a:cs typeface="Open Sans Light"/>
            </a:endParaRPr>
          </a:p>
          <a:p>
            <a:pPr marL="457200" lvl="0" indent="-323850" algn="l" rtl="0">
              <a:spcBef>
                <a:spcPts val="1000"/>
              </a:spcBef>
              <a:spcAft>
                <a:spcPts val="0"/>
              </a:spcAft>
              <a:buClr>
                <a:schemeClr val="dk1"/>
              </a:buClr>
              <a:buSzPts val="1500"/>
              <a:buChar char="●"/>
            </a:pPr>
            <a:r>
              <a:rPr lang="en-US" sz="1800" dirty="0">
                <a:solidFill>
                  <a:schemeClr val="dk1"/>
                </a:solidFill>
                <a:latin typeface="Open Sans Light"/>
                <a:ea typeface="Open Sans Light"/>
                <a:cs typeface="Open Sans Light"/>
              </a:rPr>
              <a:t>Objective: Strengthen agrifood systems’ contribution to national climate goals</a:t>
            </a:r>
            <a:endParaRPr sz="1800">
              <a:solidFill>
                <a:schemeClr val="dk1"/>
              </a:solidFill>
              <a:latin typeface="Open Sans Light"/>
              <a:ea typeface="Open Sans Light"/>
              <a:cs typeface="Open Sans Light"/>
            </a:endParaRPr>
          </a:p>
          <a:p>
            <a:pPr marL="457200" lvl="0" indent="-323850" algn="l" rtl="0">
              <a:spcBef>
                <a:spcPts val="1000"/>
              </a:spcBef>
              <a:spcAft>
                <a:spcPts val="0"/>
              </a:spcAft>
              <a:buClr>
                <a:schemeClr val="dk1"/>
              </a:buClr>
              <a:buSzPts val="1500"/>
              <a:buChar char="●"/>
            </a:pPr>
            <a:r>
              <a:rPr lang="en-US" sz="1800" dirty="0">
                <a:solidFill>
                  <a:schemeClr val="dk1"/>
                </a:solidFill>
                <a:latin typeface="Open Sans Light"/>
                <a:ea typeface="Open Sans Light"/>
                <a:cs typeface="Open Sans Light"/>
              </a:rPr>
              <a:t>Outcome: Shared pathways for resilient, sustainable food systems supported by climate frameworks</a:t>
            </a:r>
            <a:endParaRPr sz="1800" b="1">
              <a:solidFill>
                <a:schemeClr val="dk1"/>
              </a:solidFill>
              <a:latin typeface="Open Sans ExtraBold"/>
              <a:ea typeface="Open Sans Light"/>
              <a:cs typeface="Open Sans Light"/>
            </a:endParaRPr>
          </a:p>
        </p:txBody>
      </p:sp>
    </p:spTree>
    <p:extLst>
      <p:ext uri="{BB962C8B-B14F-4D97-AF65-F5344CB8AC3E}">
        <p14:creationId xmlns:p14="http://schemas.microsoft.com/office/powerpoint/2010/main" val="1144504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BCD7-47C2-EB84-A2EB-73E46B46A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73D15-4358-AA81-DBE0-23DA85B0BF42}"/>
              </a:ext>
            </a:extLst>
          </p:cNvPr>
          <p:cNvSpPr>
            <a:spLocks noGrp="1"/>
          </p:cNvSpPr>
          <p:nvPr>
            <p:ph type="title"/>
          </p:nvPr>
        </p:nvSpPr>
        <p:spPr>
          <a:xfrm>
            <a:off x="734396" y="1043170"/>
            <a:ext cx="5275359" cy="363894"/>
          </a:xfrm>
        </p:spPr>
        <p:txBody>
          <a:bodyPr/>
          <a:lstStyle/>
          <a:p>
            <a:r>
              <a:rPr lang="en-US" dirty="0"/>
              <a:t>Crop Diversity Days</a:t>
            </a:r>
          </a:p>
        </p:txBody>
      </p:sp>
      <p:pic>
        <p:nvPicPr>
          <p:cNvPr id="6" name="Picture 5" descr="A group of people sitting in chairs in a room with a stage and a stage&#10;&#10;AI-generated content may be incorrect.">
            <a:extLst>
              <a:ext uri="{FF2B5EF4-FFF2-40B4-BE49-F238E27FC236}">
                <a16:creationId xmlns:a16="http://schemas.microsoft.com/office/drawing/2014/main" id="{78929F5D-E212-2923-09C4-2A77F9F44B2E}"/>
              </a:ext>
            </a:extLst>
          </p:cNvPr>
          <p:cNvPicPr>
            <a:picLocks noChangeAspect="1"/>
          </p:cNvPicPr>
          <p:nvPr/>
        </p:nvPicPr>
        <p:blipFill>
          <a:blip r:embed="rId2"/>
          <a:stretch>
            <a:fillRect/>
          </a:stretch>
        </p:blipFill>
        <p:spPr>
          <a:xfrm>
            <a:off x="6305550" y="1500188"/>
            <a:ext cx="5267325" cy="3848100"/>
          </a:xfrm>
          <a:prstGeom prst="rect">
            <a:avLst/>
          </a:prstGeom>
        </p:spPr>
      </p:pic>
      <p:sp>
        <p:nvSpPr>
          <p:cNvPr id="7" name="TextBox 6">
            <a:extLst>
              <a:ext uri="{FF2B5EF4-FFF2-40B4-BE49-F238E27FC236}">
                <a16:creationId xmlns:a16="http://schemas.microsoft.com/office/drawing/2014/main" id="{CACDBD18-D926-B82E-56B1-AF82E8D3901E}"/>
              </a:ext>
            </a:extLst>
          </p:cNvPr>
          <p:cNvSpPr txBox="1"/>
          <p:nvPr/>
        </p:nvSpPr>
        <p:spPr>
          <a:xfrm>
            <a:off x="731003" y="1565651"/>
            <a:ext cx="5114763"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Open Sans Light"/>
              </a:rPr>
              <a:t>The Global Crop Diversity Trust (Crop Trust) and the International Treaty on Plant Genetic Resources for Food and Agriculture (International Plant Treaty) host Crop Diversity Days to raise awareness of the global importance of crop diversity for the world, and as a global platform bringing together policymakers, scientists, </a:t>
            </a:r>
            <a:r>
              <a:rPr lang="en-US" sz="1800" err="1">
                <a:latin typeface="Open Sans Light"/>
              </a:rPr>
              <a:t>genebank</a:t>
            </a:r>
            <a:r>
              <a:rPr lang="en-US" sz="1800" dirty="0">
                <a:latin typeface="Open Sans Light"/>
              </a:rPr>
              <a:t> practitioners, farmers, consumers and other relevant stakeholders to share knowledge and experience, reflect on progress to protect crop diversity, and advocate for increased support.</a:t>
            </a:r>
            <a:endParaRPr lang="en-US"/>
          </a:p>
          <a:p>
            <a:pPr algn="l"/>
            <a:endParaRPr lang="en-US" dirty="0"/>
          </a:p>
        </p:txBody>
      </p:sp>
      <p:sp>
        <p:nvSpPr>
          <p:cNvPr id="11" name="TextBox 10">
            <a:extLst>
              <a:ext uri="{FF2B5EF4-FFF2-40B4-BE49-F238E27FC236}">
                <a16:creationId xmlns:a16="http://schemas.microsoft.com/office/drawing/2014/main" id="{DBCA1CB2-4BB4-F650-6E57-8C12215637CD}"/>
              </a:ext>
            </a:extLst>
          </p:cNvPr>
          <p:cNvSpPr txBox="1"/>
          <p:nvPr/>
        </p:nvSpPr>
        <p:spPr>
          <a:xfrm>
            <a:off x="6305711" y="5377427"/>
            <a:ext cx="5276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Crop Diversity Day 2023 in Berlin, Germany. Credits: Crop Trust/MIKA-</a:t>
            </a:r>
            <a:r>
              <a:rPr lang="en-US" sz="800" err="1"/>
              <a:t>fotografie</a:t>
            </a:r>
            <a:r>
              <a:rPr lang="en-US" sz="800" dirty="0"/>
              <a:t> </a:t>
            </a:r>
          </a:p>
        </p:txBody>
      </p:sp>
    </p:spTree>
    <p:extLst>
      <p:ext uri="{BB962C8B-B14F-4D97-AF65-F5344CB8AC3E}">
        <p14:creationId xmlns:p14="http://schemas.microsoft.com/office/powerpoint/2010/main" val="3592539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3B36-B32F-9491-21D9-9F8D4AA51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2BA10-F609-89E1-FCFF-6A55B0ECDA9E}"/>
              </a:ext>
            </a:extLst>
          </p:cNvPr>
          <p:cNvSpPr>
            <a:spLocks noGrp="1"/>
          </p:cNvSpPr>
          <p:nvPr>
            <p:ph type="title"/>
          </p:nvPr>
        </p:nvSpPr>
        <p:spPr>
          <a:xfrm>
            <a:off x="562946" y="617935"/>
            <a:ext cx="5275359" cy="363894"/>
          </a:xfrm>
        </p:spPr>
        <p:txBody>
          <a:bodyPr/>
          <a:lstStyle/>
          <a:p>
            <a:r>
              <a:rPr lang="en-US" dirty="0"/>
              <a:t>Food Forever Experiences </a:t>
            </a:r>
          </a:p>
        </p:txBody>
      </p:sp>
      <p:pic>
        <p:nvPicPr>
          <p:cNvPr id="12" name="Picture 11" descr="A black background with white text&#10;&#10;AI-generated content may be incorrect.">
            <a:extLst>
              <a:ext uri="{FF2B5EF4-FFF2-40B4-BE49-F238E27FC236}">
                <a16:creationId xmlns:a16="http://schemas.microsoft.com/office/drawing/2014/main" id="{6EE7FC3F-9998-757B-00D9-404EC73DE122}"/>
              </a:ext>
            </a:extLst>
          </p:cNvPr>
          <p:cNvPicPr>
            <a:picLocks noChangeAspect="1"/>
          </p:cNvPicPr>
          <p:nvPr/>
        </p:nvPicPr>
        <p:blipFill>
          <a:blip r:embed="rId2"/>
          <a:stretch>
            <a:fillRect/>
          </a:stretch>
        </p:blipFill>
        <p:spPr>
          <a:xfrm>
            <a:off x="5952318" y="308674"/>
            <a:ext cx="5130585" cy="2127143"/>
          </a:xfrm>
          <a:prstGeom prst="rect">
            <a:avLst/>
          </a:prstGeom>
        </p:spPr>
      </p:pic>
      <p:sp>
        <p:nvSpPr>
          <p:cNvPr id="13" name="TextBox 12">
            <a:extLst>
              <a:ext uri="{FF2B5EF4-FFF2-40B4-BE49-F238E27FC236}">
                <a16:creationId xmlns:a16="http://schemas.microsoft.com/office/drawing/2014/main" id="{611BCE82-27EB-CF64-F7CB-21ACD5578871}"/>
              </a:ext>
            </a:extLst>
          </p:cNvPr>
          <p:cNvSpPr txBox="1"/>
          <p:nvPr/>
        </p:nvSpPr>
        <p:spPr>
          <a:xfrm>
            <a:off x="587644" y="1130084"/>
            <a:ext cx="452679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Open Sans Light"/>
              </a:rPr>
              <a:t>The Food Forever Experience is an international event series that gives a glimpse of the future of food. By working with innovative chefs to cook lesser known ingredients, we plant the seed for a more diverse, sustainable, and delicious future.</a:t>
            </a:r>
          </a:p>
          <a:p>
            <a:endParaRPr lang="en-US" sz="1500" dirty="0">
              <a:latin typeface="Open Sans Light"/>
            </a:endParaRPr>
          </a:p>
          <a:p>
            <a:r>
              <a:rPr lang="en-US" sz="1500" dirty="0">
                <a:latin typeface="Open Sans Light"/>
              </a:rPr>
              <a:t>For this tasting series, the Crop Trust is partnering with the Chefs’ Manifesto, a global network of chefs who advocate for the United Nations Sustainable Development Goals (SDGs) through their various platforms. </a:t>
            </a:r>
          </a:p>
          <a:p>
            <a:endParaRPr lang="en-US" sz="1500" dirty="0">
              <a:latin typeface="Open Sans Light"/>
            </a:endParaRPr>
          </a:p>
          <a:p>
            <a:r>
              <a:rPr lang="en-US" sz="1500" dirty="0">
                <a:latin typeface="Open Sans Light"/>
              </a:rPr>
              <a:t>Past installments of the Food Forever Experiences took us to thirteen cities in eight countries, amongst them Chicago and the Poconos, USA; Cusco, Peru; London, UK; Stockholm, Sweden and Abu Dhabi, UAE. We partnered with more than 80 chefs that featured over 160 different crops. This was all achieve with the support of over 30 partners. </a:t>
            </a:r>
          </a:p>
        </p:txBody>
      </p:sp>
      <p:pic>
        <p:nvPicPr>
          <p:cNvPr id="16" name="Picture 15" descr="Image 3 of 4">
            <a:extLst>
              <a:ext uri="{FF2B5EF4-FFF2-40B4-BE49-F238E27FC236}">
                <a16:creationId xmlns:a16="http://schemas.microsoft.com/office/drawing/2014/main" id="{ED17EB79-504C-D0A0-CA39-E35C4F95477E}"/>
              </a:ext>
            </a:extLst>
          </p:cNvPr>
          <p:cNvPicPr>
            <a:picLocks noChangeAspect="1"/>
          </p:cNvPicPr>
          <p:nvPr/>
        </p:nvPicPr>
        <p:blipFill>
          <a:blip r:embed="rId3"/>
          <a:stretch>
            <a:fillRect/>
          </a:stretch>
        </p:blipFill>
        <p:spPr>
          <a:xfrm>
            <a:off x="5951349" y="2432587"/>
            <a:ext cx="5171268" cy="3852621"/>
          </a:xfrm>
          <a:prstGeom prst="rect">
            <a:avLst/>
          </a:prstGeom>
        </p:spPr>
      </p:pic>
    </p:spTree>
    <p:extLst>
      <p:ext uri="{BB962C8B-B14F-4D97-AF65-F5344CB8AC3E}">
        <p14:creationId xmlns:p14="http://schemas.microsoft.com/office/powerpoint/2010/main" val="308288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a:extLst>
            <a:ext uri="{FF2B5EF4-FFF2-40B4-BE49-F238E27FC236}">
              <a16:creationId xmlns:a16="http://schemas.microsoft.com/office/drawing/2014/main" id="{63EB5C1B-BF04-549D-9AAB-C1E4872F4DDD}"/>
            </a:ext>
          </a:extLst>
        </p:cNvPr>
        <p:cNvGrpSpPr/>
        <p:nvPr/>
      </p:nvGrpSpPr>
      <p:grpSpPr>
        <a:xfrm>
          <a:off x="0" y="0"/>
          <a:ext cx="0" cy="0"/>
          <a:chOff x="0" y="0"/>
          <a:chExt cx="0" cy="0"/>
        </a:xfrm>
      </p:grpSpPr>
      <p:sp>
        <p:nvSpPr>
          <p:cNvPr id="310" name="Google Shape;310;p2">
            <a:extLst>
              <a:ext uri="{FF2B5EF4-FFF2-40B4-BE49-F238E27FC236}">
                <a16:creationId xmlns:a16="http://schemas.microsoft.com/office/drawing/2014/main" id="{85B0B49A-8C9E-91F4-C250-36818D0F25B8}"/>
              </a:ext>
            </a:extLst>
          </p:cNvPr>
          <p:cNvSpPr txBox="1">
            <a:spLocks noGrp="1"/>
          </p:cNvSpPr>
          <p:nvPr>
            <p:ph type="body" idx="1"/>
          </p:nvPr>
        </p:nvSpPr>
        <p:spPr>
          <a:xfrm>
            <a:off x="167133" y="990614"/>
            <a:ext cx="5794207" cy="4876772"/>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140000"/>
              </a:lnSpc>
              <a:spcBef>
                <a:spcPts val="1000"/>
              </a:spcBef>
              <a:spcAft>
                <a:spcPts val="0"/>
              </a:spcAft>
              <a:buClr>
                <a:schemeClr val="lt1"/>
              </a:buClr>
              <a:buSzPct val="108108"/>
              <a:buNone/>
            </a:pPr>
            <a:r>
              <a:rPr lang="en-US"/>
              <a:t>Crop Trust has just embarked on a new USD$2 million project supported by Google to provide improved data management and availability. This will help researchers, plant breeders and even farmers locate the crop diversity they need. And it will help genebanks work together more effectively and efficiently.</a:t>
            </a:r>
            <a:endParaRPr/>
          </a:p>
          <a:p>
            <a:pPr marL="457200" lvl="0" indent="-228600" algn="l" rtl="0">
              <a:lnSpc>
                <a:spcPct val="140000"/>
              </a:lnSpc>
              <a:spcBef>
                <a:spcPts val="1000"/>
              </a:spcBef>
              <a:spcAft>
                <a:spcPts val="0"/>
              </a:spcAft>
              <a:buClr>
                <a:schemeClr val="lt1"/>
              </a:buClr>
              <a:buSzPct val="108108"/>
              <a:buNone/>
            </a:pPr>
            <a:r>
              <a:rPr lang="en-US"/>
              <a:t>The project will also explore how artificial intelligence and other approaches can aid in identifying and tracking threats to crop diversity over space and time. Today, no global system exists to monitor where crop diversity is disappearing from farms and wild ecosystems – or the reasons why such erosion of agricultural biodiversity is happening.</a:t>
            </a:r>
            <a:endParaRPr/>
          </a:p>
          <a:p>
            <a:pPr marL="457200" lvl="0" indent="-228600" algn="l" rtl="0">
              <a:lnSpc>
                <a:spcPct val="140000"/>
              </a:lnSpc>
              <a:spcBef>
                <a:spcPts val="1000"/>
              </a:spcBef>
              <a:spcAft>
                <a:spcPts val="0"/>
              </a:spcAft>
              <a:buClr>
                <a:schemeClr val="lt1"/>
              </a:buClr>
              <a:buSzPct val="108108"/>
              <a:buNone/>
            </a:pPr>
            <a:r>
              <a:rPr lang="en-US"/>
              <a:t>The Crop Trust will assess the feasibility of an early warning system that uses AI and diverse datasets to identify and visualize risks of loss of crop diversity on an interactive map. Genebanks can then respond before valuable and irreplaceable diversity is gone forever.</a:t>
            </a:r>
            <a:endParaRPr/>
          </a:p>
          <a:p>
            <a:pPr marL="457200" lvl="0" indent="-228600" algn="l" rtl="0">
              <a:lnSpc>
                <a:spcPct val="140000"/>
              </a:lnSpc>
              <a:spcBef>
                <a:spcPts val="1000"/>
              </a:spcBef>
              <a:spcAft>
                <a:spcPts val="0"/>
              </a:spcAft>
              <a:buClr>
                <a:schemeClr val="lt1"/>
              </a:buClr>
              <a:buSzPct val="108108"/>
              <a:buNone/>
            </a:pPr>
            <a:endParaRPr/>
          </a:p>
        </p:txBody>
      </p:sp>
      <p:sp>
        <p:nvSpPr>
          <p:cNvPr id="311" name="Google Shape;311;p2">
            <a:extLst>
              <a:ext uri="{FF2B5EF4-FFF2-40B4-BE49-F238E27FC236}">
                <a16:creationId xmlns:a16="http://schemas.microsoft.com/office/drawing/2014/main" id="{BDB18B1D-3376-1109-21CD-9EB1973C002E}"/>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312" name="Google Shape;312;p2">
            <a:extLst>
              <a:ext uri="{FF2B5EF4-FFF2-40B4-BE49-F238E27FC236}">
                <a16:creationId xmlns:a16="http://schemas.microsoft.com/office/drawing/2014/main" id="{819FF199-E1A1-C55D-AF8C-26846E52C123}"/>
              </a:ext>
            </a:extLst>
          </p:cNvPr>
          <p:cNvPicPr preferRelativeResize="0"/>
          <p:nvPr/>
        </p:nvPicPr>
        <p:blipFill rotWithShape="1">
          <a:blip r:embed="rId3">
            <a:alphaModFix/>
          </a:blip>
          <a:srcRect/>
          <a:stretch/>
        </p:blipFill>
        <p:spPr>
          <a:xfrm>
            <a:off x="5961340" y="892092"/>
            <a:ext cx="5260841" cy="5078385"/>
          </a:xfrm>
          <a:prstGeom prst="rect">
            <a:avLst/>
          </a:prstGeom>
          <a:noFill/>
          <a:ln>
            <a:noFill/>
          </a:ln>
        </p:spPr>
      </p:pic>
      <p:sp>
        <p:nvSpPr>
          <p:cNvPr id="313" name="Google Shape;313;p2">
            <a:extLst>
              <a:ext uri="{FF2B5EF4-FFF2-40B4-BE49-F238E27FC236}">
                <a16:creationId xmlns:a16="http://schemas.microsoft.com/office/drawing/2014/main" id="{939282C7-6B88-940C-3233-607CC2A9F828}"/>
              </a:ext>
            </a:extLst>
          </p:cNvPr>
          <p:cNvSpPr txBox="1"/>
          <p:nvPr/>
        </p:nvSpPr>
        <p:spPr>
          <a:xfrm>
            <a:off x="167133" y="6046505"/>
            <a:ext cx="119571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For more information visit: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https://www.croptrust.org/news-events/news/crop-trust-leverages-googleorg-support-for-digital-innovation-in-food-security/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
            <a:extLst>
              <a:ext uri="{FF2B5EF4-FFF2-40B4-BE49-F238E27FC236}">
                <a16:creationId xmlns:a16="http://schemas.microsoft.com/office/drawing/2014/main" id="{D294F5D9-35B8-10C3-79A9-C1DAC747489A}"/>
              </a:ext>
            </a:extLst>
          </p:cNvPr>
          <p:cNvSpPr txBox="1"/>
          <p:nvPr/>
        </p:nvSpPr>
        <p:spPr>
          <a:xfrm>
            <a:off x="291945" y="218768"/>
            <a:ext cx="10714309" cy="493252"/>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l" rtl="0">
              <a:lnSpc>
                <a:spcPct val="59259"/>
              </a:lnSpc>
              <a:spcBef>
                <a:spcPts val="0"/>
              </a:spcBef>
              <a:spcAft>
                <a:spcPts val="0"/>
              </a:spcAft>
              <a:buClr>
                <a:schemeClr val="lt1"/>
              </a:buClr>
              <a:buSzPct val="104247"/>
              <a:buFont typeface="Bitter"/>
              <a:buNone/>
            </a:pPr>
            <a:r>
              <a:rPr lang="en-US" sz="2800" b="0" i="0" u="none" strike="noStrike" cap="none">
                <a:solidFill>
                  <a:schemeClr val="lt1"/>
                </a:solidFill>
                <a:latin typeface="Bitter"/>
                <a:ea typeface="Bitter"/>
                <a:cs typeface="Bitter"/>
                <a:sym typeface="Bitter"/>
              </a:rPr>
              <a:t>Leveraging private sector funding: Project co-investment </a:t>
            </a:r>
            <a:br>
              <a:rPr lang="en-US" sz="2800" b="0" i="0" u="none" strike="noStrike" cap="none">
                <a:solidFill>
                  <a:schemeClr val="lt1"/>
                </a:solidFill>
                <a:latin typeface="Bitter"/>
                <a:ea typeface="Bitter"/>
                <a:cs typeface="Bitter"/>
                <a:sym typeface="Bitter"/>
              </a:rPr>
            </a:br>
            <a:endParaRPr sz="2800" b="0" i="0" u="none" strike="noStrike" cap="none">
              <a:solidFill>
                <a:schemeClr val="lt1"/>
              </a:solidFill>
              <a:latin typeface="Bitter"/>
              <a:ea typeface="Bitter"/>
              <a:cs typeface="Bitter"/>
              <a:sym typeface="Bitter"/>
            </a:endParaRPr>
          </a:p>
        </p:txBody>
      </p:sp>
    </p:spTree>
    <p:extLst>
      <p:ext uri="{BB962C8B-B14F-4D97-AF65-F5344CB8AC3E}">
        <p14:creationId xmlns:p14="http://schemas.microsoft.com/office/powerpoint/2010/main" val="310006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6">
          <a:extLst>
            <a:ext uri="{FF2B5EF4-FFF2-40B4-BE49-F238E27FC236}">
              <a16:creationId xmlns:a16="http://schemas.microsoft.com/office/drawing/2014/main" id="{EBB6BDE0-1231-D5F3-995B-75B3EEE1A52B}"/>
            </a:ext>
          </a:extLst>
        </p:cNvPr>
        <p:cNvGrpSpPr/>
        <p:nvPr/>
      </p:nvGrpSpPr>
      <p:grpSpPr>
        <a:xfrm>
          <a:off x="0" y="0"/>
          <a:ext cx="0" cy="0"/>
          <a:chOff x="0" y="0"/>
          <a:chExt cx="0" cy="0"/>
        </a:xfrm>
      </p:grpSpPr>
      <p:sp>
        <p:nvSpPr>
          <p:cNvPr id="601" name="Google Shape;601;g3b0952927b3_0_1027">
            <a:extLst>
              <a:ext uri="{FF2B5EF4-FFF2-40B4-BE49-F238E27FC236}">
                <a16:creationId xmlns:a16="http://schemas.microsoft.com/office/drawing/2014/main" id="{FD0C4FB1-FBF5-A401-ED65-60ED74C3B622}"/>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
        <p:nvSpPr>
          <p:cNvPr id="602" name="Google Shape;602;g3b0952927b3_0_1027">
            <a:extLst>
              <a:ext uri="{FF2B5EF4-FFF2-40B4-BE49-F238E27FC236}">
                <a16:creationId xmlns:a16="http://schemas.microsoft.com/office/drawing/2014/main" id="{D719F437-3BA7-1091-CF3A-93EB2271A741}"/>
              </a:ext>
            </a:extLst>
          </p:cNvPr>
          <p:cNvSpPr txBox="1">
            <a:spLocks noGrp="1"/>
          </p:cNvSpPr>
          <p:nvPr>
            <p:ph type="title"/>
          </p:nvPr>
        </p:nvSpPr>
        <p:spPr>
          <a:xfrm>
            <a:off x="117374" y="371877"/>
            <a:ext cx="8940371" cy="49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dirty="0">
                <a:solidFill>
                  <a:schemeClr val="dk1"/>
                </a:solidFill>
              </a:rPr>
              <a:t>Global Flagship Initiative for Food Security</a:t>
            </a:r>
            <a:endParaRPr dirty="0">
              <a:solidFill>
                <a:schemeClr val="dk1"/>
              </a:solidFill>
            </a:endParaRPr>
          </a:p>
          <a:p>
            <a:pPr marL="0" lvl="0" indent="0" algn="l" rtl="0">
              <a:lnSpc>
                <a:spcPct val="100000"/>
              </a:lnSpc>
              <a:spcBef>
                <a:spcPts val="0"/>
              </a:spcBef>
              <a:spcAft>
                <a:spcPts val="0"/>
              </a:spcAft>
              <a:buClr>
                <a:schemeClr val="lt1"/>
              </a:buClr>
              <a:buSzPts val="3200"/>
              <a:buFont typeface="Bitter"/>
              <a:buNone/>
            </a:pPr>
            <a:endParaRPr dirty="0"/>
          </a:p>
        </p:txBody>
      </p:sp>
      <p:sp>
        <p:nvSpPr>
          <p:cNvPr id="603" name="Google Shape;603;g3b0952927b3_0_1027">
            <a:extLst>
              <a:ext uri="{FF2B5EF4-FFF2-40B4-BE49-F238E27FC236}">
                <a16:creationId xmlns:a16="http://schemas.microsoft.com/office/drawing/2014/main" id="{BA538BCD-8862-7A5A-7771-CED2CB9E56B0}"/>
              </a:ext>
            </a:extLst>
          </p:cNvPr>
          <p:cNvSpPr txBox="1"/>
          <p:nvPr/>
        </p:nvSpPr>
        <p:spPr>
          <a:xfrm>
            <a:off x="266700" y="865789"/>
            <a:ext cx="7079620" cy="3202875"/>
          </a:xfrm>
          <a:prstGeom prst="rect">
            <a:avLst/>
          </a:prstGeom>
          <a:noFill/>
          <a:ln>
            <a:noFill/>
          </a:ln>
        </p:spPr>
        <p:txBody>
          <a:bodyPr spcFirstLastPara="1" wrap="square" lIns="45700" tIns="45700" rIns="45700" bIns="45700" anchor="t" anchorCtr="0">
            <a:noAutofit/>
          </a:bodyPr>
          <a:lstStyle/>
          <a:p>
            <a:r>
              <a:rPr lang="en-US" sz="1500" dirty="0">
                <a:latin typeface="Open Sans Light"/>
                <a:ea typeface="Open Sans Light"/>
                <a:cs typeface="Open Sans Light"/>
              </a:rPr>
              <a:t>Launched on Agri-Food Systems Day 2024 at the </a:t>
            </a:r>
            <a:r>
              <a:rPr lang="en-US" sz="1500" dirty="0">
                <a:latin typeface="Open Sans Light"/>
                <a:ea typeface="Open Sans Light"/>
                <a:cs typeface="Open Sans Light"/>
                <a:hlinkClick r:id="rId3"/>
              </a:rPr>
              <a:t>COP16 UN Desertification Conference</a:t>
            </a:r>
            <a:r>
              <a:rPr lang="en-US" sz="1500" dirty="0">
                <a:latin typeface="Open Sans Light"/>
                <a:ea typeface="Open Sans Light"/>
                <a:cs typeface="Open Sans Light"/>
              </a:rPr>
              <a:t> in Riyadh, Kingdom of Saudi Arabia. A global coalition of development partners is leading this initiative to address food insecurity, poverty and land degradation, with focus on the Sahel and IGAD (Horn of Africa) regions.</a:t>
            </a:r>
          </a:p>
          <a:p>
            <a:endParaRPr lang="en-US" sz="1500" dirty="0">
              <a:latin typeface="Open Sans Light"/>
              <a:ea typeface="Open Sans Light" pitchFamily="2" charset="0"/>
              <a:cs typeface="Open Sans Light" pitchFamily="2" charset="0"/>
            </a:endParaRPr>
          </a:p>
          <a:p>
            <a:r>
              <a:rPr lang="en-US" sz="1500" b="1" dirty="0">
                <a:latin typeface="Open Sans ExtraBold"/>
                <a:ea typeface="Open Sans ExtraBold"/>
                <a:cs typeface="Open Sans ExtraBold"/>
              </a:rPr>
              <a:t>By leveraging innovation and strengthening international cooperation</a:t>
            </a:r>
            <a:r>
              <a:rPr lang="en-US" sz="1500" dirty="0">
                <a:latin typeface="Open Sans Light"/>
                <a:ea typeface="Open Sans Light"/>
                <a:cs typeface="Open Sans Light"/>
              </a:rPr>
              <a:t>, the Flagship Initiative will deliver lasting, transformative impact for food systems across Africa and beyond.</a:t>
            </a:r>
          </a:p>
          <a:p>
            <a:endParaRPr lang="en-US" sz="1500" dirty="0">
              <a:latin typeface="Open Sans Light"/>
              <a:ea typeface="Open Sans Light" pitchFamily="2" charset="0"/>
              <a:cs typeface="Open Sans Light" pitchFamily="2" charset="0"/>
            </a:endParaRPr>
          </a:p>
          <a:p>
            <a:r>
              <a:rPr lang="en-US" sz="1500" b="1" dirty="0">
                <a:latin typeface="Open Sans ExtraBold"/>
                <a:ea typeface="Open Sans ExtraBold"/>
                <a:cs typeface="Open Sans ExtraBold"/>
              </a:rPr>
              <a:t>The Flagship Initiative steps in at a critical moment.</a:t>
            </a:r>
            <a:r>
              <a:rPr lang="en-US" sz="1500" dirty="0">
                <a:latin typeface="Open Sans Light"/>
                <a:ea typeface="Open Sans Light"/>
                <a:cs typeface="Open Sans Light"/>
              </a:rPr>
              <a:t> We are currently seeing rising global tensions, persistent inflation and declining foreign aid. To ensure food security for the future, now is the moment to advance food supply resilience, through investment and awareness.</a:t>
            </a:r>
          </a:p>
          <a:p>
            <a:pPr>
              <a:lnSpc>
                <a:spcPct val="90000"/>
              </a:lnSpc>
              <a:buSzPts val="1200"/>
            </a:pPr>
            <a:endParaRPr lang="en-US" sz="1500" dirty="0">
              <a:latin typeface="Open Sans Light" pitchFamily="2" charset="0"/>
              <a:ea typeface="Open Sans Light" pitchFamily="2" charset="0"/>
              <a:cs typeface="Open Sans Light" pitchFamily="2" charset="0"/>
            </a:endParaRPr>
          </a:p>
        </p:txBody>
      </p:sp>
      <p:pic>
        <p:nvPicPr>
          <p:cNvPr id="2" name="Picture 1">
            <a:extLst>
              <a:ext uri="{FF2B5EF4-FFF2-40B4-BE49-F238E27FC236}">
                <a16:creationId xmlns:a16="http://schemas.microsoft.com/office/drawing/2014/main" id="{990D6C5D-7BC5-BA35-E5BE-555B91C3FDCE}"/>
              </a:ext>
            </a:extLst>
          </p:cNvPr>
          <p:cNvPicPr>
            <a:picLocks noChangeAspect="1"/>
          </p:cNvPicPr>
          <p:nvPr/>
        </p:nvPicPr>
        <p:blipFill>
          <a:blip r:embed="rId4"/>
          <a:stretch>
            <a:fillRect/>
          </a:stretch>
        </p:blipFill>
        <p:spPr>
          <a:xfrm>
            <a:off x="7508245" y="1512303"/>
            <a:ext cx="4417055" cy="2871870"/>
          </a:xfrm>
          <a:prstGeom prst="rect">
            <a:avLst/>
          </a:prstGeom>
        </p:spPr>
      </p:pic>
      <p:sp>
        <p:nvSpPr>
          <p:cNvPr id="4" name="TextBox 3">
            <a:extLst>
              <a:ext uri="{FF2B5EF4-FFF2-40B4-BE49-F238E27FC236}">
                <a16:creationId xmlns:a16="http://schemas.microsoft.com/office/drawing/2014/main" id="{76A505AF-36D5-F927-F507-59FA4B1AB3EF}"/>
              </a:ext>
            </a:extLst>
          </p:cNvPr>
          <p:cNvSpPr txBox="1"/>
          <p:nvPr/>
        </p:nvSpPr>
        <p:spPr>
          <a:xfrm>
            <a:off x="269928" y="4233297"/>
            <a:ext cx="11911416" cy="25881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Open Sans Light"/>
                <a:ea typeface="Open Sans Light"/>
                <a:cs typeface="Open Sans Light"/>
              </a:rPr>
              <a:t>The Flagship Initiative works across three pillars:</a:t>
            </a:r>
          </a:p>
          <a:p>
            <a:r>
              <a:rPr lang="en-US" sz="1500" b="1" dirty="0">
                <a:latin typeface="Open Sans ExtraBold"/>
                <a:ea typeface="Open Sans ExtraBold"/>
                <a:cs typeface="Open Sans ExtraBold"/>
              </a:rPr>
              <a:t>1. Collaborate Broadly</a:t>
            </a:r>
            <a:endParaRPr lang="en-US" sz="1500" dirty="0">
              <a:latin typeface="Open Sans Light"/>
              <a:ea typeface="Open Sans Light"/>
              <a:cs typeface="Open Sans Light"/>
            </a:endParaRPr>
          </a:p>
          <a:p>
            <a:r>
              <a:rPr lang="en-US" sz="1500" dirty="0">
                <a:latin typeface="Open Sans Light"/>
                <a:ea typeface="Open Sans Light"/>
                <a:cs typeface="Open Sans Light"/>
              </a:rPr>
              <a:t>Engage partners across governments, NGOs, multilateral bodies and communities to advance food security through inclusive, apolitical collaboration.</a:t>
            </a:r>
          </a:p>
          <a:p>
            <a:r>
              <a:rPr lang="en-US" sz="1500" b="1" dirty="0">
                <a:latin typeface="Open Sans ExtraBold"/>
                <a:ea typeface="Open Sans ExtraBold"/>
                <a:cs typeface="Open Sans ExtraBold"/>
              </a:rPr>
              <a:t>2. Mobilize the Private Sector</a:t>
            </a:r>
            <a:endParaRPr lang="en-US" sz="1500" dirty="0">
              <a:latin typeface="Open Sans Light"/>
              <a:ea typeface="Open Sans Light"/>
              <a:cs typeface="Open Sans Light"/>
            </a:endParaRPr>
          </a:p>
          <a:p>
            <a:r>
              <a:rPr lang="en-US" sz="1500" dirty="0">
                <a:latin typeface="Open Sans Light"/>
                <a:ea typeface="Open Sans Light"/>
                <a:cs typeface="Open Sans Light"/>
              </a:rPr>
              <a:t>Attract bold, large-scale private sector commitments to drive sustainable, climate-smart food systems.</a:t>
            </a:r>
          </a:p>
          <a:p>
            <a:r>
              <a:rPr lang="en-US" sz="1500" b="1" dirty="0">
                <a:latin typeface="Open Sans ExtraBold"/>
                <a:ea typeface="Open Sans ExtraBold"/>
                <a:cs typeface="Open Sans ExtraBold"/>
              </a:rPr>
              <a:t>3. Deliver Impact with Agility</a:t>
            </a:r>
            <a:endParaRPr lang="en-US" sz="1500" dirty="0">
              <a:latin typeface="Open Sans Light"/>
              <a:ea typeface="Open Sans Light"/>
              <a:cs typeface="Open Sans Light"/>
            </a:endParaRPr>
          </a:p>
          <a:p>
            <a:r>
              <a:rPr lang="en-US" sz="1500" dirty="0">
                <a:latin typeface="Open Sans Light"/>
                <a:ea typeface="Open Sans Light"/>
                <a:cs typeface="Open Sans Light"/>
              </a:rPr>
              <a:t>Prioritize high-return interventions that can be rapidly deployed for measurable impact.</a:t>
            </a:r>
          </a:p>
          <a:p>
            <a:pPr>
              <a:lnSpc>
                <a:spcPct val="90000"/>
              </a:lnSpc>
            </a:pPr>
            <a:endParaRPr lang="en-US" sz="1600" dirty="0">
              <a:latin typeface="Open Sans Light"/>
              <a:ea typeface="Open Sans Light"/>
              <a:cs typeface="Open Sans Light"/>
            </a:endParaRPr>
          </a:p>
          <a:p>
            <a:pPr>
              <a:lnSpc>
                <a:spcPct val="90000"/>
              </a:lnSpc>
            </a:pPr>
            <a:endParaRPr lang="en-US" sz="1600" dirty="0">
              <a:latin typeface="Open Sans Light"/>
              <a:ea typeface="Open Sans Light"/>
              <a:cs typeface="Open Sans Light"/>
            </a:endParaRPr>
          </a:p>
          <a:p>
            <a:pPr algn="l"/>
            <a:endParaRPr lang="en-US" dirty="0"/>
          </a:p>
        </p:txBody>
      </p:sp>
    </p:spTree>
    <p:extLst>
      <p:ext uri="{BB962C8B-B14F-4D97-AF65-F5344CB8AC3E}">
        <p14:creationId xmlns:p14="http://schemas.microsoft.com/office/powerpoint/2010/main" val="353879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4D0B-D446-E518-35CF-E2617742903B}"/>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6DE9DA9-DFCA-42F4-432B-49BF9F44DDE8}"/>
              </a:ext>
            </a:extLst>
          </p:cNvPr>
          <p:cNvSpPr>
            <a:spLocks noGrp="1"/>
          </p:cNvSpPr>
          <p:nvPr>
            <p:ph type="sldNum" idx="12"/>
          </p:nvPr>
        </p:nvSpPr>
        <p:spPr/>
        <p:txBody>
          <a:bodyPr/>
          <a:lstStyle/>
          <a:p>
            <a:fld id="{00000000-1234-1234-1234-123412341234}" type="slidenum">
              <a:rPr lang="de-DE" smtClean="0"/>
              <a:pPr/>
              <a:t>39</a:t>
            </a:fld>
            <a:endParaRPr lang="de-DE"/>
          </a:p>
        </p:txBody>
      </p:sp>
      <p:sp>
        <p:nvSpPr>
          <p:cNvPr id="3" name="Textfeld 2">
            <a:extLst>
              <a:ext uri="{FF2B5EF4-FFF2-40B4-BE49-F238E27FC236}">
                <a16:creationId xmlns:a16="http://schemas.microsoft.com/office/drawing/2014/main" id="{901DBFC4-4D08-05F9-9805-EBB3EFD94937}"/>
              </a:ext>
            </a:extLst>
          </p:cNvPr>
          <p:cNvSpPr txBox="1"/>
          <p:nvPr/>
        </p:nvSpPr>
        <p:spPr>
          <a:xfrm>
            <a:off x="0" y="2987129"/>
            <a:ext cx="12192000" cy="1200329"/>
          </a:xfrm>
          <a:prstGeom prst="rect">
            <a:avLst/>
          </a:prstGeom>
        </p:spPr>
        <p:txBody>
          <a:bodyPr vert="horz" wrap="square" lIns="91440" tIns="45720" rIns="91440" bIns="45720" rtlCol="0" anchor="t">
            <a:spAutoFit/>
          </a:bodyPr>
          <a:lstStyle/>
          <a:p>
            <a:pPr algn="ctr"/>
            <a:r>
              <a:rPr lang="en-GB" sz="7200" dirty="0">
                <a:solidFill>
                  <a:srgbClr val="FAA21B"/>
                </a:solidFill>
                <a:latin typeface="+mj-lt"/>
                <a:ea typeface="Open Sans Light" pitchFamily="2" charset="0"/>
                <a:cs typeface="Calibri Light" panose="020F0302020204030204" pitchFamily="34" charset="0"/>
              </a:rPr>
              <a:t>Rice </a:t>
            </a:r>
          </a:p>
        </p:txBody>
      </p:sp>
    </p:spTree>
    <p:extLst>
      <p:ext uri="{BB962C8B-B14F-4D97-AF65-F5344CB8AC3E}">
        <p14:creationId xmlns:p14="http://schemas.microsoft.com/office/powerpoint/2010/main" val="45390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6C490-E5B1-C826-F049-14C0208EC028}"/>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51A0162-CF60-2E67-9D33-15D70967B8F4}"/>
              </a:ext>
            </a:extLst>
          </p:cNvPr>
          <p:cNvSpPr>
            <a:spLocks noGrp="1"/>
          </p:cNvSpPr>
          <p:nvPr>
            <p:ph type="sldNum" sz="quarter" idx="4"/>
          </p:nvPr>
        </p:nvSpPr>
        <p:spPr/>
        <p:txBody>
          <a:bodyPr/>
          <a:lstStyle/>
          <a:p>
            <a:fld id="{DCBF0ECA-95DC-4208-A6DA-EBCB90905B09}" type="slidenum">
              <a:rPr lang="de-DE" smtClean="0"/>
              <a:pPr/>
              <a:t>4</a:t>
            </a:fld>
            <a:endParaRPr lang="de-DE" dirty="0"/>
          </a:p>
        </p:txBody>
      </p:sp>
      <p:sp>
        <p:nvSpPr>
          <p:cNvPr id="3" name="Title 13">
            <a:extLst>
              <a:ext uri="{FF2B5EF4-FFF2-40B4-BE49-F238E27FC236}">
                <a16:creationId xmlns:a16="http://schemas.microsoft.com/office/drawing/2014/main" id="{76664412-74E6-9D06-A2C3-D82104BFB4DA}"/>
              </a:ext>
            </a:extLst>
          </p:cNvPr>
          <p:cNvSpPr txBox="1">
            <a:spLocks/>
          </p:cNvSpPr>
          <p:nvPr/>
        </p:nvSpPr>
        <p:spPr>
          <a:xfrm>
            <a:off x="297874" y="2228671"/>
            <a:ext cx="3706567" cy="1754326"/>
          </a:xfrm>
          <a:prstGeom prst="rect">
            <a:avLst/>
          </a:prstGeom>
        </p:spPr>
        <p:txBody>
          <a:bodyPr vert="horz" wrap="square" lIns="90000" tIns="45720" rIns="91440" bIns="45720" rtlCol="0" anchor="ctr">
            <a:spAutoFit/>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rPr>
              <a:t>Diversity exists </a:t>
            </a:r>
            <a:r>
              <a:rPr lang="en-US" sz="3600">
                <a:solidFill>
                  <a:schemeClr val="accent4"/>
                </a:solidFill>
                <a:latin typeface="Open Sans Light" panose="020B0606030504020204" pitchFamily="34" charset="0"/>
                <a:ea typeface="Open Sans Light" panose="020B0606030504020204" pitchFamily="34" charset="0"/>
                <a:cs typeface="Open Sans Light" panose="020B0606030504020204" pitchFamily="34" charset="0"/>
              </a:rPr>
              <a:t>within individual </a:t>
            </a:r>
            <a:r>
              <a:rPr lang="en-US" sz="360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rPr>
              <a:t>crop varieties</a:t>
            </a:r>
            <a:endParaRPr lang="en-US" sz="3600" dirty="0">
              <a:solidFill>
                <a:srgbClr val="2F6FB3"/>
              </a:solidFill>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4" name="Picture 5" descr="A picture containing fruit, nut, squash, several&#10;&#10;Description automatically generated">
            <a:extLst>
              <a:ext uri="{FF2B5EF4-FFF2-40B4-BE49-F238E27FC236}">
                <a16:creationId xmlns:a16="http://schemas.microsoft.com/office/drawing/2014/main" id="{EC37310A-6539-350C-C762-8E23FCCE177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38179" y="1145627"/>
            <a:ext cx="6855938" cy="4550090"/>
          </a:xfrm>
          <a:prstGeom prst="rect">
            <a:avLst/>
          </a:prstGeom>
        </p:spPr>
      </p:pic>
    </p:spTree>
    <p:extLst>
      <p:ext uri="{BB962C8B-B14F-4D97-AF65-F5344CB8AC3E}">
        <p14:creationId xmlns:p14="http://schemas.microsoft.com/office/powerpoint/2010/main" val="2965490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3d3ed382a72_0_629" title="47972389011_458d4e10f4_k.jpg"/>
          <p:cNvPicPr preferRelativeResize="0"/>
          <p:nvPr/>
        </p:nvPicPr>
        <p:blipFill rotWithShape="1">
          <a:blip r:embed="rId3">
            <a:alphaModFix/>
          </a:blip>
          <a:srcRect l="2899" t="24633" r="7887" b="5069"/>
          <a:stretch/>
        </p:blipFill>
        <p:spPr>
          <a:xfrm flipH="1">
            <a:off x="0" y="3600"/>
            <a:ext cx="12192000" cy="6418500"/>
          </a:xfrm>
          <a:prstGeom prst="rect">
            <a:avLst/>
          </a:prstGeom>
          <a:noFill/>
          <a:ln>
            <a:noFill/>
          </a:ln>
        </p:spPr>
      </p:pic>
      <p:sp>
        <p:nvSpPr>
          <p:cNvPr id="254" name="Google Shape;254;g3d3ed382a72_0_629"/>
          <p:cNvSpPr/>
          <p:nvPr/>
        </p:nvSpPr>
        <p:spPr>
          <a:xfrm>
            <a:off x="0" y="3600"/>
            <a:ext cx="12192000" cy="6418500"/>
          </a:xfrm>
          <a:prstGeom prst="rect">
            <a:avLst/>
          </a:prstGeom>
          <a:solidFill>
            <a:srgbClr val="F2F7F0">
              <a:alpha val="23920"/>
            </a:srgbClr>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 name="Google Shape;255;g3d3ed382a72_0_629"/>
          <p:cNvSpPr/>
          <p:nvPr/>
        </p:nvSpPr>
        <p:spPr>
          <a:xfrm>
            <a:off x="0" y="7200"/>
            <a:ext cx="12192000" cy="6411300"/>
          </a:xfrm>
          <a:prstGeom prst="rect">
            <a:avLst/>
          </a:prstGeom>
          <a:gradFill>
            <a:gsLst>
              <a:gs pos="0">
                <a:srgbClr val="000000">
                  <a:alpha val="80000"/>
                </a:srgbClr>
              </a:gs>
              <a:gs pos="100000">
                <a:srgbClr val="18543E">
                  <a:alpha val="10588"/>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Open Sans Light"/>
              <a:ea typeface="Open Sans Light"/>
              <a:cs typeface="Open Sans Light"/>
              <a:sym typeface="Open Sans Light"/>
            </a:endParaRPr>
          </a:p>
        </p:txBody>
      </p:sp>
      <p:sp>
        <p:nvSpPr>
          <p:cNvPr id="256" name="Google Shape;256;g3d3ed382a72_0_629"/>
          <p:cNvSpPr txBox="1">
            <a:spLocks noGrp="1"/>
          </p:cNvSpPr>
          <p:nvPr>
            <p:ph type="title"/>
          </p:nvPr>
        </p:nvSpPr>
        <p:spPr>
          <a:xfrm>
            <a:off x="307332" y="517100"/>
            <a:ext cx="6789600" cy="111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de-DE" sz="4000" dirty="0">
                <a:solidFill>
                  <a:schemeClr val="bg2"/>
                </a:solidFill>
              </a:rPr>
              <a:t>Long Term Funding </a:t>
            </a:r>
            <a:r>
              <a:rPr lang="de-DE" sz="4000" dirty="0" err="1">
                <a:solidFill>
                  <a:schemeClr val="bg2"/>
                </a:solidFill>
              </a:rPr>
              <a:t>for</a:t>
            </a:r>
            <a:r>
              <a:rPr lang="de-DE" sz="4000" dirty="0">
                <a:solidFill>
                  <a:schemeClr val="bg2"/>
                </a:solidFill>
              </a:rPr>
              <a:t> </a:t>
            </a:r>
            <a:r>
              <a:rPr lang="de-DE" sz="4000" dirty="0" err="1">
                <a:solidFill>
                  <a:schemeClr val="bg2"/>
                </a:solidFill>
              </a:rPr>
              <a:t>the</a:t>
            </a:r>
            <a:r>
              <a:rPr lang="de-DE" sz="4000" dirty="0">
                <a:solidFill>
                  <a:schemeClr val="bg2"/>
                </a:solidFill>
              </a:rPr>
              <a:t> Endowment Fund:</a:t>
            </a:r>
            <a:endParaRPr sz="4000" dirty="0">
              <a:solidFill>
                <a:schemeClr val="bg2"/>
              </a:solidFill>
            </a:endParaRPr>
          </a:p>
        </p:txBody>
      </p:sp>
      <p:sp>
        <p:nvSpPr>
          <p:cNvPr id="257" name="Google Shape;257;g3d3ed382a72_0_629"/>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de-DE"/>
              <a:t>40</a:t>
            </a:fld>
            <a:endParaRPr/>
          </a:p>
        </p:txBody>
      </p:sp>
      <p:pic>
        <p:nvPicPr>
          <p:cNvPr id="258" name="Google Shape;258;g3d3ed382a72_0_629" descr="Icon&#10;&#10;Description automatically generated"/>
          <p:cNvPicPr preferRelativeResize="0"/>
          <p:nvPr/>
        </p:nvPicPr>
        <p:blipFill rotWithShape="1">
          <a:blip r:embed="rId4">
            <a:alphaModFix/>
          </a:blip>
          <a:srcRect/>
          <a:stretch/>
        </p:blipFill>
        <p:spPr>
          <a:xfrm>
            <a:off x="11298735" y="198972"/>
            <a:ext cx="712289" cy="1110525"/>
          </a:xfrm>
          <a:prstGeom prst="rect">
            <a:avLst/>
          </a:prstGeom>
          <a:noFill/>
          <a:ln>
            <a:noFill/>
          </a:ln>
        </p:spPr>
      </p:pic>
      <p:pic>
        <p:nvPicPr>
          <p:cNvPr id="259" name="Google Shape;259;g3d3ed382a72_0_629" descr="Icon&#10;&#10;Description automatically generated"/>
          <p:cNvPicPr preferRelativeResize="0"/>
          <p:nvPr/>
        </p:nvPicPr>
        <p:blipFill rotWithShape="1">
          <a:blip r:embed="rId4">
            <a:alphaModFix/>
          </a:blip>
          <a:srcRect/>
          <a:stretch/>
        </p:blipFill>
        <p:spPr>
          <a:xfrm>
            <a:off x="11298735" y="198971"/>
            <a:ext cx="712289" cy="1110525"/>
          </a:xfrm>
          <a:prstGeom prst="rect">
            <a:avLst/>
          </a:prstGeom>
          <a:noFill/>
          <a:ln>
            <a:noFill/>
          </a:ln>
        </p:spPr>
      </p:pic>
      <p:sp>
        <p:nvSpPr>
          <p:cNvPr id="260" name="Google Shape;260;g3d3ed382a72_0_629"/>
          <p:cNvSpPr txBox="1"/>
          <p:nvPr/>
        </p:nvSpPr>
        <p:spPr>
          <a:xfrm>
            <a:off x="381000" y="1760050"/>
            <a:ext cx="7239000" cy="2123618"/>
          </a:xfrm>
          <a:prstGeom prst="rect">
            <a:avLst/>
          </a:prstGeom>
          <a:solidFill>
            <a:srgbClr val="F2F7F0">
              <a:alpha val="9020"/>
            </a:srgbClr>
          </a:solid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chemeClr val="dk1"/>
              </a:buClr>
              <a:buSzPts val="1500"/>
              <a:buFont typeface="Arial"/>
              <a:buNone/>
            </a:pPr>
            <a:r>
              <a:rPr lang="de-DE" sz="2400" b="0" i="0" u="none" strike="noStrike" cap="none" dirty="0" err="1">
                <a:solidFill>
                  <a:schemeClr val="bg2"/>
                </a:solidFill>
                <a:latin typeface="Open Sans Medium"/>
                <a:ea typeface="Open Sans Medium"/>
                <a:cs typeface="Open Sans Medium"/>
                <a:sym typeface="Open Sans Medium"/>
              </a:rPr>
              <a:t>Thanks</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to</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the</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generous</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contributions</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from</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Crop</a:t>
            </a:r>
            <a:r>
              <a:rPr lang="de-DE" sz="2400" b="0" i="0" u="none" strike="noStrike" cap="none" dirty="0">
                <a:solidFill>
                  <a:schemeClr val="bg2"/>
                </a:solidFill>
                <a:latin typeface="Open Sans Medium"/>
                <a:ea typeface="Open Sans Medium"/>
                <a:cs typeface="Open Sans Medium"/>
                <a:sym typeface="Open Sans Medium"/>
              </a:rPr>
              <a:t> Trust </a:t>
            </a:r>
            <a:r>
              <a:rPr lang="de-DE" sz="2400" b="0" i="0" u="none" strike="noStrike" cap="none" dirty="0" err="1">
                <a:solidFill>
                  <a:schemeClr val="bg2"/>
                </a:solidFill>
                <a:latin typeface="Open Sans Medium"/>
                <a:ea typeface="Open Sans Medium"/>
                <a:cs typeface="Open Sans Medium"/>
                <a:sym typeface="Open Sans Medium"/>
              </a:rPr>
              <a:t>donors</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the</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Crop</a:t>
            </a:r>
            <a:r>
              <a:rPr lang="de-DE" sz="2400" b="0" i="0" u="none" strike="noStrike" cap="none" dirty="0">
                <a:solidFill>
                  <a:schemeClr val="bg2"/>
                </a:solidFill>
                <a:latin typeface="Open Sans Medium"/>
                <a:ea typeface="Open Sans Medium"/>
                <a:cs typeface="Open Sans Medium"/>
                <a:sym typeface="Open Sans Medium"/>
              </a:rPr>
              <a:t> Trust </a:t>
            </a:r>
            <a:r>
              <a:rPr lang="de-DE" sz="2400" dirty="0" err="1">
                <a:solidFill>
                  <a:schemeClr val="bg2"/>
                </a:solidFill>
                <a:latin typeface="Open Sans Medium"/>
                <a:ea typeface="Open Sans Medium"/>
                <a:cs typeface="Open Sans Medium"/>
                <a:sym typeface="Open Sans Medium"/>
              </a:rPr>
              <a:t>is</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able</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to</a:t>
            </a:r>
            <a:r>
              <a:rPr lang="de-DE" sz="2400" b="0" i="0" u="none" strike="noStrike" cap="none" dirty="0">
                <a:solidFill>
                  <a:schemeClr val="bg2"/>
                </a:solidFill>
                <a:latin typeface="Open Sans Medium"/>
                <a:ea typeface="Open Sans Medium"/>
                <a:cs typeface="Open Sans Medium"/>
                <a:sym typeface="Open Sans Medium"/>
              </a:rPr>
              <a:t> support genebanks in </a:t>
            </a:r>
            <a:r>
              <a:rPr lang="de-DE" sz="2400" b="0" i="0" u="none" strike="noStrike" cap="none" dirty="0" err="1">
                <a:solidFill>
                  <a:schemeClr val="bg2"/>
                </a:solidFill>
                <a:latin typeface="Open Sans Medium"/>
                <a:ea typeface="Open Sans Medium"/>
                <a:cs typeface="Open Sans Medium"/>
                <a:sym typeface="Open Sans Medium"/>
              </a:rPr>
              <a:t>perpetuity</a:t>
            </a:r>
            <a:r>
              <a:rPr lang="de-DE" sz="2400" b="0" i="0" u="none" strike="noStrike" cap="none"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through</a:t>
            </a:r>
            <a:r>
              <a:rPr lang="de-DE" sz="2400" b="0" i="0" u="none" strike="noStrike" cap="none" dirty="0">
                <a:solidFill>
                  <a:schemeClr val="bg2"/>
                </a:solidFill>
                <a:latin typeface="Open Sans Medium"/>
                <a:ea typeface="Open Sans Medium"/>
                <a:cs typeface="Open Sans Medium"/>
                <a:sym typeface="Open Sans Medium"/>
              </a:rPr>
              <a:t> Long‑</a:t>
            </a:r>
            <a:r>
              <a:rPr lang="de-DE" sz="2400" b="0" i="0" u="none" strike="noStrike" cap="none" dirty="0" err="1">
                <a:solidFill>
                  <a:schemeClr val="bg2"/>
                </a:solidFill>
                <a:latin typeface="Open Sans Medium"/>
                <a:ea typeface="Open Sans Medium"/>
                <a:cs typeface="Open Sans Medium"/>
                <a:sym typeface="Open Sans Medium"/>
              </a:rPr>
              <a:t>term</a:t>
            </a:r>
            <a:r>
              <a:rPr lang="de-DE" sz="2400" b="0" i="0" u="none" strike="noStrike" cap="none" dirty="0">
                <a:solidFill>
                  <a:schemeClr val="bg2"/>
                </a:solidFill>
                <a:latin typeface="Open Sans Medium"/>
                <a:ea typeface="Open Sans Medium"/>
                <a:cs typeface="Open Sans Medium"/>
                <a:sym typeface="Open Sans Medium"/>
              </a:rPr>
              <a:t> Partnership Agreements</a:t>
            </a:r>
            <a:r>
              <a:rPr lang="de-DE" sz="2400" dirty="0">
                <a:solidFill>
                  <a:schemeClr val="bg2"/>
                </a:solidFill>
                <a:latin typeface="Open Sans Medium"/>
                <a:ea typeface="Open Sans Medium"/>
                <a:cs typeface="Open Sans Medium"/>
                <a:sym typeface="Open Sans Medium"/>
              </a:rPr>
              <a:t> </a:t>
            </a:r>
            <a:r>
              <a:rPr lang="de-DE" sz="2400" dirty="0" err="1">
                <a:solidFill>
                  <a:schemeClr val="bg2"/>
                </a:solidFill>
                <a:latin typeface="Open Sans Medium"/>
                <a:ea typeface="Open Sans Medium"/>
                <a:cs typeface="Open Sans Medium"/>
                <a:sym typeface="Open Sans Medium"/>
              </a:rPr>
              <a:t>including</a:t>
            </a:r>
            <a:r>
              <a:rPr lang="de-DE" sz="2400" dirty="0">
                <a:solidFill>
                  <a:schemeClr val="bg2"/>
                </a:solidFill>
                <a:latin typeface="Open Sans Medium"/>
                <a:ea typeface="Open Sans Medium"/>
                <a:cs typeface="Open Sans Medium"/>
                <a:sym typeface="Open Sans Medium"/>
              </a:rPr>
              <a:t> </a:t>
            </a:r>
            <a:r>
              <a:rPr lang="de-DE" sz="2400" b="0" i="0" u="none" strike="noStrike" cap="none" dirty="0" err="1">
                <a:solidFill>
                  <a:schemeClr val="bg2"/>
                </a:solidFill>
                <a:latin typeface="Open Sans Medium"/>
                <a:ea typeface="Open Sans Medium"/>
                <a:cs typeface="Open Sans Medium"/>
                <a:sym typeface="Open Sans Medium"/>
              </a:rPr>
              <a:t>AfricaRice</a:t>
            </a:r>
            <a:r>
              <a:rPr lang="de-DE" sz="2400" b="0" i="0" u="none" strike="noStrike" cap="none" dirty="0">
                <a:solidFill>
                  <a:schemeClr val="bg2"/>
                </a:solidFill>
                <a:latin typeface="Open Sans Medium"/>
                <a:ea typeface="Open Sans Medium"/>
                <a:cs typeface="Open Sans Medium"/>
                <a:sym typeface="Open Sans Medium"/>
              </a:rPr>
              <a:t> (2025) and IRRI</a:t>
            </a:r>
            <a:r>
              <a:rPr lang="de-DE" sz="2400" dirty="0">
                <a:solidFill>
                  <a:schemeClr val="bg2"/>
                </a:solidFill>
                <a:latin typeface="Open Sans Medium"/>
                <a:ea typeface="Open Sans Medium"/>
                <a:cs typeface="Open Sans Medium"/>
                <a:sym typeface="Open Sans Medium"/>
              </a:rPr>
              <a:t> (2018) </a:t>
            </a:r>
            <a:r>
              <a:rPr lang="de-DE" sz="2400" dirty="0" err="1">
                <a:solidFill>
                  <a:schemeClr val="bg2"/>
                </a:solidFill>
                <a:latin typeface="Open Sans Medium"/>
                <a:ea typeface="Open Sans Medium"/>
                <a:cs typeface="Open Sans Medium"/>
                <a:sym typeface="Open Sans Medium"/>
              </a:rPr>
              <a:t>securing</a:t>
            </a:r>
            <a:r>
              <a:rPr lang="de-DE" sz="2400" dirty="0">
                <a:solidFill>
                  <a:schemeClr val="bg2"/>
                </a:solidFill>
                <a:latin typeface="Open Sans Medium"/>
                <a:ea typeface="Open Sans Medium"/>
                <a:cs typeface="Open Sans Medium"/>
                <a:sym typeface="Open Sans Medium"/>
              </a:rPr>
              <a:t> </a:t>
            </a:r>
            <a:r>
              <a:rPr lang="de-DE" sz="2400" dirty="0" err="1">
                <a:solidFill>
                  <a:schemeClr val="bg2"/>
                </a:solidFill>
                <a:latin typeface="Open Sans Medium"/>
                <a:ea typeface="Open Sans Medium"/>
                <a:cs typeface="Open Sans Medium"/>
                <a:sym typeface="Open Sans Medium"/>
              </a:rPr>
              <a:t>over</a:t>
            </a:r>
            <a:r>
              <a:rPr lang="de-DE" sz="2400" dirty="0">
                <a:solidFill>
                  <a:schemeClr val="bg2"/>
                </a:solidFill>
                <a:latin typeface="Open Sans Medium"/>
                <a:ea typeface="Open Sans Medium"/>
                <a:cs typeface="Open Sans Medium"/>
                <a:sym typeface="Open Sans Medium"/>
              </a:rPr>
              <a:t> 150,000 </a:t>
            </a:r>
            <a:r>
              <a:rPr lang="de-DE" sz="2400" dirty="0" err="1">
                <a:solidFill>
                  <a:schemeClr val="bg2"/>
                </a:solidFill>
                <a:latin typeface="Open Sans Medium"/>
                <a:ea typeface="Open Sans Medium"/>
                <a:cs typeface="Open Sans Medium"/>
                <a:sym typeface="Open Sans Medium"/>
              </a:rPr>
              <a:t>accessions</a:t>
            </a:r>
            <a:r>
              <a:rPr lang="de-DE" sz="2400" dirty="0">
                <a:solidFill>
                  <a:schemeClr val="bg2"/>
                </a:solidFill>
                <a:latin typeface="Open Sans Medium"/>
                <a:ea typeface="Open Sans Medium"/>
                <a:cs typeface="Open Sans Medium"/>
                <a:sym typeface="Open Sans Medium"/>
              </a:rPr>
              <a:t> </a:t>
            </a:r>
            <a:r>
              <a:rPr lang="de-DE" sz="2400" dirty="0" err="1">
                <a:solidFill>
                  <a:schemeClr val="bg2"/>
                </a:solidFill>
                <a:latin typeface="Open Sans Medium"/>
                <a:ea typeface="Open Sans Medium"/>
                <a:cs typeface="Open Sans Medium"/>
                <a:sym typeface="Open Sans Medium"/>
              </a:rPr>
              <a:t>of</a:t>
            </a:r>
            <a:r>
              <a:rPr lang="de-DE" sz="2400" dirty="0">
                <a:solidFill>
                  <a:schemeClr val="bg2"/>
                </a:solidFill>
                <a:latin typeface="Open Sans Medium"/>
                <a:ea typeface="Open Sans Medium"/>
                <a:cs typeface="Open Sans Medium"/>
                <a:sym typeface="Open Sans Medium"/>
              </a:rPr>
              <a:t> </a:t>
            </a:r>
            <a:r>
              <a:rPr lang="de-DE" sz="2400" dirty="0" err="1">
                <a:solidFill>
                  <a:schemeClr val="bg2"/>
                </a:solidFill>
                <a:latin typeface="Open Sans Medium"/>
                <a:ea typeface="Open Sans Medium"/>
                <a:cs typeface="Open Sans Medium"/>
                <a:sym typeface="Open Sans Medium"/>
              </a:rPr>
              <a:t>rice</a:t>
            </a:r>
            <a:r>
              <a:rPr lang="de-DE" sz="2400" dirty="0">
                <a:solidFill>
                  <a:schemeClr val="bg2"/>
                </a:solidFill>
                <a:latin typeface="Open Sans Medium"/>
                <a:ea typeface="Open Sans Medium"/>
                <a:cs typeface="Open Sans Medium"/>
                <a:sym typeface="Open Sans Medium"/>
              </a:rPr>
              <a:t> </a:t>
            </a:r>
            <a:r>
              <a:rPr lang="de-DE" sz="2400" dirty="0" err="1">
                <a:solidFill>
                  <a:schemeClr val="bg2"/>
                </a:solidFill>
                <a:latin typeface="Open Sans Medium"/>
                <a:ea typeface="Open Sans Medium"/>
                <a:cs typeface="Open Sans Medium"/>
                <a:sym typeface="Open Sans Medium"/>
              </a:rPr>
              <a:t>diversity</a:t>
            </a:r>
            <a:r>
              <a:rPr lang="de-DE" sz="2400" dirty="0">
                <a:solidFill>
                  <a:schemeClr val="bg2"/>
                </a:solidFill>
                <a:latin typeface="Open Sans Medium"/>
                <a:ea typeface="Open Sans Medium"/>
                <a:cs typeface="Open Sans Medium"/>
                <a:sym typeface="Open Sans Medium"/>
              </a:rPr>
              <a:t>, </a:t>
            </a:r>
            <a:r>
              <a:rPr lang="de-DE" sz="2400" dirty="0" err="1">
                <a:solidFill>
                  <a:schemeClr val="bg2"/>
                </a:solidFill>
                <a:latin typeface="Open Sans Medium"/>
                <a:ea typeface="Open Sans Medium"/>
                <a:cs typeface="Open Sans Medium"/>
                <a:sym typeface="Open Sans Medium"/>
              </a:rPr>
              <a:t>forever</a:t>
            </a:r>
            <a:r>
              <a:rPr lang="de-DE" sz="2400" dirty="0">
                <a:solidFill>
                  <a:schemeClr val="bg2"/>
                </a:solidFill>
                <a:latin typeface="Open Sans Medium"/>
                <a:ea typeface="Open Sans Medium"/>
                <a:cs typeface="Open Sans Medium"/>
                <a:sym typeface="Open Sans Medium"/>
              </a:rPr>
              <a:t>. </a:t>
            </a:r>
            <a:endParaRPr sz="2400" b="0" i="0" u="none" strike="noStrike" cap="none" dirty="0">
              <a:solidFill>
                <a:schemeClr val="bg2"/>
              </a:solidFill>
              <a:latin typeface="Open Sans Light"/>
              <a:ea typeface="Open Sans Light"/>
              <a:cs typeface="Open Sans Light"/>
              <a:sym typeface="Open Sans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d3ed382a72_0_659"/>
          <p:cNvSpPr txBox="1">
            <a:spLocks noGrp="1"/>
          </p:cNvSpPr>
          <p:nvPr>
            <p:ph type="title"/>
          </p:nvPr>
        </p:nvSpPr>
        <p:spPr>
          <a:xfrm>
            <a:off x="307343" y="444032"/>
            <a:ext cx="99339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endParaRPr/>
          </a:p>
        </p:txBody>
      </p:sp>
      <p:pic>
        <p:nvPicPr>
          <p:cNvPr id="291" name="Google Shape;291;g3d3ed382a72_0_659" title="Screenshot 2026-02-26 at 14.53.01.png"/>
          <p:cNvPicPr preferRelativeResize="0"/>
          <p:nvPr/>
        </p:nvPicPr>
        <p:blipFill rotWithShape="1">
          <a:blip r:embed="rId3">
            <a:alphaModFix/>
          </a:blip>
          <a:srcRect r="2780"/>
          <a:stretch/>
        </p:blipFill>
        <p:spPr>
          <a:xfrm>
            <a:off x="0" y="0"/>
            <a:ext cx="12192005" cy="6350000"/>
          </a:xfrm>
          <a:prstGeom prst="rect">
            <a:avLst/>
          </a:prstGeom>
          <a:noFill/>
          <a:ln>
            <a:noFill/>
          </a:ln>
        </p:spPr>
      </p:pic>
      <p:pic>
        <p:nvPicPr>
          <p:cNvPr id="292" name="Google Shape;292;g3d3ed382a72_0_659" title="Crop-Trust-Logo-vertical-negative.png"/>
          <p:cNvPicPr preferRelativeResize="0"/>
          <p:nvPr/>
        </p:nvPicPr>
        <p:blipFill rotWithShape="1">
          <a:blip r:embed="rId4">
            <a:alphaModFix/>
          </a:blip>
          <a:srcRect/>
          <a:stretch/>
        </p:blipFill>
        <p:spPr>
          <a:xfrm>
            <a:off x="11399667" y="142232"/>
            <a:ext cx="599933" cy="935334"/>
          </a:xfrm>
          <a:prstGeom prst="rect">
            <a:avLst/>
          </a:prstGeom>
          <a:noFill/>
          <a:ln>
            <a:noFill/>
          </a:ln>
        </p:spPr>
      </p:pic>
      <p:sp>
        <p:nvSpPr>
          <p:cNvPr id="293" name="Google Shape;293;g3d3ed382a72_0_659"/>
          <p:cNvSpPr/>
          <p:nvPr/>
        </p:nvSpPr>
        <p:spPr>
          <a:xfrm>
            <a:off x="138975" y="1539400"/>
            <a:ext cx="2539500" cy="3656100"/>
          </a:xfrm>
          <a:prstGeom prst="roundRect">
            <a:avLst>
              <a:gd name="adj" fmla="val 16667"/>
            </a:avLst>
          </a:prstGeom>
          <a:solidFill>
            <a:srgbClr val="246FB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de-DE" sz="1800" b="0" i="0" u="none" strike="noStrike" cap="none">
                <a:solidFill>
                  <a:schemeClr val="dk2"/>
                </a:solidFill>
                <a:latin typeface="Open Sans Medium"/>
                <a:ea typeface="Open Sans Medium"/>
                <a:cs typeface="Open Sans Medium"/>
                <a:sym typeface="Open Sans Medium"/>
              </a:rPr>
              <a:t>There are more than </a:t>
            </a:r>
            <a:r>
              <a:rPr lang="de-DE" sz="1800">
                <a:solidFill>
                  <a:schemeClr val="dk2"/>
                </a:solidFill>
                <a:latin typeface="Open Sans Medium"/>
                <a:ea typeface="Open Sans Medium"/>
                <a:cs typeface="Open Sans Medium"/>
                <a:sym typeface="Open Sans Medium"/>
              </a:rPr>
              <a:t>275,945 Rice </a:t>
            </a:r>
            <a:r>
              <a:rPr lang="de-DE" sz="1800" b="0" i="0" u="none" strike="noStrike" cap="none">
                <a:solidFill>
                  <a:schemeClr val="dk2"/>
                </a:solidFill>
                <a:latin typeface="Open Sans Medium"/>
                <a:ea typeface="Open Sans Medium"/>
                <a:cs typeface="Open Sans Medium"/>
                <a:sym typeface="Open Sans Medium"/>
              </a:rPr>
              <a:t>accessions reported on Genesys with IRRI </a:t>
            </a:r>
            <a:r>
              <a:rPr lang="de-DE" sz="1800">
                <a:solidFill>
                  <a:schemeClr val="dk2"/>
                </a:solidFill>
                <a:latin typeface="Open Sans Medium"/>
                <a:ea typeface="Open Sans Medium"/>
                <a:cs typeface="Open Sans Medium"/>
                <a:sym typeface="Open Sans Medium"/>
              </a:rPr>
              <a:t>reporting 132,876 accessions and AfricaRice reporting 20,391 accessions</a:t>
            </a:r>
            <a:r>
              <a:rPr lang="de-DE" sz="1800" b="0" i="0" u="none" strike="noStrike" cap="none">
                <a:solidFill>
                  <a:schemeClr val="dk2"/>
                </a:solidFill>
                <a:latin typeface="Open Sans Medium"/>
                <a:ea typeface="Open Sans Medium"/>
                <a:cs typeface="Open Sans Medium"/>
                <a:sym typeface="Open Sans Medium"/>
              </a:rPr>
              <a:t>. </a:t>
            </a:r>
            <a:endParaRPr sz="1800" b="0" i="0" u="none" strike="noStrike" cap="none">
              <a:solidFill>
                <a:schemeClr val="dk2"/>
              </a:solidFill>
              <a:latin typeface="Open Sans Medium"/>
              <a:ea typeface="Open Sans Medium"/>
              <a:cs typeface="Open Sans Medium"/>
              <a:sym typeface="Open Sans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45958-DE8F-963A-A833-AA2F0FE0A6C1}"/>
            </a:ext>
          </a:extLst>
        </p:cNvPr>
        <p:cNvGrpSpPr/>
        <p:nvPr/>
      </p:nvGrpSpPr>
      <p:grpSpPr>
        <a:xfrm>
          <a:off x="0" y="0"/>
          <a:ext cx="0" cy="0"/>
          <a:chOff x="0" y="0"/>
          <a:chExt cx="0" cy="0"/>
        </a:xfrm>
      </p:grpSpPr>
      <p:pic>
        <p:nvPicPr>
          <p:cNvPr id="2050" name="Picture 2" descr="D:\Google Drive\Donald\My documents\Gen-I Fellowship\FCSSP - Davao\IRRI.png">
            <a:extLst>
              <a:ext uri="{FF2B5EF4-FFF2-40B4-BE49-F238E27FC236}">
                <a16:creationId xmlns:a16="http://schemas.microsoft.com/office/drawing/2014/main" id="{0E00E615-E979-236E-7C2F-4AC7D52945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10801" y="183033"/>
            <a:ext cx="1497865" cy="93352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7DED690-4CC8-B48E-4ECC-B243B5C1672F}"/>
              </a:ext>
            </a:extLst>
          </p:cNvPr>
          <p:cNvSpPr txBox="1">
            <a:spLocks/>
          </p:cNvSpPr>
          <p:nvPr/>
        </p:nvSpPr>
        <p:spPr>
          <a:xfrm>
            <a:off x="1028701" y="614365"/>
            <a:ext cx="8801100" cy="668545"/>
          </a:xfrm>
        </p:spPr>
        <p:txBody>
          <a:bodyPr>
            <a:noAutofit/>
          </a:bodyPr>
          <a:lstStyle>
            <a:lvl1pPr algn="l" defTabSz="914400" rtl="0" eaLnBrk="1" latinLnBrk="0" hangingPunct="1">
              <a:lnSpc>
                <a:spcPct val="90000"/>
              </a:lnSpc>
              <a:spcBef>
                <a:spcPct val="0"/>
              </a:spcBef>
              <a:buNone/>
              <a:defRPr sz="3733" b="1" i="0" kern="1200">
                <a:solidFill>
                  <a:srgbClr val="1F497D"/>
                </a:solidFill>
                <a:latin typeface="News Gothic MT" panose="020B0503020103020203" pitchFamily="34" charset="0"/>
                <a:ea typeface="+mj-ea"/>
                <a:cs typeface="New Peninim MT" pitchFamily="2" charset="-79"/>
              </a:defRPr>
            </a:lvl1pPr>
          </a:lstStyle>
          <a:p>
            <a:pPr marL="338650">
              <a:lnSpc>
                <a:spcPct val="100000"/>
              </a:lnSpc>
            </a:pPr>
            <a:r>
              <a:rPr lang="en-US" sz="2400" dirty="0">
                <a:solidFill>
                  <a:schemeClr val="tx2"/>
                </a:solidFill>
                <a:cs typeface="Calibri" panose="020F0502020204030204" pitchFamily="34" charset="0"/>
              </a:rPr>
              <a:t>IRRI </a:t>
            </a:r>
            <a:r>
              <a:rPr lang="en-US" sz="2400" dirty="0" err="1">
                <a:solidFill>
                  <a:schemeClr val="tx2"/>
                </a:solidFill>
                <a:cs typeface="Calibri" panose="020F0502020204030204" pitchFamily="34" charset="0"/>
              </a:rPr>
              <a:t>genebank</a:t>
            </a:r>
            <a:r>
              <a:rPr lang="en-US" sz="2400" dirty="0">
                <a:solidFill>
                  <a:schemeClr val="tx2"/>
                </a:solidFill>
                <a:cs typeface="Calibri" panose="020F0502020204030204" pitchFamily="34" charset="0"/>
              </a:rPr>
              <a:t> &amp; varietal improvement in Eastern India</a:t>
            </a:r>
            <a:endParaRPr lang="en-IE" sz="2400" dirty="0">
              <a:solidFill>
                <a:schemeClr val="tx2"/>
              </a:solidFill>
              <a:cs typeface="Calibri" panose="020F0502020204030204" pitchFamily="34" charset="0"/>
            </a:endParaRPr>
          </a:p>
        </p:txBody>
      </p:sp>
      <p:sp>
        <p:nvSpPr>
          <p:cNvPr id="10" name="TextBox 9">
            <a:extLst>
              <a:ext uri="{FF2B5EF4-FFF2-40B4-BE49-F238E27FC236}">
                <a16:creationId xmlns:a16="http://schemas.microsoft.com/office/drawing/2014/main" id="{00FC7C41-D124-099B-8964-A121E3F391D5}"/>
              </a:ext>
            </a:extLst>
          </p:cNvPr>
          <p:cNvSpPr txBox="1"/>
          <p:nvPr/>
        </p:nvSpPr>
        <p:spPr>
          <a:xfrm>
            <a:off x="1407818" y="224135"/>
            <a:ext cx="4839839" cy="369332"/>
          </a:xfrm>
          <a:prstGeom prst="rect">
            <a:avLst/>
          </a:prstGeom>
          <a:solidFill>
            <a:schemeClr val="tx2"/>
          </a:solidFill>
        </p:spPr>
        <p:txBody>
          <a:bodyPr wrap="square" rtlCol="0">
            <a:spAutoFit/>
          </a:bodyPr>
          <a:lstStyle/>
          <a:p>
            <a:r>
              <a:rPr lang="en-US">
                <a:solidFill>
                  <a:schemeClr val="bg1"/>
                </a:solidFill>
                <a:latin typeface="News Gothic MT" panose="020B0503020103020203" pitchFamily="34" charset="0"/>
              </a:rPr>
              <a:t>Value from crop varieties</a:t>
            </a:r>
          </a:p>
        </p:txBody>
      </p:sp>
      <p:sp>
        <p:nvSpPr>
          <p:cNvPr id="14" name="Rectangle 13">
            <a:extLst>
              <a:ext uri="{FF2B5EF4-FFF2-40B4-BE49-F238E27FC236}">
                <a16:creationId xmlns:a16="http://schemas.microsoft.com/office/drawing/2014/main" id="{37C2865C-91A3-FF0C-F949-41A33C5408DC}"/>
              </a:ext>
            </a:extLst>
          </p:cNvPr>
          <p:cNvSpPr/>
          <p:nvPr/>
        </p:nvSpPr>
        <p:spPr>
          <a:xfrm>
            <a:off x="672843" y="3731116"/>
            <a:ext cx="4002683" cy="1286699"/>
          </a:xfrm>
          <a:prstGeom prst="rect">
            <a:avLst/>
          </a:prstGeom>
          <a:noFill/>
        </p:spPr>
        <p:txBody>
          <a:bodyPr wrap="square">
            <a:spAutoFit/>
          </a:bodyPr>
          <a:lstStyle/>
          <a:p>
            <a:pPr>
              <a:lnSpc>
                <a:spcPct val="110000"/>
              </a:lnSpc>
              <a:spcBef>
                <a:spcPts val="1600"/>
              </a:spcBef>
            </a:pPr>
            <a:r>
              <a:rPr lang="en-US" b="1" dirty="0">
                <a:solidFill>
                  <a:srgbClr val="33765D"/>
                </a:solidFill>
                <a:latin typeface="News Gothic MT" panose="020B0503020103020203" pitchFamily="34" charset="0"/>
              </a:rPr>
              <a:t>45-77% of the genetic composition of cultivated varieties came from the genes of IRRI genebank accessions</a:t>
            </a:r>
          </a:p>
        </p:txBody>
      </p:sp>
      <p:sp>
        <p:nvSpPr>
          <p:cNvPr id="15" name="Rectangle 14">
            <a:extLst>
              <a:ext uri="{FF2B5EF4-FFF2-40B4-BE49-F238E27FC236}">
                <a16:creationId xmlns:a16="http://schemas.microsoft.com/office/drawing/2014/main" id="{B654B654-2C39-CDE5-7B60-A6C4C9F4CB01}"/>
              </a:ext>
            </a:extLst>
          </p:cNvPr>
          <p:cNvSpPr/>
          <p:nvPr/>
        </p:nvSpPr>
        <p:spPr>
          <a:xfrm>
            <a:off x="672842" y="1708957"/>
            <a:ext cx="4203959" cy="1591398"/>
          </a:xfrm>
          <a:prstGeom prst="rect">
            <a:avLst/>
          </a:prstGeom>
          <a:noFill/>
        </p:spPr>
        <p:txBody>
          <a:bodyPr wrap="square">
            <a:spAutoFit/>
          </a:bodyPr>
          <a:lstStyle/>
          <a:p>
            <a:pPr>
              <a:lnSpc>
                <a:spcPct val="110000"/>
              </a:lnSpc>
            </a:pPr>
            <a:r>
              <a:rPr lang="en-US" dirty="0">
                <a:latin typeface="News Gothic MT" panose="020B0503020103020203" pitchFamily="34" charset="0"/>
              </a:rPr>
              <a:t>A 10% increase in the genetic contribution of IRRI genebank accession on an improved rice variety is associated with a 27% increase in rice yield.</a:t>
            </a:r>
          </a:p>
        </p:txBody>
      </p:sp>
      <p:pic>
        <p:nvPicPr>
          <p:cNvPr id="9" name="Picture 8" descr="7350704058_0abd75aebf_h.jpg">
            <a:extLst>
              <a:ext uri="{FF2B5EF4-FFF2-40B4-BE49-F238E27FC236}">
                <a16:creationId xmlns:a16="http://schemas.microsoft.com/office/drawing/2014/main" id="{9E7A581B-784B-7815-63E3-DC89250D9A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69923" y="1613807"/>
            <a:ext cx="6363387" cy="3579405"/>
          </a:xfrm>
          <a:prstGeom prst="rect">
            <a:avLst/>
          </a:prstGeom>
        </p:spPr>
      </p:pic>
      <p:sp>
        <p:nvSpPr>
          <p:cNvPr id="11" name="TextBox 10">
            <a:extLst>
              <a:ext uri="{FF2B5EF4-FFF2-40B4-BE49-F238E27FC236}">
                <a16:creationId xmlns:a16="http://schemas.microsoft.com/office/drawing/2014/main" id="{41D38EFB-3A4F-CB25-73AD-6C4421820464}"/>
              </a:ext>
            </a:extLst>
          </p:cNvPr>
          <p:cNvSpPr txBox="1"/>
          <p:nvPr/>
        </p:nvSpPr>
        <p:spPr>
          <a:xfrm>
            <a:off x="672843" y="5623973"/>
            <a:ext cx="10960468" cy="523220"/>
          </a:xfrm>
          <a:prstGeom prst="rect">
            <a:avLst/>
          </a:prstGeom>
          <a:noFill/>
        </p:spPr>
        <p:txBody>
          <a:bodyPr wrap="square">
            <a:spAutoFit/>
          </a:bodyPr>
          <a:lstStyle/>
          <a:p>
            <a:r>
              <a:rPr lang="en-IE" sz="1400" b="1" dirty="0">
                <a:solidFill>
                  <a:srgbClr val="A81E3B"/>
                </a:solidFill>
                <a:latin typeface="News Gothic MT" panose="020B0503020103020203" pitchFamily="34" charset="0"/>
              </a:rPr>
              <a:t>More info: </a:t>
            </a:r>
            <a:r>
              <a:rPr lang="en-IE" sz="1400" dirty="0">
                <a:solidFill>
                  <a:srgbClr val="A81E3B"/>
                </a:solidFill>
                <a:latin typeface="News Gothic MT" panose="020B0503020103020203" pitchFamily="34" charset="0"/>
              </a:rPr>
              <a:t>Villanueva, D., Smale, M., Jamora, N. </a:t>
            </a:r>
            <a:r>
              <a:rPr lang="en-IE" sz="1400" i="1" dirty="0">
                <a:solidFill>
                  <a:srgbClr val="A81E3B"/>
                </a:solidFill>
                <a:latin typeface="News Gothic MT" panose="020B0503020103020203" pitchFamily="34" charset="0"/>
              </a:rPr>
              <a:t>et al.</a:t>
            </a:r>
            <a:r>
              <a:rPr lang="en-IE" sz="1400" dirty="0">
                <a:solidFill>
                  <a:srgbClr val="A81E3B"/>
                </a:solidFill>
                <a:latin typeface="News Gothic MT" panose="020B0503020103020203" pitchFamily="34" charset="0"/>
              </a:rPr>
              <a:t> The contribution of the International Rice Genebank to varietal improvement and crop productivity in Eastern India. </a:t>
            </a:r>
            <a:r>
              <a:rPr lang="en-IE" sz="1400" i="1" dirty="0">
                <a:solidFill>
                  <a:srgbClr val="A81E3B"/>
                </a:solidFill>
                <a:latin typeface="News Gothic MT" panose="020B0503020103020203" pitchFamily="34" charset="0"/>
              </a:rPr>
              <a:t>Food Sec.</a:t>
            </a:r>
            <a:r>
              <a:rPr lang="en-IE" sz="1400" dirty="0">
                <a:solidFill>
                  <a:srgbClr val="A81E3B"/>
                </a:solidFill>
                <a:latin typeface="News Gothic MT" panose="020B0503020103020203" pitchFamily="34" charset="0"/>
              </a:rPr>
              <a:t> </a:t>
            </a:r>
            <a:r>
              <a:rPr lang="en-IE" sz="1400" b="1" dirty="0">
                <a:solidFill>
                  <a:srgbClr val="A81E3B"/>
                </a:solidFill>
                <a:latin typeface="News Gothic MT" panose="020B0503020103020203" pitchFamily="34" charset="0"/>
              </a:rPr>
              <a:t>12, </a:t>
            </a:r>
            <a:r>
              <a:rPr lang="en-IE" sz="1400" dirty="0">
                <a:solidFill>
                  <a:srgbClr val="A81E3B"/>
                </a:solidFill>
                <a:latin typeface="News Gothic MT" panose="020B0503020103020203" pitchFamily="34" charset="0"/>
              </a:rPr>
              <a:t>929–943 (2020). https://</a:t>
            </a:r>
            <a:r>
              <a:rPr lang="en-IE" sz="1400" dirty="0" err="1">
                <a:solidFill>
                  <a:srgbClr val="A81E3B"/>
                </a:solidFill>
                <a:latin typeface="News Gothic MT" panose="020B0503020103020203" pitchFamily="34" charset="0"/>
              </a:rPr>
              <a:t>doi.org</a:t>
            </a:r>
            <a:r>
              <a:rPr lang="en-IE" sz="1400" dirty="0">
                <a:solidFill>
                  <a:srgbClr val="A81E3B"/>
                </a:solidFill>
                <a:latin typeface="News Gothic MT" panose="020B0503020103020203" pitchFamily="34" charset="0"/>
              </a:rPr>
              <a:t>/10.1007/s12571-020-01036-9</a:t>
            </a:r>
            <a:endParaRPr lang="en-US" sz="1400" dirty="0">
              <a:solidFill>
                <a:srgbClr val="A81E3B"/>
              </a:solidFill>
              <a:latin typeface="News Gothic MT" panose="020B0503020103020203" pitchFamily="34" charset="0"/>
            </a:endParaRPr>
          </a:p>
        </p:txBody>
      </p:sp>
    </p:spTree>
    <p:extLst>
      <p:ext uri="{BB962C8B-B14F-4D97-AF65-F5344CB8AC3E}">
        <p14:creationId xmlns:p14="http://schemas.microsoft.com/office/powerpoint/2010/main" val="850728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8755-65FC-05B3-89E5-C9E7491A1B63}"/>
            </a:ext>
          </a:extLst>
        </p:cNvPr>
        <p:cNvGrpSpPr/>
        <p:nvPr/>
      </p:nvGrpSpPr>
      <p:grpSpPr>
        <a:xfrm>
          <a:off x="0" y="0"/>
          <a:ext cx="0" cy="0"/>
          <a:chOff x="0" y="0"/>
          <a:chExt cx="0" cy="0"/>
        </a:xfrm>
      </p:grpSpPr>
      <p:pic>
        <p:nvPicPr>
          <p:cNvPr id="2050" name="Picture 2" descr="D:\Google Drive\Donald\My documents\Gen-I Fellowship\FCSSP - Davao\IRRI.png">
            <a:extLst>
              <a:ext uri="{FF2B5EF4-FFF2-40B4-BE49-F238E27FC236}">
                <a16:creationId xmlns:a16="http://schemas.microsoft.com/office/drawing/2014/main" id="{06745338-4A65-CE77-4162-9E93E954D14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10801" y="183033"/>
            <a:ext cx="1497865" cy="93352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682F636-FFB2-C11C-1685-7D51A0FAC580}"/>
              </a:ext>
            </a:extLst>
          </p:cNvPr>
          <p:cNvSpPr txBox="1">
            <a:spLocks/>
          </p:cNvSpPr>
          <p:nvPr/>
        </p:nvSpPr>
        <p:spPr>
          <a:xfrm>
            <a:off x="1028701" y="614365"/>
            <a:ext cx="9182100" cy="668545"/>
          </a:xfrm>
        </p:spPr>
        <p:txBody>
          <a:bodyPr>
            <a:noAutofit/>
          </a:bodyPr>
          <a:lstStyle>
            <a:lvl1pPr algn="l" defTabSz="914400" rtl="0" eaLnBrk="1" latinLnBrk="0" hangingPunct="1">
              <a:lnSpc>
                <a:spcPct val="90000"/>
              </a:lnSpc>
              <a:spcBef>
                <a:spcPct val="0"/>
              </a:spcBef>
              <a:buNone/>
              <a:defRPr sz="3733" b="1" i="0" kern="1200">
                <a:solidFill>
                  <a:srgbClr val="1F497D"/>
                </a:solidFill>
                <a:latin typeface="News Gothic MT" panose="020B0503020103020203" pitchFamily="34" charset="0"/>
                <a:ea typeface="+mj-ea"/>
                <a:cs typeface="New Peninim MT" pitchFamily="2" charset="-79"/>
              </a:defRPr>
            </a:lvl1pPr>
          </a:lstStyle>
          <a:p>
            <a:pPr marL="338650">
              <a:lnSpc>
                <a:spcPct val="100000"/>
              </a:lnSpc>
            </a:pPr>
            <a:r>
              <a:rPr lang="en-US" sz="2400" dirty="0">
                <a:solidFill>
                  <a:schemeClr val="tx2"/>
                </a:solidFill>
                <a:cs typeface="Calibri" panose="020F0502020204030204" pitchFamily="34" charset="0"/>
              </a:rPr>
              <a:t>IRRI rice breeding &amp; food security: Philippines &amp; Indonesia</a:t>
            </a:r>
            <a:endParaRPr lang="en-IE" sz="2400" dirty="0">
              <a:solidFill>
                <a:schemeClr val="tx2"/>
              </a:solidFill>
              <a:cs typeface="Calibri" panose="020F0502020204030204" pitchFamily="34" charset="0"/>
            </a:endParaRPr>
          </a:p>
        </p:txBody>
      </p:sp>
      <p:sp>
        <p:nvSpPr>
          <p:cNvPr id="10" name="TextBox 9">
            <a:extLst>
              <a:ext uri="{FF2B5EF4-FFF2-40B4-BE49-F238E27FC236}">
                <a16:creationId xmlns:a16="http://schemas.microsoft.com/office/drawing/2014/main" id="{FE1033A8-D0F5-A43E-8F67-C30B53103A57}"/>
              </a:ext>
            </a:extLst>
          </p:cNvPr>
          <p:cNvSpPr txBox="1"/>
          <p:nvPr/>
        </p:nvSpPr>
        <p:spPr>
          <a:xfrm>
            <a:off x="1407818" y="224135"/>
            <a:ext cx="4839839" cy="369332"/>
          </a:xfrm>
          <a:prstGeom prst="rect">
            <a:avLst/>
          </a:prstGeom>
          <a:solidFill>
            <a:schemeClr val="tx2"/>
          </a:solidFill>
        </p:spPr>
        <p:txBody>
          <a:bodyPr wrap="square" rtlCol="0">
            <a:spAutoFit/>
          </a:bodyPr>
          <a:lstStyle/>
          <a:p>
            <a:r>
              <a:rPr lang="en-US">
                <a:solidFill>
                  <a:schemeClr val="bg1"/>
                </a:solidFill>
                <a:latin typeface="News Gothic MT" panose="020B0503020103020203" pitchFamily="34" charset="0"/>
              </a:rPr>
              <a:t>Value from crop varieties</a:t>
            </a:r>
          </a:p>
        </p:txBody>
      </p:sp>
      <p:sp>
        <p:nvSpPr>
          <p:cNvPr id="14" name="Rectangle 13">
            <a:extLst>
              <a:ext uri="{FF2B5EF4-FFF2-40B4-BE49-F238E27FC236}">
                <a16:creationId xmlns:a16="http://schemas.microsoft.com/office/drawing/2014/main" id="{FA6C5634-54E7-AA73-34C8-87187E04F048}"/>
              </a:ext>
            </a:extLst>
          </p:cNvPr>
          <p:cNvSpPr/>
          <p:nvPr/>
        </p:nvSpPr>
        <p:spPr>
          <a:xfrm>
            <a:off x="672842" y="3094483"/>
            <a:ext cx="5423158" cy="1644104"/>
          </a:xfrm>
          <a:prstGeom prst="rect">
            <a:avLst/>
          </a:prstGeom>
          <a:noFill/>
        </p:spPr>
        <p:txBody>
          <a:bodyPr wrap="square">
            <a:spAutoFit/>
          </a:bodyPr>
          <a:lstStyle/>
          <a:p>
            <a:pPr>
              <a:lnSpc>
                <a:spcPct val="114000"/>
              </a:lnSpc>
              <a:spcBef>
                <a:spcPts val="600"/>
              </a:spcBef>
            </a:pPr>
            <a:r>
              <a:rPr lang="en-IE" b="1" dirty="0">
                <a:latin typeface="News Gothic MT" panose="020B0503020103020203" pitchFamily="34" charset="0"/>
              </a:rPr>
              <a:t>The estimated average annual supply increase through producer adoption of IRRI lines in Indonesia and the Philippines was sufficient to feed an additional 25.14 million people’s annual rice consumption</a:t>
            </a:r>
            <a:endParaRPr lang="en-US" b="1" dirty="0">
              <a:solidFill>
                <a:srgbClr val="33765D"/>
              </a:solidFill>
              <a:latin typeface="News Gothic MT" panose="020B0503020103020203" pitchFamily="34" charset="0"/>
            </a:endParaRPr>
          </a:p>
        </p:txBody>
      </p:sp>
      <p:sp>
        <p:nvSpPr>
          <p:cNvPr id="15" name="Rectangle 14">
            <a:extLst>
              <a:ext uri="{FF2B5EF4-FFF2-40B4-BE49-F238E27FC236}">
                <a16:creationId xmlns:a16="http://schemas.microsoft.com/office/drawing/2014/main" id="{BBE85A88-FB11-1690-90C1-046B48203F8E}"/>
              </a:ext>
            </a:extLst>
          </p:cNvPr>
          <p:cNvSpPr/>
          <p:nvPr/>
        </p:nvSpPr>
        <p:spPr>
          <a:xfrm>
            <a:off x="672842" y="1969297"/>
            <a:ext cx="5423158" cy="696729"/>
          </a:xfrm>
          <a:prstGeom prst="rect">
            <a:avLst/>
          </a:prstGeom>
          <a:noFill/>
        </p:spPr>
        <p:txBody>
          <a:bodyPr wrap="square">
            <a:spAutoFit/>
          </a:bodyPr>
          <a:lstStyle/>
          <a:p>
            <a:pPr>
              <a:lnSpc>
                <a:spcPct val="114000"/>
              </a:lnSpc>
              <a:spcBef>
                <a:spcPts val="600"/>
              </a:spcBef>
            </a:pPr>
            <a:r>
              <a:rPr lang="en-IE" dirty="0">
                <a:latin typeface="News Gothic MT" panose="020B0503020103020203" pitchFamily="34" charset="0"/>
              </a:rPr>
              <a:t>Since the release of IR8, the genetic gains from IRRI lines have increased by 0.58% annually.</a:t>
            </a:r>
            <a:endParaRPr lang="en-US" dirty="0">
              <a:latin typeface="News Gothic MT" panose="020B0503020103020203" pitchFamily="34" charset="0"/>
            </a:endParaRPr>
          </a:p>
        </p:txBody>
      </p:sp>
      <p:sp>
        <p:nvSpPr>
          <p:cNvPr id="11" name="TextBox 10">
            <a:extLst>
              <a:ext uri="{FF2B5EF4-FFF2-40B4-BE49-F238E27FC236}">
                <a16:creationId xmlns:a16="http://schemas.microsoft.com/office/drawing/2014/main" id="{4FFA0AD9-8876-4582-0960-F1ABBDDEF74E}"/>
              </a:ext>
            </a:extLst>
          </p:cNvPr>
          <p:cNvSpPr txBox="1"/>
          <p:nvPr/>
        </p:nvSpPr>
        <p:spPr>
          <a:xfrm>
            <a:off x="672842" y="5428030"/>
            <a:ext cx="6381436" cy="954107"/>
          </a:xfrm>
          <a:prstGeom prst="rect">
            <a:avLst/>
          </a:prstGeom>
          <a:noFill/>
        </p:spPr>
        <p:txBody>
          <a:bodyPr wrap="square">
            <a:spAutoFit/>
          </a:bodyPr>
          <a:lstStyle/>
          <a:p>
            <a:r>
              <a:rPr lang="en-IE" sz="1400" b="1" dirty="0">
                <a:solidFill>
                  <a:srgbClr val="C00000"/>
                </a:solidFill>
                <a:latin typeface="News Gothic MT" panose="020B0503020103020203" pitchFamily="34" charset="0"/>
              </a:rPr>
              <a:t>More info: </a:t>
            </a:r>
            <a:r>
              <a:rPr lang="en-IE" sz="1400" dirty="0">
                <a:solidFill>
                  <a:srgbClr val="C00000"/>
                </a:solidFill>
                <a:latin typeface="News Gothic MT" panose="020B0503020103020203" pitchFamily="34" charset="0"/>
              </a:rPr>
              <a:t>Nalley, L.L., Tack, J., Durand-Morat, A. </a:t>
            </a:r>
            <a:r>
              <a:rPr lang="en-IE" sz="1400" i="1" dirty="0">
                <a:solidFill>
                  <a:srgbClr val="C00000"/>
                </a:solidFill>
                <a:latin typeface="News Gothic MT" panose="020B0503020103020203" pitchFamily="34" charset="0"/>
              </a:rPr>
              <a:t>et al.</a:t>
            </a:r>
            <a:r>
              <a:rPr lang="en-IE" sz="1400" dirty="0">
                <a:solidFill>
                  <a:srgbClr val="C00000"/>
                </a:solidFill>
                <a:latin typeface="News Gothic MT" panose="020B0503020103020203" pitchFamily="34" charset="0"/>
              </a:rPr>
              <a:t> Linking genetic gains to food security outcomes: An assessment of IRRI’S rice breeding efforts in the Philippines and Indonesia. </a:t>
            </a:r>
            <a:r>
              <a:rPr lang="en-IE" sz="1400" i="1" dirty="0">
                <a:solidFill>
                  <a:srgbClr val="C00000"/>
                </a:solidFill>
                <a:latin typeface="News Gothic MT" panose="020B0503020103020203" pitchFamily="34" charset="0"/>
              </a:rPr>
              <a:t>Food Sec.</a:t>
            </a:r>
            <a:r>
              <a:rPr lang="en-IE" sz="1400" dirty="0">
                <a:solidFill>
                  <a:srgbClr val="C00000"/>
                </a:solidFill>
                <a:latin typeface="News Gothic MT" panose="020B0503020103020203" pitchFamily="34" charset="0"/>
              </a:rPr>
              <a:t> (2026). https://</a:t>
            </a:r>
            <a:r>
              <a:rPr lang="en-IE" sz="1400" dirty="0" err="1">
                <a:solidFill>
                  <a:srgbClr val="C00000"/>
                </a:solidFill>
                <a:latin typeface="News Gothic MT" panose="020B0503020103020203" pitchFamily="34" charset="0"/>
              </a:rPr>
              <a:t>doi.org</a:t>
            </a:r>
            <a:r>
              <a:rPr lang="en-IE" sz="1400" dirty="0">
                <a:solidFill>
                  <a:srgbClr val="C00000"/>
                </a:solidFill>
                <a:latin typeface="News Gothic MT" panose="020B0503020103020203" pitchFamily="34" charset="0"/>
              </a:rPr>
              <a:t>/10.1007/s12571-025-01632-7</a:t>
            </a:r>
            <a:endParaRPr lang="en-US" sz="1400" dirty="0">
              <a:solidFill>
                <a:srgbClr val="C00000"/>
              </a:solidFill>
              <a:latin typeface="News Gothic MT" panose="020B0503020103020203" pitchFamily="34" charset="0"/>
            </a:endParaRPr>
          </a:p>
        </p:txBody>
      </p:sp>
      <p:pic>
        <p:nvPicPr>
          <p:cNvPr id="3" name="Picture 2">
            <a:extLst>
              <a:ext uri="{FF2B5EF4-FFF2-40B4-BE49-F238E27FC236}">
                <a16:creationId xmlns:a16="http://schemas.microsoft.com/office/drawing/2014/main" id="{FA0512A2-65DF-250B-4878-514CDD8166DF}"/>
              </a:ext>
            </a:extLst>
          </p:cNvPr>
          <p:cNvPicPr>
            <a:picLocks noChangeAspect="1"/>
          </p:cNvPicPr>
          <p:nvPr/>
        </p:nvPicPr>
        <p:blipFill>
          <a:blip r:embed="rId4"/>
          <a:stretch>
            <a:fillRect/>
          </a:stretch>
        </p:blipFill>
        <p:spPr>
          <a:xfrm>
            <a:off x="7805057" y="1720622"/>
            <a:ext cx="3015342" cy="4523013"/>
          </a:xfrm>
          <a:prstGeom prst="rect">
            <a:avLst/>
          </a:prstGeom>
        </p:spPr>
      </p:pic>
    </p:spTree>
    <p:extLst>
      <p:ext uri="{BB962C8B-B14F-4D97-AF65-F5344CB8AC3E}">
        <p14:creationId xmlns:p14="http://schemas.microsoft.com/office/powerpoint/2010/main" val="98143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d3ed382a72_0_651"/>
          <p:cNvSpPr txBox="1">
            <a:spLocks noGrp="1"/>
          </p:cNvSpPr>
          <p:nvPr>
            <p:ph type="title"/>
          </p:nvPr>
        </p:nvSpPr>
        <p:spPr>
          <a:xfrm>
            <a:off x="307343" y="444032"/>
            <a:ext cx="99339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de-DE" dirty="0" err="1"/>
              <a:t>Requests</a:t>
            </a:r>
            <a:r>
              <a:rPr lang="de-DE" dirty="0"/>
              <a:t> </a:t>
            </a:r>
            <a:r>
              <a:rPr lang="de-DE" dirty="0" err="1"/>
              <a:t>of</a:t>
            </a:r>
            <a:r>
              <a:rPr lang="de-DE" dirty="0"/>
              <a:t> Plant Genetic Resources </a:t>
            </a:r>
            <a:r>
              <a:rPr lang="de-DE" dirty="0" err="1"/>
              <a:t>for</a:t>
            </a:r>
            <a:r>
              <a:rPr lang="de-DE" dirty="0"/>
              <a:t> Food and </a:t>
            </a:r>
            <a:r>
              <a:rPr lang="de-DE" dirty="0" err="1"/>
              <a:t>Agriculture</a:t>
            </a:r>
            <a:r>
              <a:rPr lang="de-DE" dirty="0"/>
              <a:t> (PGRFA) </a:t>
            </a:r>
            <a:r>
              <a:rPr lang="de-DE" dirty="0" err="1"/>
              <a:t>rice</a:t>
            </a:r>
            <a:r>
              <a:rPr lang="de-DE" dirty="0"/>
              <a:t> </a:t>
            </a:r>
            <a:r>
              <a:rPr lang="de-DE" dirty="0" err="1"/>
              <a:t>accessions</a:t>
            </a:r>
            <a:r>
              <a:rPr lang="de-DE" dirty="0"/>
              <a:t> </a:t>
            </a:r>
            <a:endParaRPr dirty="0"/>
          </a:p>
        </p:txBody>
      </p:sp>
      <p:sp>
        <p:nvSpPr>
          <p:cNvPr id="275" name="Google Shape;275;g3d3ed382a72_0_651"/>
          <p:cNvSpPr txBox="1"/>
          <p:nvPr/>
        </p:nvSpPr>
        <p:spPr>
          <a:xfrm>
            <a:off x="307358" y="4073818"/>
            <a:ext cx="6965100" cy="413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de-DE" sz="1300">
                <a:solidFill>
                  <a:schemeClr val="dk2"/>
                </a:solidFill>
                <a:latin typeface="Open Sans Light"/>
                <a:ea typeface="Open Sans Light"/>
                <a:cs typeface="Open Sans Light"/>
                <a:sym typeface="Open Sans Light"/>
              </a:rPr>
              <a:t>IRRI Genebank Dashboard: requests for IRG accessions</a:t>
            </a:r>
            <a:endParaRPr sz="1300">
              <a:solidFill>
                <a:schemeClr val="dk2"/>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1300"/>
              <a:buFont typeface="Arial"/>
              <a:buNone/>
            </a:pPr>
            <a:r>
              <a:rPr lang="de-DE" sz="1300">
                <a:solidFill>
                  <a:schemeClr val="dk2"/>
                </a:solidFill>
                <a:latin typeface="Open Sans Light"/>
                <a:ea typeface="Open Sans Light"/>
                <a:cs typeface="Open Sans Light"/>
                <a:sym typeface="Open Sans Light"/>
              </a:rPr>
              <a:t>Data as of 4/2/2026</a:t>
            </a:r>
            <a:endParaRPr sz="1300">
              <a:solidFill>
                <a:schemeClr val="dk2"/>
              </a:solidFill>
              <a:latin typeface="Open Sans Light"/>
              <a:ea typeface="Open Sans Light"/>
              <a:cs typeface="Open Sans Light"/>
              <a:sym typeface="Open Sans Light"/>
            </a:endParaRPr>
          </a:p>
        </p:txBody>
      </p:sp>
      <p:pic>
        <p:nvPicPr>
          <p:cNvPr id="276" name="Google Shape;276;g3d3ed382a72_0_651" title="Screenshot 2026-04-02 at 16.21.41.png"/>
          <p:cNvPicPr preferRelativeResize="0"/>
          <p:nvPr/>
        </p:nvPicPr>
        <p:blipFill>
          <a:blip r:embed="rId3">
            <a:alphaModFix/>
          </a:blip>
          <a:stretch>
            <a:fillRect/>
          </a:stretch>
        </p:blipFill>
        <p:spPr>
          <a:xfrm>
            <a:off x="152400" y="2100357"/>
            <a:ext cx="11887201" cy="197346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d3ed382a72_0_666"/>
          <p:cNvSpPr txBox="1">
            <a:spLocks noGrp="1"/>
          </p:cNvSpPr>
          <p:nvPr>
            <p:ph type="title"/>
          </p:nvPr>
        </p:nvSpPr>
        <p:spPr>
          <a:xfrm>
            <a:off x="307343" y="444032"/>
            <a:ext cx="99339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de-DE"/>
              <a:t>The Svalbard Global Seed Vault</a:t>
            </a:r>
            <a:endParaRPr/>
          </a:p>
        </p:txBody>
      </p:sp>
      <p:pic>
        <p:nvPicPr>
          <p:cNvPr id="299" name="Google Shape;299;g3d3ed382a72_0_666" title="Screenshot 2026-02-27 at 12.52.43.png"/>
          <p:cNvPicPr preferRelativeResize="0"/>
          <p:nvPr/>
        </p:nvPicPr>
        <p:blipFill rotWithShape="1">
          <a:blip r:embed="rId3">
            <a:alphaModFix/>
          </a:blip>
          <a:srcRect/>
          <a:stretch/>
        </p:blipFill>
        <p:spPr>
          <a:xfrm>
            <a:off x="307336" y="1484567"/>
            <a:ext cx="8870897" cy="4309833"/>
          </a:xfrm>
          <a:prstGeom prst="rect">
            <a:avLst/>
          </a:prstGeom>
          <a:noFill/>
          <a:ln w="12700" cap="flat" cmpd="sng">
            <a:solidFill>
              <a:srgbClr val="246FB2"/>
            </a:solidFill>
            <a:prstDash val="solid"/>
            <a:round/>
            <a:headEnd type="none" w="sm" len="sm"/>
            <a:tailEnd type="none" w="sm" len="sm"/>
          </a:ln>
        </p:spPr>
      </p:pic>
      <p:sp>
        <p:nvSpPr>
          <p:cNvPr id="300" name="Google Shape;300;g3d3ed382a72_0_666"/>
          <p:cNvSpPr txBox="1"/>
          <p:nvPr/>
        </p:nvSpPr>
        <p:spPr>
          <a:xfrm>
            <a:off x="9312700" y="1484633"/>
            <a:ext cx="2670000" cy="4310100"/>
          </a:xfrm>
          <a:prstGeom prst="rect">
            <a:avLst/>
          </a:prstGeom>
          <a:solidFill>
            <a:srgbClr val="246FB2"/>
          </a:solidFill>
          <a:ln>
            <a:noFill/>
          </a:ln>
        </p:spPr>
        <p:txBody>
          <a:bodyPr spcFirstLastPara="1" wrap="square" lIns="121900" tIns="121900" rIns="121900" bIns="121900" anchor="t" anchorCtr="0">
            <a:noAutofit/>
          </a:bodyPr>
          <a:lstStyle/>
          <a:p>
            <a:pPr marL="0" marR="0" lvl="0" indent="0" algn="l" rtl="0">
              <a:lnSpc>
                <a:spcPct val="100000"/>
              </a:lnSpc>
              <a:spcBef>
                <a:spcPts val="1100"/>
              </a:spcBef>
              <a:spcAft>
                <a:spcPts val="0"/>
              </a:spcAft>
              <a:buClr>
                <a:schemeClr val="dk1"/>
              </a:buClr>
              <a:buSzPts val="2000"/>
              <a:buFont typeface="Arial"/>
              <a:buNone/>
            </a:pPr>
            <a:r>
              <a:rPr lang="de-DE" sz="1700" b="0" i="0" u="none" strike="noStrike" cap="none">
                <a:solidFill>
                  <a:schemeClr val="lt1"/>
                </a:solidFill>
                <a:latin typeface="Open Sans Light"/>
                <a:ea typeface="Open Sans Light"/>
                <a:cs typeface="Open Sans Light"/>
                <a:sym typeface="Open Sans Light"/>
              </a:rPr>
              <a:t>Managed by the Government of Norway, NordGen and the Crop Trust</a:t>
            </a:r>
            <a:endParaRPr sz="1700" b="0" i="0" u="none" strike="noStrike" cap="none">
              <a:solidFill>
                <a:schemeClr val="lt1"/>
              </a:solidFill>
              <a:latin typeface="Open Sans Light"/>
              <a:ea typeface="Open Sans Light"/>
              <a:cs typeface="Open Sans Light"/>
              <a:sym typeface="Open Sans Light"/>
            </a:endParaRPr>
          </a:p>
          <a:p>
            <a:pPr marL="0" marR="0" lvl="0" indent="0" algn="l" rtl="0">
              <a:lnSpc>
                <a:spcPct val="100000"/>
              </a:lnSpc>
              <a:spcBef>
                <a:spcPts val="1100"/>
              </a:spcBef>
              <a:spcAft>
                <a:spcPts val="0"/>
              </a:spcAft>
              <a:buClr>
                <a:srgbClr val="000000"/>
              </a:buClr>
              <a:buSzPts val="1700"/>
              <a:buFont typeface="Arial"/>
              <a:buNone/>
            </a:pPr>
            <a:r>
              <a:rPr lang="de-DE" sz="1700" b="1" i="0" u="none" strike="noStrike" cap="none">
                <a:solidFill>
                  <a:schemeClr val="lt1"/>
                </a:solidFill>
                <a:latin typeface="Open Sans ExtraBold"/>
                <a:ea typeface="Open Sans ExtraBold"/>
                <a:cs typeface="Open Sans ExtraBold"/>
                <a:sym typeface="Open Sans ExtraBold"/>
              </a:rPr>
              <a:t>Global back-up facility </a:t>
            </a:r>
            <a:r>
              <a:rPr lang="de-DE" sz="1700" b="0" i="0" u="none" strike="noStrike" cap="none">
                <a:solidFill>
                  <a:schemeClr val="lt1"/>
                </a:solidFill>
                <a:latin typeface="Open Sans Light"/>
                <a:ea typeface="Open Sans Light"/>
                <a:cs typeface="Open Sans Light"/>
                <a:sym typeface="Open Sans Light"/>
              </a:rPr>
              <a:t>for genebanks Seeds stored at -18°C</a:t>
            </a:r>
            <a:endParaRPr sz="1700" b="0" i="0" u="none" strike="noStrike" cap="none">
              <a:solidFill>
                <a:schemeClr val="lt1"/>
              </a:solidFill>
              <a:latin typeface="Open Sans Light"/>
              <a:ea typeface="Open Sans Light"/>
              <a:cs typeface="Open Sans Light"/>
              <a:sym typeface="Open Sans Light"/>
            </a:endParaRPr>
          </a:p>
          <a:p>
            <a:pPr marL="0" marR="0" lvl="0" indent="0" algn="l" rtl="0">
              <a:lnSpc>
                <a:spcPct val="100000"/>
              </a:lnSpc>
              <a:spcBef>
                <a:spcPts val="1100"/>
              </a:spcBef>
              <a:spcAft>
                <a:spcPts val="0"/>
              </a:spcAft>
              <a:buClr>
                <a:schemeClr val="dk1"/>
              </a:buClr>
              <a:buSzPts val="2000"/>
              <a:buFont typeface="Arial"/>
              <a:buNone/>
            </a:pPr>
            <a:r>
              <a:rPr lang="de-DE" sz="1700" b="0" i="0" u="none" strike="noStrike" cap="none">
                <a:solidFill>
                  <a:schemeClr val="lt1"/>
                </a:solidFill>
                <a:latin typeface="Open Sans Light"/>
                <a:ea typeface="Open Sans Light"/>
                <a:cs typeface="Open Sans Light"/>
                <a:sym typeface="Open Sans Light"/>
              </a:rPr>
              <a:t>Over </a:t>
            </a:r>
            <a:r>
              <a:rPr lang="de-DE" sz="1700" i="0" u="none" strike="noStrike" cap="none">
                <a:solidFill>
                  <a:schemeClr val="lt1"/>
                </a:solidFill>
                <a:latin typeface="Open Sans Light"/>
                <a:ea typeface="Open Sans Light"/>
                <a:cs typeface="Open Sans Light"/>
                <a:sym typeface="Open Sans"/>
              </a:rPr>
              <a:t>1.3 million samples from over 100 genebanks</a:t>
            </a:r>
            <a:r>
              <a:rPr lang="de-DE" sz="1700">
                <a:solidFill>
                  <a:schemeClr val="lt1"/>
                </a:solidFill>
                <a:latin typeface="Open Sans Light"/>
                <a:ea typeface="Open Sans Light"/>
                <a:cs typeface="Open Sans Light"/>
                <a:sym typeface="Open Sans"/>
              </a:rPr>
              <a:t> </a:t>
            </a:r>
            <a:r>
              <a:rPr lang="de-DE" sz="1700" b="1">
                <a:solidFill>
                  <a:schemeClr val="lt1"/>
                </a:solidFill>
                <a:latin typeface="Open Sans ExtraBold"/>
                <a:ea typeface="Open Sans ExtraBold"/>
                <a:cs typeface="Open Sans ExtraBold"/>
                <a:sym typeface="Open Sans ExtraBold"/>
              </a:rPr>
              <a:t>including over 200,000 accessions of Rice safety duplicated.</a:t>
            </a:r>
            <a:endParaRPr sz="1700" b="0" i="0" u="none" strike="noStrike" cap="none">
              <a:solidFill>
                <a:schemeClr val="lt1"/>
              </a:solidFill>
              <a:latin typeface="Open Sans Light"/>
              <a:ea typeface="Open Sans Light"/>
              <a:cs typeface="Open Sans Light"/>
              <a:sym typeface="Open Sans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d427168a95_0_16"/>
          <p:cNvSpPr txBox="1">
            <a:spLocks noGrp="1"/>
          </p:cNvSpPr>
          <p:nvPr>
            <p:ph type="title"/>
          </p:nvPr>
        </p:nvSpPr>
        <p:spPr>
          <a:xfrm>
            <a:off x="307343" y="444032"/>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a:t>Crop Conservation Strategy: Rice</a:t>
            </a:r>
            <a:endParaRPr/>
          </a:p>
        </p:txBody>
      </p:sp>
      <p:sp>
        <p:nvSpPr>
          <p:cNvPr id="267" name="Google Shape;267;g3d427168a95_0_16"/>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46</a:t>
            </a:fld>
            <a:endParaRPr/>
          </a:p>
        </p:txBody>
      </p:sp>
      <p:pic>
        <p:nvPicPr>
          <p:cNvPr id="268" name="Google Shape;268;g3d427168a95_0_16"/>
          <p:cNvPicPr preferRelativeResize="0"/>
          <p:nvPr/>
        </p:nvPicPr>
        <p:blipFill>
          <a:blip r:embed="rId3">
            <a:alphaModFix/>
          </a:blip>
          <a:stretch>
            <a:fillRect/>
          </a:stretch>
        </p:blipFill>
        <p:spPr>
          <a:xfrm>
            <a:off x="7709331" y="0"/>
            <a:ext cx="4482669" cy="6367425"/>
          </a:xfrm>
          <a:prstGeom prst="rect">
            <a:avLst/>
          </a:prstGeom>
          <a:noFill/>
          <a:ln>
            <a:noFill/>
          </a:ln>
        </p:spPr>
      </p:pic>
      <p:sp>
        <p:nvSpPr>
          <p:cNvPr id="269" name="Google Shape;269;g3d427168a95_0_16"/>
          <p:cNvSpPr txBox="1"/>
          <p:nvPr/>
        </p:nvSpPr>
        <p:spPr>
          <a:xfrm>
            <a:off x="577750" y="1124250"/>
            <a:ext cx="6605100" cy="477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de-DE" sz="2000" dirty="0">
                <a:solidFill>
                  <a:schemeClr val="bg1"/>
                </a:solidFill>
                <a:latin typeface="Open Sans Light"/>
                <a:ea typeface="Open Sans Light"/>
                <a:cs typeface="Open Sans Light"/>
                <a:sym typeface="Open Sans"/>
              </a:rPr>
              <a:t>This </a:t>
            </a:r>
            <a:r>
              <a:rPr lang="de-DE" sz="2000" dirty="0" err="1">
                <a:solidFill>
                  <a:schemeClr val="bg1"/>
                </a:solidFill>
                <a:latin typeface="Open Sans Light"/>
                <a:ea typeface="Open Sans Light"/>
                <a:cs typeface="Open Sans Light"/>
                <a:sym typeface="Open Sans"/>
              </a:rPr>
              <a:t>report</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provides</a:t>
            </a:r>
            <a:r>
              <a:rPr lang="de-DE" sz="2000" dirty="0">
                <a:solidFill>
                  <a:schemeClr val="bg1"/>
                </a:solidFill>
                <a:latin typeface="Open Sans Light"/>
                <a:ea typeface="Open Sans Light"/>
                <a:cs typeface="Open Sans Light"/>
                <a:sym typeface="Open Sans"/>
              </a:rPr>
              <a:t> an </a:t>
            </a:r>
            <a:r>
              <a:rPr lang="de-DE" sz="2000" dirty="0" err="1">
                <a:solidFill>
                  <a:schemeClr val="bg1"/>
                </a:solidFill>
                <a:latin typeface="Open Sans Light"/>
                <a:ea typeface="Open Sans Light"/>
                <a:cs typeface="Open Sans Light"/>
                <a:sym typeface="Open Sans"/>
              </a:rPr>
              <a:t>up</a:t>
            </a:r>
            <a:r>
              <a:rPr lang="de-DE" sz="2000" dirty="0">
                <a:solidFill>
                  <a:schemeClr val="bg1"/>
                </a:solidFill>
                <a:latin typeface="Open Sans Light"/>
                <a:ea typeface="Open Sans Light"/>
                <a:cs typeface="Open Sans Light"/>
                <a:sym typeface="Open Sans"/>
              </a:rPr>
              <a:t>-</a:t>
            </a:r>
            <a:r>
              <a:rPr lang="de-DE" sz="2000" dirty="0" err="1">
                <a:solidFill>
                  <a:schemeClr val="bg1"/>
                </a:solidFill>
                <a:latin typeface="Open Sans Light"/>
                <a:ea typeface="Open Sans Light"/>
                <a:cs typeface="Open Sans Light"/>
                <a:sym typeface="Open Sans"/>
              </a:rPr>
              <a:t>to</a:t>
            </a:r>
            <a:r>
              <a:rPr lang="de-DE" sz="2000" dirty="0">
                <a:solidFill>
                  <a:schemeClr val="bg1"/>
                </a:solidFill>
                <a:latin typeface="Open Sans Light"/>
                <a:ea typeface="Open Sans Light"/>
                <a:cs typeface="Open Sans Light"/>
                <a:sym typeface="Open Sans"/>
              </a:rPr>
              <a:t>-date </a:t>
            </a:r>
            <a:r>
              <a:rPr lang="de-DE" sz="2000" dirty="0" err="1">
                <a:solidFill>
                  <a:schemeClr val="bg1"/>
                </a:solidFill>
                <a:latin typeface="Open Sans Light"/>
                <a:ea typeface="Open Sans Light"/>
                <a:cs typeface="Open Sans Light"/>
                <a:sym typeface="Open Sans"/>
              </a:rPr>
              <a:t>overview</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of</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the</a:t>
            </a:r>
            <a:r>
              <a:rPr lang="de-DE" sz="2000" dirty="0">
                <a:solidFill>
                  <a:schemeClr val="bg1"/>
                </a:solidFill>
                <a:latin typeface="Open Sans Light"/>
                <a:ea typeface="Open Sans Light"/>
                <a:cs typeface="Open Sans Light"/>
                <a:sym typeface="Open Sans"/>
              </a:rPr>
              <a:t> global </a:t>
            </a:r>
            <a:r>
              <a:rPr lang="de-DE" sz="2000" dirty="0" err="1">
                <a:solidFill>
                  <a:schemeClr val="bg1"/>
                </a:solidFill>
                <a:latin typeface="Open Sans Light"/>
                <a:ea typeface="Open Sans Light"/>
                <a:cs typeface="Open Sans Light"/>
                <a:sym typeface="Open Sans"/>
              </a:rPr>
              <a:t>status</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of</a:t>
            </a:r>
            <a:r>
              <a:rPr lang="de-DE" sz="2000" dirty="0">
                <a:solidFill>
                  <a:schemeClr val="bg1"/>
                </a:solidFill>
                <a:latin typeface="Open Sans Light"/>
                <a:ea typeface="Open Sans Light"/>
                <a:cs typeface="Open Sans Light"/>
                <a:sym typeface="Open Sans"/>
              </a:rPr>
              <a:t> </a:t>
            </a:r>
            <a:r>
              <a:rPr lang="de-DE" sz="2000" i="1" dirty="0">
                <a:solidFill>
                  <a:schemeClr val="bg1"/>
                </a:solidFill>
                <a:latin typeface="Open Sans Light"/>
                <a:ea typeface="Open Sans Light"/>
                <a:cs typeface="Open Sans Light"/>
                <a:sym typeface="Open Sans"/>
              </a:rPr>
              <a:t>ex situ </a:t>
            </a:r>
            <a:r>
              <a:rPr lang="de-DE" sz="2000" dirty="0" err="1">
                <a:solidFill>
                  <a:schemeClr val="bg1"/>
                </a:solidFill>
                <a:latin typeface="Open Sans Light"/>
                <a:ea typeface="Open Sans Light"/>
                <a:cs typeface="Open Sans Light"/>
                <a:sym typeface="Open Sans"/>
              </a:rPr>
              <a:t>conservation</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of</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genetic</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resources</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of</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rice</a:t>
            </a:r>
            <a:r>
              <a:rPr lang="de-DE" sz="2000" dirty="0">
                <a:solidFill>
                  <a:schemeClr val="bg1"/>
                </a:solidFill>
                <a:latin typeface="Open Sans Light"/>
                <a:ea typeface="Open Sans Light"/>
                <a:cs typeface="Open Sans Light"/>
                <a:sym typeface="Open Sans"/>
              </a:rPr>
              <a:t> and </a:t>
            </a:r>
            <a:r>
              <a:rPr lang="de-DE" sz="2000" dirty="0" err="1">
                <a:solidFill>
                  <a:schemeClr val="bg1"/>
                </a:solidFill>
                <a:latin typeface="Open Sans Light"/>
                <a:ea typeface="Open Sans Light"/>
                <a:cs typeface="Open Sans Light"/>
                <a:sym typeface="Open Sans"/>
              </a:rPr>
              <a:t>its</a:t>
            </a:r>
            <a:r>
              <a:rPr lang="de-DE" sz="2000" dirty="0">
                <a:solidFill>
                  <a:schemeClr val="bg1"/>
                </a:solidFill>
                <a:latin typeface="Open Sans Light"/>
                <a:ea typeface="Open Sans Light"/>
                <a:cs typeface="Open Sans Light"/>
                <a:sym typeface="Open Sans"/>
              </a:rPr>
              <a:t> wild relatives, </a:t>
            </a:r>
            <a:r>
              <a:rPr lang="de-DE" sz="2000" dirty="0" err="1">
                <a:solidFill>
                  <a:schemeClr val="bg1"/>
                </a:solidFill>
                <a:latin typeface="Open Sans Light"/>
                <a:ea typeface="Open Sans Light"/>
                <a:cs typeface="Open Sans Light"/>
                <a:sym typeface="Open Sans"/>
              </a:rPr>
              <a:t>including</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key</a:t>
            </a:r>
            <a:r>
              <a:rPr lang="de-DE" sz="2000" dirty="0">
                <a:solidFill>
                  <a:schemeClr val="bg1"/>
                </a:solidFill>
                <a:latin typeface="Open Sans Light"/>
                <a:ea typeface="Open Sans Light"/>
                <a:cs typeface="Open Sans Light"/>
                <a:sym typeface="Open Sans"/>
              </a:rPr>
              <a:t> </a:t>
            </a:r>
            <a:r>
              <a:rPr lang="de-DE" sz="2000" dirty="0" err="1">
                <a:solidFill>
                  <a:schemeClr val="bg1"/>
                </a:solidFill>
                <a:latin typeface="Open Sans Light"/>
                <a:ea typeface="Open Sans Light"/>
                <a:cs typeface="Open Sans Light"/>
                <a:sym typeface="Open Sans"/>
              </a:rPr>
              <a:t>metrics</a:t>
            </a:r>
            <a:r>
              <a:rPr lang="de-DE" sz="2000" dirty="0">
                <a:solidFill>
                  <a:schemeClr val="bg1"/>
                </a:solidFill>
                <a:latin typeface="Open Sans Light"/>
                <a:ea typeface="Open Sans Light"/>
                <a:cs typeface="Open Sans Light"/>
                <a:sym typeface="Open Sans"/>
              </a:rPr>
              <a:t> on: </a:t>
            </a:r>
            <a:endParaRPr sz="2000" dirty="0">
              <a:solidFill>
                <a:schemeClr val="bg1"/>
              </a:solidFill>
              <a:latin typeface="Open Sans Light"/>
              <a:ea typeface="Open Sans Light"/>
              <a:cs typeface="Open Sans Light"/>
              <a:sym typeface="Open Sans"/>
            </a:endParaRPr>
          </a:p>
          <a:p>
            <a:pPr marL="457200" lvl="0" indent="-266700" algn="l" rtl="0">
              <a:lnSpc>
                <a:spcPct val="115000"/>
              </a:lnSpc>
              <a:spcBef>
                <a:spcPts val="1200"/>
              </a:spcBef>
              <a:spcAft>
                <a:spcPts val="0"/>
              </a:spcAft>
              <a:buClr>
                <a:schemeClr val="dk1"/>
              </a:buClr>
              <a:buSzPts val="600"/>
              <a:buFont typeface="Open Sans"/>
              <a:buChar char="●"/>
            </a:pPr>
            <a:r>
              <a:rPr lang="de-DE" sz="1900" dirty="0" err="1">
                <a:solidFill>
                  <a:schemeClr val="bg1"/>
                </a:solidFill>
                <a:latin typeface="Open Sans Light"/>
                <a:ea typeface="Open Sans Light"/>
                <a:cs typeface="Open Sans Light"/>
                <a:sym typeface="Open Sans"/>
              </a:rPr>
              <a:t>the</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identity</a:t>
            </a:r>
            <a:r>
              <a:rPr lang="de-DE" sz="1900" dirty="0">
                <a:solidFill>
                  <a:schemeClr val="bg1"/>
                </a:solidFill>
                <a:latin typeface="Open Sans Light"/>
                <a:ea typeface="Open Sans Light"/>
                <a:cs typeface="Open Sans Light"/>
                <a:sym typeface="Open Sans"/>
              </a:rPr>
              <a:t> and </a:t>
            </a:r>
            <a:r>
              <a:rPr lang="de-DE" sz="1900" dirty="0" err="1">
                <a:solidFill>
                  <a:schemeClr val="bg1"/>
                </a:solidFill>
                <a:latin typeface="Open Sans Light"/>
                <a:ea typeface="Open Sans Light"/>
                <a:cs typeface="Open Sans Light"/>
                <a:sym typeface="Open Sans"/>
              </a:rPr>
              <a:t>composition</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of</a:t>
            </a:r>
            <a:r>
              <a:rPr lang="de-DE" sz="1900" dirty="0">
                <a:solidFill>
                  <a:schemeClr val="bg1"/>
                </a:solidFill>
                <a:latin typeface="Open Sans Light"/>
                <a:ea typeface="Open Sans Light"/>
                <a:cs typeface="Open Sans Light"/>
                <a:sym typeface="Open Sans"/>
              </a:rPr>
              <a:t> genebank </a:t>
            </a:r>
            <a:r>
              <a:rPr lang="de-DE" sz="1900" dirty="0" err="1">
                <a:solidFill>
                  <a:schemeClr val="bg1"/>
                </a:solidFill>
                <a:latin typeface="Open Sans Light"/>
                <a:ea typeface="Open Sans Light"/>
                <a:cs typeface="Open Sans Light"/>
                <a:sym typeface="Open Sans"/>
              </a:rPr>
              <a:t>collections</a:t>
            </a:r>
            <a:r>
              <a:rPr lang="de-DE" sz="1900" dirty="0">
                <a:solidFill>
                  <a:schemeClr val="bg1"/>
                </a:solidFill>
                <a:latin typeface="Open Sans Light"/>
                <a:ea typeface="Open Sans Light"/>
                <a:cs typeface="Open Sans Light"/>
                <a:sym typeface="Open Sans"/>
              </a:rPr>
              <a:t>; </a:t>
            </a:r>
            <a:endParaRPr sz="1900" dirty="0">
              <a:solidFill>
                <a:schemeClr val="bg1"/>
              </a:solidFill>
              <a:latin typeface="Open Sans Light"/>
              <a:ea typeface="Open Sans Light"/>
              <a:cs typeface="Open Sans Light"/>
              <a:sym typeface="Open Sans"/>
            </a:endParaRPr>
          </a:p>
          <a:p>
            <a:pPr marL="457200" lvl="0" indent="-266700" algn="l" rtl="0">
              <a:lnSpc>
                <a:spcPct val="115000"/>
              </a:lnSpc>
              <a:spcBef>
                <a:spcPts val="0"/>
              </a:spcBef>
              <a:spcAft>
                <a:spcPts val="0"/>
              </a:spcAft>
              <a:buClr>
                <a:schemeClr val="dk1"/>
              </a:buClr>
              <a:buSzPts val="600"/>
              <a:buFont typeface="Open Sans"/>
              <a:buChar char="●"/>
            </a:pPr>
            <a:r>
              <a:rPr lang="de-DE" sz="1900" dirty="0" err="1">
                <a:solidFill>
                  <a:schemeClr val="bg1"/>
                </a:solidFill>
                <a:latin typeface="Open Sans Light"/>
                <a:ea typeface="Open Sans Light"/>
                <a:cs typeface="Open Sans Light"/>
                <a:sym typeface="Open Sans"/>
              </a:rPr>
              <a:t>the</a:t>
            </a:r>
            <a:r>
              <a:rPr lang="de-DE" sz="1900" dirty="0">
                <a:solidFill>
                  <a:schemeClr val="bg1"/>
                </a:solidFill>
                <a:latin typeface="Open Sans Light"/>
                <a:ea typeface="Open Sans Light"/>
                <a:cs typeface="Open Sans Light"/>
                <a:sym typeface="Open Sans"/>
              </a:rPr>
              <a:t> Multilateral System (MLS) </a:t>
            </a:r>
            <a:r>
              <a:rPr lang="de-DE" sz="1900" dirty="0" err="1">
                <a:solidFill>
                  <a:schemeClr val="bg1"/>
                </a:solidFill>
                <a:latin typeface="Open Sans Light"/>
                <a:ea typeface="Open Sans Light"/>
                <a:cs typeface="Open Sans Light"/>
                <a:sym typeface="Open Sans"/>
              </a:rPr>
              <a:t>status</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of</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accessions</a:t>
            </a:r>
            <a:r>
              <a:rPr lang="de-DE" sz="1900" dirty="0">
                <a:solidFill>
                  <a:schemeClr val="bg1"/>
                </a:solidFill>
                <a:latin typeface="Open Sans Light"/>
                <a:ea typeface="Open Sans Light"/>
                <a:cs typeface="Open Sans Light"/>
                <a:sym typeface="Open Sans"/>
              </a:rPr>
              <a:t> in </a:t>
            </a:r>
            <a:r>
              <a:rPr lang="de-DE" sz="1900" dirty="0" err="1">
                <a:solidFill>
                  <a:schemeClr val="bg1"/>
                </a:solidFill>
                <a:latin typeface="Open Sans Light"/>
                <a:ea typeface="Open Sans Light"/>
                <a:cs typeface="Open Sans Light"/>
                <a:sym typeface="Open Sans"/>
              </a:rPr>
              <a:t>these</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collections</a:t>
            </a:r>
            <a:r>
              <a:rPr lang="de-DE" sz="1900" dirty="0">
                <a:solidFill>
                  <a:schemeClr val="bg1"/>
                </a:solidFill>
                <a:latin typeface="Open Sans Light"/>
                <a:ea typeface="Open Sans Light"/>
                <a:cs typeface="Open Sans Light"/>
                <a:sym typeface="Open Sans"/>
              </a:rPr>
              <a:t>; </a:t>
            </a:r>
            <a:endParaRPr sz="1900" dirty="0">
              <a:solidFill>
                <a:schemeClr val="bg1"/>
              </a:solidFill>
              <a:latin typeface="Open Sans Light"/>
              <a:ea typeface="Open Sans Light"/>
              <a:cs typeface="Open Sans Light"/>
              <a:sym typeface="Open Sans"/>
            </a:endParaRPr>
          </a:p>
          <a:p>
            <a:pPr marL="457200" lvl="0" indent="-266700" algn="l" rtl="0">
              <a:lnSpc>
                <a:spcPct val="115000"/>
              </a:lnSpc>
              <a:spcBef>
                <a:spcPts val="0"/>
              </a:spcBef>
              <a:spcAft>
                <a:spcPts val="0"/>
              </a:spcAft>
              <a:buClr>
                <a:schemeClr val="dk1"/>
              </a:buClr>
              <a:buSzPts val="600"/>
              <a:buFont typeface="Open Sans"/>
              <a:buChar char="●"/>
            </a:pPr>
            <a:r>
              <a:rPr lang="de-DE" sz="1900" dirty="0" err="1">
                <a:solidFill>
                  <a:schemeClr val="bg1"/>
                </a:solidFill>
                <a:latin typeface="Open Sans Light"/>
                <a:ea typeface="Open Sans Light"/>
                <a:cs typeface="Open Sans Light"/>
                <a:sym typeface="Open Sans"/>
              </a:rPr>
              <a:t>storage</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regeneration</a:t>
            </a:r>
            <a:r>
              <a:rPr lang="de-DE" sz="1900" dirty="0">
                <a:solidFill>
                  <a:schemeClr val="bg1"/>
                </a:solidFill>
                <a:latin typeface="Open Sans Light"/>
                <a:ea typeface="Open Sans Light"/>
                <a:cs typeface="Open Sans Light"/>
                <a:sym typeface="Open Sans"/>
              </a:rPr>
              <a:t>, and </a:t>
            </a:r>
            <a:r>
              <a:rPr lang="de-DE" sz="1900" dirty="0" err="1">
                <a:solidFill>
                  <a:schemeClr val="bg1"/>
                </a:solidFill>
                <a:latin typeface="Open Sans Light"/>
                <a:ea typeface="Open Sans Light"/>
                <a:cs typeface="Open Sans Light"/>
                <a:sym typeface="Open Sans"/>
              </a:rPr>
              <a:t>safety</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duplication</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status</a:t>
            </a:r>
            <a:r>
              <a:rPr lang="de-DE" sz="1900" dirty="0">
                <a:solidFill>
                  <a:schemeClr val="bg1"/>
                </a:solidFill>
                <a:latin typeface="Open Sans Light"/>
                <a:ea typeface="Open Sans Light"/>
                <a:cs typeface="Open Sans Light"/>
                <a:sym typeface="Open Sans"/>
              </a:rPr>
              <a:t>; </a:t>
            </a:r>
            <a:endParaRPr sz="1900" dirty="0">
              <a:solidFill>
                <a:schemeClr val="bg1"/>
              </a:solidFill>
              <a:latin typeface="Open Sans Light"/>
              <a:ea typeface="Open Sans Light"/>
              <a:cs typeface="Open Sans Light"/>
              <a:sym typeface="Open Sans"/>
            </a:endParaRPr>
          </a:p>
          <a:p>
            <a:pPr marL="457200" lvl="0" indent="-266700" algn="l" rtl="0">
              <a:lnSpc>
                <a:spcPct val="115000"/>
              </a:lnSpc>
              <a:spcBef>
                <a:spcPts val="0"/>
              </a:spcBef>
              <a:spcAft>
                <a:spcPts val="0"/>
              </a:spcAft>
              <a:buClr>
                <a:schemeClr val="dk1"/>
              </a:buClr>
              <a:buSzPts val="600"/>
              <a:buFont typeface="Open Sans"/>
              <a:buChar char="●"/>
            </a:pPr>
            <a:r>
              <a:rPr lang="de-DE" sz="1900" dirty="0" err="1">
                <a:solidFill>
                  <a:schemeClr val="bg1"/>
                </a:solidFill>
                <a:latin typeface="Open Sans Light"/>
                <a:ea typeface="Open Sans Light"/>
                <a:cs typeface="Open Sans Light"/>
                <a:sym typeface="Open Sans"/>
              </a:rPr>
              <a:t>documentation</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information</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systems</a:t>
            </a:r>
            <a:r>
              <a:rPr lang="de-DE" sz="1900" dirty="0">
                <a:solidFill>
                  <a:schemeClr val="bg1"/>
                </a:solidFill>
                <a:latin typeface="Open Sans Light"/>
                <a:ea typeface="Open Sans Light"/>
                <a:cs typeface="Open Sans Light"/>
                <a:sym typeface="Open Sans"/>
              </a:rPr>
              <a:t>, and </a:t>
            </a:r>
            <a:r>
              <a:rPr lang="de-DE" sz="1900" dirty="0" err="1">
                <a:solidFill>
                  <a:schemeClr val="bg1"/>
                </a:solidFill>
                <a:latin typeface="Open Sans Light"/>
                <a:ea typeface="Open Sans Light"/>
                <a:cs typeface="Open Sans Light"/>
                <a:sym typeface="Open Sans"/>
              </a:rPr>
              <a:t>research</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resources</a:t>
            </a:r>
            <a:r>
              <a:rPr lang="de-DE" sz="1900" dirty="0">
                <a:solidFill>
                  <a:schemeClr val="bg1"/>
                </a:solidFill>
                <a:latin typeface="Open Sans Light"/>
                <a:ea typeface="Open Sans Light"/>
                <a:cs typeface="Open Sans Light"/>
                <a:sym typeface="Open Sans"/>
              </a:rPr>
              <a:t>; </a:t>
            </a:r>
            <a:endParaRPr sz="1900" dirty="0">
              <a:solidFill>
                <a:schemeClr val="bg1"/>
              </a:solidFill>
              <a:latin typeface="Open Sans Light"/>
              <a:ea typeface="Open Sans Light"/>
              <a:cs typeface="Open Sans Light"/>
              <a:sym typeface="Open Sans"/>
            </a:endParaRPr>
          </a:p>
          <a:p>
            <a:pPr marL="457200" lvl="0" indent="-266700" algn="l" rtl="0">
              <a:lnSpc>
                <a:spcPct val="115000"/>
              </a:lnSpc>
              <a:spcBef>
                <a:spcPts val="0"/>
              </a:spcBef>
              <a:spcAft>
                <a:spcPts val="0"/>
              </a:spcAft>
              <a:buClr>
                <a:schemeClr val="dk1"/>
              </a:buClr>
              <a:buSzPts val="600"/>
              <a:buFont typeface="Open Sans"/>
              <a:buChar char="●"/>
            </a:pPr>
            <a:r>
              <a:rPr lang="de-DE" sz="1900" dirty="0" err="1">
                <a:solidFill>
                  <a:schemeClr val="bg1"/>
                </a:solidFill>
                <a:latin typeface="Open Sans Light"/>
                <a:ea typeface="Open Sans Light"/>
                <a:cs typeface="Open Sans Light"/>
                <a:sym typeface="Open Sans"/>
              </a:rPr>
              <a:t>germplasm</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distribution</a:t>
            </a:r>
            <a:r>
              <a:rPr lang="de-DE" sz="1900" dirty="0">
                <a:solidFill>
                  <a:schemeClr val="bg1"/>
                </a:solidFill>
                <a:latin typeface="Open Sans Light"/>
                <a:ea typeface="Open Sans Light"/>
                <a:cs typeface="Open Sans Light"/>
                <a:sym typeface="Open Sans"/>
              </a:rPr>
              <a:t>; and </a:t>
            </a:r>
            <a:endParaRPr sz="1900" dirty="0">
              <a:solidFill>
                <a:schemeClr val="bg1"/>
              </a:solidFill>
              <a:latin typeface="Open Sans Light"/>
              <a:ea typeface="Open Sans Light"/>
              <a:cs typeface="Open Sans Light"/>
              <a:sym typeface="Open Sans"/>
            </a:endParaRPr>
          </a:p>
          <a:p>
            <a:pPr marL="457200" lvl="0" indent="-266700" algn="l" rtl="0">
              <a:lnSpc>
                <a:spcPct val="115000"/>
              </a:lnSpc>
              <a:spcBef>
                <a:spcPts val="0"/>
              </a:spcBef>
              <a:spcAft>
                <a:spcPts val="0"/>
              </a:spcAft>
              <a:buClr>
                <a:schemeClr val="dk1"/>
              </a:buClr>
              <a:buSzPts val="600"/>
              <a:buFont typeface="Open Sans"/>
              <a:buChar char="●"/>
            </a:pPr>
            <a:r>
              <a:rPr lang="de-DE" sz="1900" dirty="0" err="1">
                <a:solidFill>
                  <a:schemeClr val="bg1"/>
                </a:solidFill>
                <a:latin typeface="Open Sans Light"/>
                <a:ea typeface="Open Sans Light"/>
                <a:cs typeface="Open Sans Light"/>
                <a:sym typeface="Open Sans"/>
              </a:rPr>
              <a:t>varietal</a:t>
            </a:r>
            <a:r>
              <a:rPr lang="de-DE" sz="1900" dirty="0">
                <a:solidFill>
                  <a:schemeClr val="bg1"/>
                </a:solidFill>
                <a:latin typeface="Open Sans Light"/>
                <a:ea typeface="Open Sans Light"/>
                <a:cs typeface="Open Sans Light"/>
                <a:sym typeface="Open Sans"/>
              </a:rPr>
              <a:t> </a:t>
            </a:r>
            <a:r>
              <a:rPr lang="de-DE" sz="1900" dirty="0" err="1">
                <a:solidFill>
                  <a:schemeClr val="bg1"/>
                </a:solidFill>
                <a:latin typeface="Open Sans Light"/>
                <a:ea typeface="Open Sans Light"/>
                <a:cs typeface="Open Sans Light"/>
                <a:sym typeface="Open Sans"/>
              </a:rPr>
              <a:t>registrations</a:t>
            </a:r>
            <a:r>
              <a:rPr lang="de-DE" sz="1900" dirty="0">
                <a:solidFill>
                  <a:schemeClr val="bg1"/>
                </a:solidFill>
                <a:latin typeface="Open Sans Light"/>
                <a:ea typeface="Open Sans Light"/>
                <a:cs typeface="Open Sans Light"/>
                <a:sym typeface="Open Sans"/>
              </a:rPr>
              <a:t> and </a:t>
            </a:r>
            <a:r>
              <a:rPr lang="de-DE" sz="1900" dirty="0" err="1">
                <a:solidFill>
                  <a:schemeClr val="bg1"/>
                </a:solidFill>
                <a:latin typeface="Open Sans Light"/>
                <a:ea typeface="Open Sans Light"/>
                <a:cs typeface="Open Sans Light"/>
                <a:sym typeface="Open Sans"/>
              </a:rPr>
              <a:t>releases</a:t>
            </a:r>
            <a:r>
              <a:rPr lang="de-DE" sz="1900" dirty="0">
                <a:solidFill>
                  <a:schemeClr val="bg1"/>
                </a:solidFill>
                <a:latin typeface="Open Sans Light"/>
                <a:ea typeface="Open Sans Light"/>
                <a:cs typeface="Open Sans Light"/>
                <a:sym typeface="Open Sans"/>
              </a:rPr>
              <a:t>.</a:t>
            </a:r>
            <a:endParaRPr sz="1900" dirty="0">
              <a:solidFill>
                <a:schemeClr val="bg1"/>
              </a:solidFill>
              <a:latin typeface="Open Sans Light"/>
              <a:ea typeface="Open Sans Light"/>
              <a:cs typeface="Open Sans Light"/>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3d427168a95_0_28"/>
          <p:cNvPicPr preferRelativeResize="0"/>
          <p:nvPr/>
        </p:nvPicPr>
        <p:blipFill rotWithShape="1">
          <a:blip r:embed="rId3">
            <a:alphaModFix/>
          </a:blip>
          <a:srcRect l="23504" r="30564"/>
          <a:stretch/>
        </p:blipFill>
        <p:spPr>
          <a:xfrm>
            <a:off x="7741600" y="0"/>
            <a:ext cx="4450399" cy="6363500"/>
          </a:xfrm>
          <a:prstGeom prst="rect">
            <a:avLst/>
          </a:prstGeom>
          <a:noFill/>
          <a:ln>
            <a:noFill/>
          </a:ln>
        </p:spPr>
      </p:pic>
      <p:sp>
        <p:nvSpPr>
          <p:cNvPr id="307" name="Google Shape;307;g3d427168a95_0_28"/>
          <p:cNvSpPr txBox="1">
            <a:spLocks noGrp="1"/>
          </p:cNvSpPr>
          <p:nvPr>
            <p:ph type="title"/>
          </p:nvPr>
        </p:nvSpPr>
        <p:spPr>
          <a:xfrm>
            <a:off x="192400" y="1300"/>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Crop</a:t>
            </a:r>
            <a:r>
              <a:rPr lang="de-DE" dirty="0"/>
              <a:t> Wild Relative (CWR) Project: </a:t>
            </a:r>
            <a:br>
              <a:rPr lang="de-DE" dirty="0"/>
            </a:br>
            <a:r>
              <a:rPr lang="de-DE" dirty="0"/>
              <a:t>Rice Achievements</a:t>
            </a:r>
            <a:endParaRPr dirty="0"/>
          </a:p>
        </p:txBody>
      </p:sp>
      <p:sp>
        <p:nvSpPr>
          <p:cNvPr id="308" name="Google Shape;308;g3d427168a95_0_28"/>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47</a:t>
            </a:fld>
            <a:endParaRPr/>
          </a:p>
        </p:txBody>
      </p:sp>
      <p:sp>
        <p:nvSpPr>
          <p:cNvPr id="309" name="Google Shape;309;g3d427168a95_0_28"/>
          <p:cNvSpPr txBox="1"/>
          <p:nvPr/>
        </p:nvSpPr>
        <p:spPr>
          <a:xfrm>
            <a:off x="567450" y="1077575"/>
            <a:ext cx="7072800" cy="51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600" dirty="0">
                <a:solidFill>
                  <a:schemeClr val="dk1"/>
                </a:solidFill>
                <a:latin typeface="Open Sans Light"/>
                <a:ea typeface="Open Sans Light"/>
                <a:cs typeface="Open Sans Light"/>
                <a:sym typeface="Open Sans"/>
              </a:rPr>
              <a:t>The CWR </a:t>
            </a:r>
            <a:r>
              <a:rPr lang="de-DE" sz="1600" dirty="0" err="1">
                <a:solidFill>
                  <a:schemeClr val="dk1"/>
                </a:solidFill>
                <a:latin typeface="Open Sans Light"/>
                <a:ea typeface="Open Sans Light"/>
                <a:cs typeface="Open Sans Light"/>
                <a:sym typeface="Open Sans"/>
              </a:rPr>
              <a:t>project</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strengthened</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the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future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of</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both</a:t>
            </a:r>
            <a:r>
              <a:rPr lang="de-DE" sz="1600" dirty="0">
                <a:solidFill>
                  <a:schemeClr val="dk1"/>
                </a:solidFill>
                <a:latin typeface="Open Sans Light"/>
                <a:ea typeface="Open Sans Light"/>
                <a:cs typeface="Open Sans Light"/>
                <a:sym typeface="Open Sans"/>
              </a:rPr>
              <a:t> Asian and African </a:t>
            </a:r>
            <a:r>
              <a:rPr lang="de-DE" sz="1600" dirty="0" err="1">
                <a:solidFill>
                  <a:schemeClr val="dk1"/>
                </a:solidFill>
                <a:latin typeface="Open Sans Light"/>
                <a:ea typeface="Open Sans Light"/>
                <a:cs typeface="Open Sans Light"/>
                <a:sym typeface="Open Sans"/>
              </a:rPr>
              <a:t>rice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by</a:t>
            </a:r>
            <a:r>
              <a:rPr lang="de-DE" sz="1600" dirty="0">
                <a:solidFill>
                  <a:schemeClr val="dk1"/>
                </a:solidFill>
                <a:latin typeface="Open Sans Light"/>
                <a:ea typeface="Open Sans Light"/>
                <a:cs typeface="Open Sans Light"/>
                <a:sym typeface="Open Sans"/>
              </a:rPr>
              <a:t> </a:t>
            </a:r>
            <a:r>
              <a:rPr lang="de-DE" sz="1600" b="1" dirty="0" err="1">
                <a:solidFill>
                  <a:schemeClr val="dk1"/>
                </a:solidFill>
                <a:latin typeface="Open Sans ExtraBold"/>
                <a:ea typeface="Open Sans ExtraBold"/>
                <a:cs typeface="Open Sans ExtraBold"/>
                <a:sym typeface="Open Sans"/>
              </a:rPr>
              <a:t>collecting</a:t>
            </a:r>
            <a:r>
              <a:rPr lang="de-DE" sz="1600" b="1" dirty="0">
                <a:solidFill>
                  <a:schemeClr val="dk1"/>
                </a:solidFill>
                <a:latin typeface="Open Sans ExtraBold"/>
                <a:ea typeface="Open Sans ExtraBold"/>
                <a:cs typeface="Open Sans ExtraBold"/>
                <a:sym typeface="Open Sans"/>
              </a:rPr>
              <a:t> 318 wild </a:t>
            </a:r>
            <a:r>
              <a:rPr lang="de-DE" sz="1600" b="1" dirty="0" err="1">
                <a:solidFill>
                  <a:schemeClr val="dk1"/>
                </a:solidFill>
                <a:latin typeface="Open Sans ExtraBold"/>
                <a:ea typeface="Open Sans ExtraBold"/>
                <a:cs typeface="Open Sans ExtraBold"/>
                <a:sym typeface="Open Sans"/>
              </a:rPr>
              <a:t>rice</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samples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from</a:t>
            </a:r>
            <a:r>
              <a:rPr lang="de-DE" sz="1600" dirty="0">
                <a:solidFill>
                  <a:schemeClr val="dk1"/>
                </a:solidFill>
                <a:latin typeface="Open Sans Light"/>
                <a:ea typeface="Open Sans Light"/>
                <a:cs typeface="Open Sans Light"/>
                <a:sym typeface="Open Sans"/>
              </a:rPr>
              <a:t> </a:t>
            </a:r>
            <a:r>
              <a:rPr lang="de-DE" sz="1600" b="1" dirty="0">
                <a:solidFill>
                  <a:schemeClr val="dk1"/>
                </a:solidFill>
                <a:latin typeface="Open Sans ExtraBold"/>
                <a:ea typeface="Open Sans ExtraBold"/>
                <a:cs typeface="Open Sans ExtraBold"/>
                <a:sym typeface="Open Sans"/>
              </a:rPr>
              <a:t>15 </a:t>
            </a:r>
            <a:r>
              <a:rPr lang="de-DE" sz="1600" b="1" dirty="0" err="1">
                <a:solidFill>
                  <a:schemeClr val="dk1"/>
                </a:solidFill>
                <a:latin typeface="Open Sans ExtraBold"/>
                <a:ea typeface="Open Sans ExtraBold"/>
                <a:cs typeface="Open Sans ExtraBold"/>
                <a:sym typeface="Open Sans"/>
              </a:rPr>
              <a:t>species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across</a:t>
            </a:r>
            <a:r>
              <a:rPr lang="de-DE" sz="1600" dirty="0">
                <a:solidFill>
                  <a:schemeClr val="dk1"/>
                </a:solidFill>
                <a:latin typeface="Open Sans Light"/>
                <a:ea typeface="Open Sans Light"/>
                <a:cs typeface="Open Sans Light"/>
                <a:sym typeface="Open Sans"/>
              </a:rPr>
              <a:t> </a:t>
            </a:r>
            <a:r>
              <a:rPr lang="de-DE" sz="1600" b="1" dirty="0">
                <a:solidFill>
                  <a:schemeClr val="dk1"/>
                </a:solidFill>
                <a:latin typeface="Open Sans ExtraBold"/>
                <a:ea typeface="Open Sans ExtraBold"/>
                <a:cs typeface="Open Sans ExtraBold"/>
                <a:sym typeface="Open Sans"/>
              </a:rPr>
              <a:t>12 countries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working</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with</a:t>
            </a:r>
            <a:r>
              <a:rPr lang="de-DE" sz="1600" dirty="0">
                <a:solidFill>
                  <a:schemeClr val="dk1"/>
                </a:solidFill>
                <a:latin typeface="Open Sans Light"/>
                <a:ea typeface="Open Sans Light"/>
                <a:cs typeface="Open Sans Light"/>
                <a:sym typeface="Open Sans"/>
              </a:rPr>
              <a:t> a global network </a:t>
            </a:r>
            <a:r>
              <a:rPr lang="de-DE" sz="1600" dirty="0" err="1">
                <a:solidFill>
                  <a:schemeClr val="dk1"/>
                </a:solidFill>
                <a:latin typeface="Open Sans Light"/>
                <a:ea typeface="Open Sans Light"/>
                <a:cs typeface="Open Sans Light"/>
                <a:sym typeface="Open Sans"/>
              </a:rPr>
              <a:t>of</a:t>
            </a:r>
            <a:r>
              <a:rPr lang="de-DE" sz="1600" dirty="0">
                <a:solidFill>
                  <a:schemeClr val="dk1"/>
                </a:solidFill>
                <a:latin typeface="Open Sans Light"/>
                <a:ea typeface="Open Sans Light"/>
                <a:cs typeface="Open Sans Light"/>
                <a:sym typeface="Open Sans"/>
              </a:rPr>
              <a:t> </a:t>
            </a:r>
            <a:r>
              <a:rPr lang="de-DE" sz="1600" b="1" dirty="0">
                <a:solidFill>
                  <a:schemeClr val="dk1"/>
                </a:solidFill>
                <a:latin typeface="Open Sans ExtraBold"/>
                <a:ea typeface="Open Sans ExtraBold"/>
                <a:cs typeface="Open Sans ExtraBold"/>
                <a:sym typeface="Open Sans"/>
              </a:rPr>
              <a:t>20 </a:t>
            </a:r>
            <a:r>
              <a:rPr lang="de-DE" sz="1600" b="1" dirty="0" err="1">
                <a:solidFill>
                  <a:schemeClr val="dk1"/>
                </a:solidFill>
                <a:latin typeface="Open Sans ExtraBold"/>
                <a:ea typeface="Open Sans ExtraBold"/>
                <a:cs typeface="Open Sans ExtraBold"/>
                <a:sym typeface="Open Sans"/>
              </a:rPr>
              <a:t>partner</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institutions</a:t>
            </a:r>
            <a:r>
              <a:rPr lang="de-DE" sz="1600" b="1" dirty="0">
                <a:solidFill>
                  <a:schemeClr val="dk1"/>
                </a:solidFill>
                <a:latin typeface="Open Sans ExtraBold"/>
                <a:ea typeface="Open Sans ExtraBold"/>
                <a:cs typeface="Open Sans ExtraBold"/>
                <a:sym typeface="Open Sans"/>
              </a:rPr>
              <a:t>.</a:t>
            </a:r>
            <a:endParaRPr sz="1600" b="1" dirty="0">
              <a:solidFill>
                <a:schemeClr val="dk1"/>
              </a:solidFill>
              <a:latin typeface="Open Sans ExtraBold"/>
              <a:ea typeface="Open Sans ExtraBold"/>
              <a:cs typeface="Open Sans ExtraBold"/>
              <a:sym typeface="Open Sans"/>
            </a:endParaRPr>
          </a:p>
          <a:p>
            <a:pPr marL="0" lvl="0" indent="0" algn="l" rtl="0">
              <a:spcBef>
                <a:spcPts val="0"/>
              </a:spcBef>
              <a:spcAft>
                <a:spcPts val="0"/>
              </a:spcAft>
              <a:buNone/>
            </a:pPr>
            <a:endParaRPr sz="1600" dirty="0">
              <a:solidFill>
                <a:schemeClr val="dk1"/>
              </a:solidFill>
              <a:latin typeface="Open Sans Light"/>
              <a:ea typeface="Open Sans Light"/>
              <a:cs typeface="Open Sans Light"/>
              <a:sym typeface="Open Sans"/>
            </a:endParaRPr>
          </a:p>
          <a:p>
            <a:pPr marL="0" lvl="0" indent="0" algn="l" rtl="0">
              <a:spcBef>
                <a:spcPts val="0"/>
              </a:spcBef>
              <a:spcAft>
                <a:spcPts val="0"/>
              </a:spcAft>
              <a:buNone/>
            </a:pPr>
            <a:r>
              <a:rPr lang="de-DE" sz="1600" dirty="0">
                <a:solidFill>
                  <a:schemeClr val="dk1"/>
                </a:solidFill>
                <a:latin typeface="Open Sans Light"/>
                <a:ea typeface="Open Sans Light"/>
                <a:cs typeface="Open Sans Light"/>
                <a:sym typeface="Open Sans"/>
              </a:rPr>
              <a:t>These </a:t>
            </a:r>
            <a:r>
              <a:rPr lang="de-DE" sz="1600" dirty="0" err="1">
                <a:solidFill>
                  <a:schemeClr val="dk1"/>
                </a:solidFill>
                <a:latin typeface="Open Sans Light"/>
                <a:ea typeface="Open Sans Light"/>
                <a:cs typeface="Open Sans Light"/>
                <a:sym typeface="Open Sans"/>
              </a:rPr>
              <a:t>collections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captured</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valuable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traits</a:t>
            </a:r>
            <a:r>
              <a:rPr lang="de-DE" sz="1600" dirty="0">
                <a:solidFill>
                  <a:schemeClr val="dk1"/>
                </a:solidFill>
                <a:latin typeface="Open Sans Light"/>
                <a:ea typeface="Open Sans Light"/>
                <a:cs typeface="Open Sans Light"/>
                <a:sym typeface="Open Sans"/>
              </a:rPr>
              <a:t> such </a:t>
            </a:r>
            <a:r>
              <a:rPr lang="de-DE" sz="1600" dirty="0" err="1">
                <a:solidFill>
                  <a:schemeClr val="dk1"/>
                </a:solidFill>
                <a:latin typeface="Open Sans Light"/>
                <a:ea typeface="Open Sans Light"/>
                <a:cs typeface="Open Sans Light"/>
                <a:sym typeface="Open Sans"/>
              </a:rPr>
              <a:t>as</a:t>
            </a:r>
            <a:r>
              <a:rPr lang="de-DE" sz="1600" dirty="0">
                <a:solidFill>
                  <a:schemeClr val="dk1"/>
                </a:solidFill>
                <a:latin typeface="Open Sans Light"/>
                <a:ea typeface="Open Sans Light"/>
                <a:cs typeface="Open Sans Light"/>
                <a:sym typeface="Open Sans"/>
              </a:rPr>
              <a:t> </a:t>
            </a:r>
            <a:r>
              <a:rPr lang="de-DE" sz="1600" b="1" dirty="0" err="1">
                <a:solidFill>
                  <a:schemeClr val="dk1"/>
                </a:solidFill>
                <a:latin typeface="Open Sans ExtraBold"/>
                <a:ea typeface="Open Sans ExtraBold"/>
                <a:cs typeface="Open Sans ExtraBold"/>
                <a:sym typeface="Open Sans"/>
              </a:rPr>
              <a:t>flood</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tolerance</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salinity</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tolerance</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stem</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borer</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resistance</a:t>
            </a:r>
            <a:r>
              <a:rPr lang="de-DE" sz="1600" b="1" dirty="0">
                <a:solidFill>
                  <a:schemeClr val="dk1"/>
                </a:solidFill>
                <a:latin typeface="Open Sans ExtraBold"/>
                <a:ea typeface="Open Sans ExtraBold"/>
                <a:cs typeface="Open Sans ExtraBold"/>
                <a:sym typeface="Open Sans"/>
              </a:rPr>
              <a:t>, and </a:t>
            </a:r>
            <a:r>
              <a:rPr lang="de-DE" sz="1600" b="1" dirty="0" err="1">
                <a:solidFill>
                  <a:schemeClr val="dk1"/>
                </a:solidFill>
                <a:latin typeface="Open Sans ExtraBold"/>
                <a:ea typeface="Open Sans ExtraBold"/>
                <a:cs typeface="Open Sans ExtraBold"/>
                <a:sym typeface="Open Sans"/>
              </a:rPr>
              <a:t>bacterial</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blight</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resistance</a:t>
            </a:r>
            <a:r>
              <a:rPr lang="de-DE" sz="1600" dirty="0">
                <a:solidFill>
                  <a:schemeClr val="dk1"/>
                </a:solidFill>
                <a:latin typeface="Open Sans Light"/>
                <a:ea typeface="Open Sans Light"/>
                <a:cs typeface="Open Sans Light"/>
                <a:sym typeface="Open Sans"/>
              </a:rPr>
              <a:t>. </a:t>
            </a:r>
            <a:endParaRPr sz="1600" dirty="0">
              <a:solidFill>
                <a:schemeClr val="dk1"/>
              </a:solidFill>
              <a:latin typeface="Open Sans Light"/>
              <a:ea typeface="Open Sans Light"/>
              <a:cs typeface="Open Sans Light"/>
              <a:sym typeface="Open Sans"/>
            </a:endParaRPr>
          </a:p>
          <a:p>
            <a:pPr marL="0" lvl="0" indent="0" algn="l" rtl="0">
              <a:spcBef>
                <a:spcPts val="0"/>
              </a:spcBef>
              <a:spcAft>
                <a:spcPts val="0"/>
              </a:spcAft>
              <a:buNone/>
            </a:pPr>
            <a:endParaRPr sz="1600" dirty="0">
              <a:solidFill>
                <a:schemeClr val="dk1"/>
              </a:solidFill>
              <a:latin typeface="Open Sans Light"/>
              <a:ea typeface="Open Sans Light"/>
              <a:cs typeface="Open Sans Light"/>
              <a:sym typeface="Open Sans"/>
            </a:endParaRPr>
          </a:p>
          <a:p>
            <a:pPr marL="0" lvl="0" indent="0" algn="l" rtl="0">
              <a:spcBef>
                <a:spcPts val="0"/>
              </a:spcBef>
              <a:spcAft>
                <a:spcPts val="0"/>
              </a:spcAft>
              <a:buNone/>
            </a:pPr>
            <a:r>
              <a:rPr lang="de-DE" sz="1600" dirty="0">
                <a:solidFill>
                  <a:schemeClr val="dk1"/>
                </a:solidFill>
                <a:latin typeface="Open Sans Light"/>
                <a:ea typeface="Open Sans Light"/>
                <a:cs typeface="Open Sans Light"/>
                <a:sym typeface="Open Sans"/>
              </a:rPr>
              <a:t>The </a:t>
            </a:r>
            <a:r>
              <a:rPr lang="de-DE" sz="1600" dirty="0" err="1">
                <a:solidFill>
                  <a:schemeClr val="dk1"/>
                </a:solidFill>
                <a:latin typeface="Open Sans Light"/>
                <a:ea typeface="Open Sans Light"/>
                <a:cs typeface="Open Sans Light"/>
                <a:sym typeface="Open Sans"/>
              </a:rPr>
              <a:t>project</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developed</a:t>
            </a:r>
            <a:r>
              <a:rPr lang="de-DE" sz="1600" dirty="0">
                <a:solidFill>
                  <a:schemeClr val="dk1"/>
                </a:solidFill>
                <a:latin typeface="Open Sans Light"/>
                <a:ea typeface="Open Sans Light"/>
                <a:cs typeface="Open Sans Light"/>
                <a:sym typeface="Open Sans"/>
              </a:rPr>
              <a:t> </a:t>
            </a:r>
            <a:r>
              <a:rPr lang="de-DE" sz="1600" b="1" dirty="0" err="1">
                <a:solidFill>
                  <a:schemeClr val="dk1"/>
                </a:solidFill>
                <a:latin typeface="Open Sans ExtraBold"/>
                <a:ea typeface="Open Sans ExtraBold"/>
                <a:cs typeface="Open Sans ExtraBold"/>
                <a:sym typeface="Open Sans"/>
              </a:rPr>
              <a:t>over</a:t>
            </a:r>
            <a:r>
              <a:rPr lang="de-DE" sz="1600" b="1" dirty="0">
                <a:solidFill>
                  <a:schemeClr val="dk1"/>
                </a:solidFill>
                <a:latin typeface="Open Sans ExtraBold"/>
                <a:ea typeface="Open Sans ExtraBold"/>
                <a:cs typeface="Open Sans ExtraBold"/>
                <a:sym typeface="Open Sans"/>
              </a:rPr>
              <a:t> 1,500 </a:t>
            </a:r>
            <a:r>
              <a:rPr lang="de-DE" sz="1600" b="1" dirty="0" err="1">
                <a:solidFill>
                  <a:schemeClr val="dk1"/>
                </a:solidFill>
                <a:latin typeface="Open Sans ExtraBold"/>
                <a:ea typeface="Open Sans ExtraBold"/>
                <a:cs typeface="Open Sans ExtraBold"/>
                <a:sym typeface="Open Sans"/>
              </a:rPr>
              <a:t>introgressed</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lines</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each</a:t>
            </a:r>
            <a:r>
              <a:rPr lang="de-DE" sz="1600" b="1" dirty="0">
                <a:solidFill>
                  <a:schemeClr val="dk1"/>
                </a:solidFill>
                <a:latin typeface="Open Sans ExtraBold"/>
                <a:ea typeface="Open Sans ExtraBold"/>
                <a:cs typeface="Open Sans ExtraBold"/>
                <a:sym typeface="Open Sans"/>
              </a:rPr>
              <a:t> fully </a:t>
            </a:r>
            <a:r>
              <a:rPr lang="de-DE" sz="1600" b="1" dirty="0" err="1">
                <a:solidFill>
                  <a:schemeClr val="dk1"/>
                </a:solidFill>
                <a:latin typeface="Open Sans ExtraBold"/>
                <a:ea typeface="Open Sans ExtraBold"/>
                <a:cs typeface="Open Sans ExtraBold"/>
                <a:sym typeface="Open Sans"/>
              </a:rPr>
              <a:t>genotyped</a:t>
            </a:r>
            <a:r>
              <a:rPr lang="de-DE" sz="1600" b="1" dirty="0">
                <a:solidFill>
                  <a:schemeClr val="dk1"/>
                </a:solidFill>
                <a:latin typeface="Open Sans ExtraBold"/>
                <a:ea typeface="Open Sans ExtraBold"/>
                <a:cs typeface="Open Sans ExtraBold"/>
                <a:sym typeface="Open Sans"/>
              </a:rPr>
              <a:t> </a:t>
            </a:r>
            <a:r>
              <a:rPr lang="de-DE" sz="1600" dirty="0" err="1">
                <a:solidFill>
                  <a:schemeClr val="dk1"/>
                </a:solidFill>
                <a:latin typeface="Open Sans Light"/>
                <a:ea typeface="Open Sans Light"/>
                <a:cs typeface="Open Sans Light"/>
                <a:sym typeface="Open Sans"/>
              </a:rPr>
              <a:t>to</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pinpoint</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the</a:t>
            </a:r>
            <a:r>
              <a:rPr lang="de-DE" sz="1600" dirty="0">
                <a:solidFill>
                  <a:schemeClr val="dk1"/>
                </a:solidFill>
                <a:latin typeface="Open Sans Light"/>
                <a:ea typeface="Open Sans Light"/>
                <a:cs typeface="Open Sans Light"/>
                <a:sym typeface="Open Sans"/>
              </a:rPr>
              <a:t> wild </a:t>
            </a:r>
            <a:r>
              <a:rPr lang="de-DE" sz="1600" dirty="0" err="1">
                <a:solidFill>
                  <a:schemeClr val="dk1"/>
                </a:solidFill>
                <a:latin typeface="Open Sans Light"/>
                <a:ea typeface="Open Sans Light"/>
                <a:cs typeface="Open Sans Light"/>
                <a:sym typeface="Open Sans"/>
              </a:rPr>
              <a:t>genome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segments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they</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contain</a:t>
            </a:r>
            <a:r>
              <a:rPr lang="de-DE" sz="1600" dirty="0">
                <a:solidFill>
                  <a:schemeClr val="dk1"/>
                </a:solidFill>
                <a:latin typeface="Open Sans Light"/>
                <a:ea typeface="Open Sans Light"/>
                <a:cs typeface="Open Sans Light"/>
                <a:sym typeface="Open Sans"/>
              </a:rPr>
              <a:t>. </a:t>
            </a:r>
            <a:endParaRPr sz="1600" dirty="0">
              <a:solidFill>
                <a:schemeClr val="dk1"/>
              </a:solidFill>
              <a:latin typeface="Open Sans Light"/>
              <a:ea typeface="Open Sans Light"/>
              <a:cs typeface="Open Sans Light"/>
              <a:sym typeface="Open Sans"/>
            </a:endParaRPr>
          </a:p>
          <a:p>
            <a:pPr marL="0" lvl="0" indent="0" algn="l" rtl="0">
              <a:spcBef>
                <a:spcPts val="0"/>
              </a:spcBef>
              <a:spcAft>
                <a:spcPts val="0"/>
              </a:spcAft>
              <a:buNone/>
            </a:pPr>
            <a:endParaRPr sz="1600" dirty="0">
              <a:solidFill>
                <a:schemeClr val="dk1"/>
              </a:solidFill>
              <a:latin typeface="Open Sans Light"/>
              <a:ea typeface="Open Sans Light"/>
              <a:cs typeface="Open Sans Light"/>
              <a:sym typeface="Open Sans"/>
            </a:endParaRPr>
          </a:p>
          <a:p>
            <a:pPr marL="0" lvl="0" indent="0" algn="l" rtl="0">
              <a:spcBef>
                <a:spcPts val="0"/>
              </a:spcBef>
              <a:spcAft>
                <a:spcPts val="0"/>
              </a:spcAft>
              <a:buNone/>
            </a:pPr>
            <a:r>
              <a:rPr lang="de-DE" sz="1600" dirty="0" err="1">
                <a:solidFill>
                  <a:schemeClr val="dk1"/>
                </a:solidFill>
                <a:latin typeface="Open Sans Light"/>
                <a:ea typeface="Open Sans Light"/>
                <a:cs typeface="Open Sans Light"/>
                <a:sym typeface="Open Sans"/>
              </a:rPr>
              <a:t>Several</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lines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showed</a:t>
            </a:r>
            <a:r>
              <a:rPr lang="de-DE" sz="1600" dirty="0">
                <a:solidFill>
                  <a:schemeClr val="dk1"/>
                </a:solidFill>
                <a:latin typeface="Open Sans Light"/>
                <a:ea typeface="Open Sans Light"/>
                <a:cs typeface="Open Sans Light"/>
                <a:sym typeface="Open Sans"/>
              </a:rPr>
              <a:t> s</a:t>
            </a:r>
            <a:r>
              <a:rPr lang="de-DE" sz="1600" b="1" dirty="0">
                <a:solidFill>
                  <a:schemeClr val="dk1"/>
                </a:solidFill>
                <a:latin typeface="Open Sans ExtraBold"/>
                <a:ea typeface="Open Sans ExtraBold"/>
                <a:cs typeface="Open Sans ExtraBold"/>
                <a:sym typeface="Open Sans"/>
              </a:rPr>
              <a:t>trong </a:t>
            </a:r>
            <a:r>
              <a:rPr lang="de-DE" sz="1600" b="1" dirty="0" err="1">
                <a:solidFill>
                  <a:schemeClr val="dk1"/>
                </a:solidFill>
                <a:latin typeface="Open Sans ExtraBold"/>
                <a:ea typeface="Open Sans ExtraBold"/>
                <a:cs typeface="Open Sans ExtraBold"/>
                <a:sym typeface="Open Sans"/>
              </a:rPr>
              <a:t>tolerance</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to</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drought</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salinity</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acid</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sulfate</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soils</a:t>
            </a:r>
            <a:r>
              <a:rPr lang="de-DE" sz="1600" b="1" dirty="0">
                <a:solidFill>
                  <a:schemeClr val="dk1"/>
                </a:solidFill>
                <a:latin typeface="Open Sans ExtraBold"/>
                <a:ea typeface="Open Sans ExtraBold"/>
                <a:cs typeface="Open Sans ExtraBold"/>
                <a:sym typeface="Open Sans"/>
              </a:rPr>
              <a:t>, and </a:t>
            </a:r>
            <a:r>
              <a:rPr lang="de-DE" sz="1600" b="1" dirty="0" err="1">
                <a:solidFill>
                  <a:schemeClr val="dk1"/>
                </a:solidFill>
                <a:latin typeface="Open Sans ExtraBold"/>
                <a:ea typeface="Open Sans ExtraBold"/>
                <a:cs typeface="Open Sans ExtraBold"/>
                <a:sym typeface="Open Sans"/>
              </a:rPr>
              <a:t>performed</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well</a:t>
            </a:r>
            <a:r>
              <a:rPr lang="de-DE" sz="1600" b="1" dirty="0">
                <a:solidFill>
                  <a:schemeClr val="dk1"/>
                </a:solidFill>
                <a:latin typeface="Open Sans ExtraBold"/>
                <a:ea typeface="Open Sans ExtraBold"/>
                <a:cs typeface="Open Sans ExtraBold"/>
                <a:sym typeface="Open Sans"/>
              </a:rPr>
              <a:t> in </a:t>
            </a:r>
            <a:r>
              <a:rPr lang="de-DE" sz="1600" b="1" dirty="0" err="1">
                <a:solidFill>
                  <a:schemeClr val="dk1"/>
                </a:solidFill>
                <a:latin typeface="Open Sans ExtraBold"/>
                <a:ea typeface="Open Sans ExtraBold"/>
                <a:cs typeface="Open Sans ExtraBold"/>
                <a:sym typeface="Open Sans"/>
              </a:rPr>
              <a:t>early‑maturity</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systems</a:t>
            </a:r>
            <a:r>
              <a:rPr lang="de-DE" sz="1600" b="1" dirty="0">
                <a:solidFill>
                  <a:schemeClr val="dk1"/>
                </a:solidFill>
                <a:latin typeface="Open Sans ExtraBold"/>
                <a:ea typeface="Open Sans ExtraBold"/>
                <a:cs typeface="Open Sans ExtraBold"/>
                <a:sym typeface="Open Sans"/>
              </a:rPr>
              <a:t>,</a:t>
            </a:r>
            <a:r>
              <a:rPr lang="de-DE" sz="1600" dirty="0">
                <a:solidFill>
                  <a:schemeClr val="dk1"/>
                </a:solidFill>
                <a:latin typeface="Open Sans Light"/>
                <a:ea typeface="Open Sans Light"/>
                <a:cs typeface="Open Sans Light"/>
                <a:sym typeface="Open Sans"/>
              </a:rPr>
              <a:t> and </a:t>
            </a:r>
            <a:r>
              <a:rPr lang="de-DE" sz="1600" dirty="0" err="1">
                <a:solidFill>
                  <a:schemeClr val="dk1"/>
                </a:solidFill>
                <a:latin typeface="Open Sans Light"/>
                <a:ea typeface="Open Sans Light"/>
                <a:cs typeface="Open Sans Light"/>
                <a:sym typeface="Open Sans"/>
              </a:rPr>
              <a:t>these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have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been</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conserved</a:t>
            </a:r>
            <a:r>
              <a:rPr lang="de-DE" sz="1600" dirty="0">
                <a:solidFill>
                  <a:schemeClr val="dk1"/>
                </a:solidFill>
                <a:latin typeface="Open Sans Light"/>
                <a:ea typeface="Open Sans Light"/>
                <a:cs typeface="Open Sans Light"/>
                <a:sym typeface="Open Sans"/>
              </a:rPr>
              <a:t> in </a:t>
            </a:r>
            <a:r>
              <a:rPr lang="de-DE" sz="1600" dirty="0" err="1">
                <a:solidFill>
                  <a:schemeClr val="dk1"/>
                </a:solidFill>
                <a:latin typeface="Open Sans Light"/>
                <a:ea typeface="Open Sans Light"/>
                <a:cs typeface="Open Sans Light"/>
                <a:sym typeface="Open Sans"/>
              </a:rPr>
              <a:t>the</a:t>
            </a:r>
            <a:r>
              <a:rPr lang="de-DE" sz="1600" dirty="0">
                <a:solidFill>
                  <a:schemeClr val="dk1"/>
                </a:solidFill>
                <a:latin typeface="Open Sans Light"/>
                <a:ea typeface="Open Sans Light"/>
                <a:cs typeface="Open Sans Light"/>
                <a:sym typeface="Open Sans"/>
              </a:rPr>
              <a:t> International Rice Genebank </a:t>
            </a:r>
            <a:r>
              <a:rPr lang="de-DE" sz="1600" dirty="0" err="1">
                <a:solidFill>
                  <a:schemeClr val="dk1"/>
                </a:solidFill>
                <a:latin typeface="Open Sans Light"/>
                <a:ea typeface="Open Sans Light"/>
                <a:cs typeface="Open Sans Light"/>
                <a:sym typeface="Open Sans"/>
              </a:rPr>
              <a:t>for</a:t>
            </a:r>
            <a:r>
              <a:rPr lang="de-DE" sz="1600" dirty="0">
                <a:solidFill>
                  <a:schemeClr val="dk1"/>
                </a:solidFill>
                <a:latin typeface="Open Sans Light"/>
                <a:ea typeface="Open Sans Light"/>
                <a:cs typeface="Open Sans Light"/>
                <a:sym typeface="Open Sans"/>
              </a:rPr>
              <a:t> global </a:t>
            </a:r>
            <a:r>
              <a:rPr lang="de-DE" sz="1600" dirty="0" err="1">
                <a:solidFill>
                  <a:schemeClr val="dk1"/>
                </a:solidFill>
                <a:latin typeface="Open Sans Light"/>
                <a:ea typeface="Open Sans Light"/>
                <a:cs typeface="Open Sans Light"/>
                <a:sym typeface="Open Sans"/>
              </a:rPr>
              <a:t>use</a:t>
            </a:r>
            <a:r>
              <a:rPr lang="de-DE" sz="1600" dirty="0">
                <a:solidFill>
                  <a:schemeClr val="dk1"/>
                </a:solidFill>
                <a:latin typeface="Open Sans Light"/>
                <a:ea typeface="Open Sans Light"/>
                <a:cs typeface="Open Sans Light"/>
                <a:sym typeface="Open Sans"/>
              </a:rPr>
              <a:t>.</a:t>
            </a:r>
            <a:endParaRPr sz="1600" dirty="0">
              <a:solidFill>
                <a:schemeClr val="dk1"/>
              </a:solidFill>
              <a:latin typeface="Open Sans Light"/>
              <a:ea typeface="Open Sans Light"/>
              <a:cs typeface="Open Sans Light"/>
              <a:sym typeface="Open Sans"/>
            </a:endParaRPr>
          </a:p>
          <a:p>
            <a:pPr marL="0" lvl="0" indent="0" algn="l" rtl="0">
              <a:spcBef>
                <a:spcPts val="0"/>
              </a:spcBef>
              <a:spcAft>
                <a:spcPts val="0"/>
              </a:spcAft>
              <a:buNone/>
            </a:pPr>
            <a:endParaRPr sz="1600" b="1" dirty="0">
              <a:solidFill>
                <a:schemeClr val="dk1"/>
              </a:solidFill>
              <a:latin typeface="Open Sans ExtraBold"/>
              <a:ea typeface="Open Sans ExtraBold"/>
              <a:cs typeface="Open Sans ExtraBold"/>
              <a:sym typeface="Open Sans"/>
            </a:endParaRPr>
          </a:p>
          <a:p>
            <a:pPr marL="0" lvl="0" indent="0" algn="l" rtl="0">
              <a:spcBef>
                <a:spcPts val="0"/>
              </a:spcBef>
              <a:spcAft>
                <a:spcPts val="0"/>
              </a:spcAft>
              <a:buNone/>
            </a:pPr>
            <a:r>
              <a:rPr lang="de-DE" sz="1600" b="1" dirty="0">
                <a:solidFill>
                  <a:schemeClr val="dk1"/>
                </a:solidFill>
                <a:latin typeface="Open Sans ExtraBold"/>
                <a:ea typeface="Open Sans ExtraBold"/>
                <a:cs typeface="Open Sans ExtraBold"/>
                <a:sym typeface="Open Sans"/>
              </a:rPr>
              <a:t>249 wild </a:t>
            </a:r>
            <a:r>
              <a:rPr lang="de-DE" sz="1600" b="1" dirty="0" err="1">
                <a:solidFill>
                  <a:schemeClr val="dk1"/>
                </a:solidFill>
                <a:latin typeface="Open Sans ExtraBold"/>
                <a:ea typeface="Open Sans ExtraBold"/>
                <a:cs typeface="Open Sans ExtraBold"/>
                <a:sym typeface="Open Sans"/>
              </a:rPr>
              <a:t>samples</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were</a:t>
            </a:r>
            <a:r>
              <a:rPr lang="de-DE" sz="1600" b="1" dirty="0">
                <a:solidFill>
                  <a:schemeClr val="dk1"/>
                </a:solidFill>
                <a:latin typeface="Open Sans ExtraBold"/>
                <a:ea typeface="Open Sans ExtraBold"/>
                <a:cs typeface="Open Sans ExtraBold"/>
                <a:sym typeface="Open Sans"/>
              </a:rPr>
              <a:t> </a:t>
            </a:r>
            <a:r>
              <a:rPr lang="de-DE" sz="1600" b="1" dirty="0" err="1">
                <a:solidFill>
                  <a:schemeClr val="dk1"/>
                </a:solidFill>
                <a:latin typeface="Open Sans ExtraBold"/>
                <a:ea typeface="Open Sans ExtraBold"/>
                <a:cs typeface="Open Sans ExtraBold"/>
                <a:sym typeface="Open Sans"/>
              </a:rPr>
              <a:t>secured</a:t>
            </a:r>
            <a:r>
              <a:rPr lang="de-DE" sz="1600" b="1" dirty="0">
                <a:solidFill>
                  <a:schemeClr val="dk1"/>
                </a:solidFill>
                <a:latin typeface="Open Sans ExtraBold"/>
                <a:ea typeface="Open Sans ExtraBold"/>
                <a:cs typeface="Open Sans ExtraBold"/>
                <a:sym typeface="Open Sans"/>
              </a:rPr>
              <a:t> in </a:t>
            </a:r>
            <a:r>
              <a:rPr lang="de-DE" sz="1600" b="1" dirty="0" err="1">
                <a:solidFill>
                  <a:schemeClr val="dk1"/>
                </a:solidFill>
                <a:latin typeface="Open Sans ExtraBold"/>
                <a:ea typeface="Open Sans ExtraBold"/>
                <a:cs typeface="Open Sans ExtraBold"/>
                <a:sym typeface="Open Sans"/>
              </a:rPr>
              <a:t>the</a:t>
            </a:r>
            <a:r>
              <a:rPr lang="de-DE" sz="1600" b="1" dirty="0">
                <a:solidFill>
                  <a:schemeClr val="dk1"/>
                </a:solidFill>
                <a:latin typeface="Open Sans ExtraBold"/>
                <a:ea typeface="Open Sans ExtraBold"/>
                <a:cs typeface="Open Sans ExtraBold"/>
                <a:sym typeface="Open Sans"/>
              </a:rPr>
              <a:t> Millennium Seed </a:t>
            </a:r>
            <a:r>
              <a:rPr lang="de-DE" sz="1600" dirty="0">
                <a:solidFill>
                  <a:schemeClr val="dk1"/>
                </a:solidFill>
                <a:latin typeface="Open Sans ExtraBold"/>
                <a:ea typeface="Open Sans ExtraBold"/>
                <a:cs typeface="Open Sans ExtraBold"/>
                <a:sym typeface="Open Sans"/>
              </a:rPr>
              <a:t>Ban</a:t>
            </a:r>
            <a:r>
              <a:rPr lang="de-DE" sz="1600" b="1" dirty="0">
                <a:solidFill>
                  <a:schemeClr val="dk1"/>
                </a:solidFill>
                <a:latin typeface="Open Sans Light"/>
                <a:ea typeface="Open Sans Light"/>
                <a:cs typeface="Open Sans Light"/>
                <a:sym typeface="Open Sans"/>
              </a:rPr>
              <a:t>k</a:t>
            </a:r>
            <a:r>
              <a:rPr lang="de-DE" sz="1600" dirty="0">
                <a:solidFill>
                  <a:schemeClr val="dk1"/>
                </a:solidFill>
                <a:latin typeface="Open Sans Light"/>
                <a:ea typeface="Open Sans Light"/>
                <a:cs typeface="Open Sans Light"/>
                <a:sym typeface="Open Sans"/>
              </a:rPr>
              <a:t>, and all </a:t>
            </a:r>
            <a:r>
              <a:rPr lang="de-DE" sz="1600" dirty="0" err="1">
                <a:solidFill>
                  <a:schemeClr val="dk1"/>
                </a:solidFill>
                <a:latin typeface="Open Sans Light"/>
                <a:ea typeface="Open Sans Light"/>
                <a:cs typeface="Open Sans Light"/>
                <a:sym typeface="Open Sans"/>
              </a:rPr>
              <a:t>pre‑breeding</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data</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were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made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openly</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accessible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through</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the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Germinate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rice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database</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ensuring</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long‑term</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availability</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for</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breeders</a:t>
            </a:r>
            <a:r>
              <a:rPr lang="de-DE" sz="1600" dirty="0">
                <a:solidFill>
                  <a:schemeClr val="dk1"/>
                </a:solidFill>
                <a:latin typeface="Open Sans Light"/>
                <a:ea typeface="Open Sans Light"/>
                <a:cs typeface="Open Sans Light"/>
                <a:sym typeface="Open Sans"/>
              </a:rPr>
              <a:t> and </a:t>
            </a:r>
            <a:r>
              <a:rPr lang="de-DE" sz="1600" dirty="0" err="1">
                <a:solidFill>
                  <a:schemeClr val="dk1"/>
                </a:solidFill>
                <a:latin typeface="Open Sans Light"/>
                <a:ea typeface="Open Sans Light"/>
                <a:cs typeface="Open Sans Light"/>
                <a:sym typeface="Open Sans"/>
              </a:rPr>
              <a:t>researchers</a:t>
            </a:r>
            <a:r>
              <a:rPr lang="de-DE" sz="1600" dirty="0">
                <a:solidFill>
                  <a:schemeClr val="dk1"/>
                </a:solidFill>
                <a:latin typeface="Open Sans Light"/>
                <a:ea typeface="Open Sans Light"/>
                <a:cs typeface="Open Sans Light"/>
                <a:sym typeface="Open Sans"/>
              </a:rPr>
              <a:t> </a:t>
            </a:r>
            <a:r>
              <a:rPr lang="de-DE" sz="1600" dirty="0" err="1">
                <a:solidFill>
                  <a:schemeClr val="dk1"/>
                </a:solidFill>
                <a:latin typeface="Open Sans Light"/>
                <a:ea typeface="Open Sans Light"/>
                <a:cs typeface="Open Sans Light"/>
                <a:sym typeface="Open Sans"/>
              </a:rPr>
              <a:t>worldwide</a:t>
            </a:r>
            <a:r>
              <a:rPr lang="de-DE" sz="1600" dirty="0">
                <a:solidFill>
                  <a:schemeClr val="dk1"/>
                </a:solidFill>
                <a:latin typeface="Open Sans Light"/>
                <a:ea typeface="Open Sans Light"/>
                <a:cs typeface="Open Sans Light"/>
                <a:sym typeface="Open Sans"/>
              </a:rPr>
              <a:t>.</a:t>
            </a:r>
            <a:endParaRPr sz="1600" dirty="0">
              <a:solidFill>
                <a:schemeClr val="dk1"/>
              </a:solidFill>
              <a:latin typeface="Open Sans Light"/>
              <a:ea typeface="Open Sans Light"/>
              <a:cs typeface="Open Sans Light"/>
              <a:sym typeface="Open Sans"/>
            </a:endParaRPr>
          </a:p>
        </p:txBody>
      </p:sp>
      <p:pic>
        <p:nvPicPr>
          <p:cNvPr id="310" name="Google Shape;310;g3d427168a95_0_28" title="Crop-Trust-Logo-vertical-negative.png"/>
          <p:cNvPicPr preferRelativeResize="0"/>
          <p:nvPr/>
        </p:nvPicPr>
        <p:blipFill rotWithShape="1">
          <a:blip r:embed="rId4">
            <a:alphaModFix/>
          </a:blip>
          <a:srcRect/>
          <a:stretch/>
        </p:blipFill>
        <p:spPr>
          <a:xfrm>
            <a:off x="11399667" y="142232"/>
            <a:ext cx="599933" cy="93533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3d427168a95_0_49"/>
          <p:cNvPicPr preferRelativeResize="0"/>
          <p:nvPr/>
        </p:nvPicPr>
        <p:blipFill rotWithShape="1">
          <a:blip r:embed="rId3">
            <a:alphaModFix/>
          </a:blip>
          <a:srcRect l="28064" r="22563"/>
          <a:stretch/>
        </p:blipFill>
        <p:spPr>
          <a:xfrm>
            <a:off x="7478152" y="0"/>
            <a:ext cx="4713851" cy="6363500"/>
          </a:xfrm>
          <a:prstGeom prst="rect">
            <a:avLst/>
          </a:prstGeom>
          <a:noFill/>
          <a:ln>
            <a:noFill/>
          </a:ln>
        </p:spPr>
      </p:pic>
      <p:sp>
        <p:nvSpPr>
          <p:cNvPr id="317" name="Google Shape;317;g3d427168a95_0_49"/>
          <p:cNvSpPr txBox="1">
            <a:spLocks noGrp="1"/>
          </p:cNvSpPr>
          <p:nvPr>
            <p:ph type="title"/>
          </p:nvPr>
        </p:nvSpPr>
        <p:spPr>
          <a:xfrm>
            <a:off x="307343" y="444032"/>
            <a:ext cx="9933900" cy="49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a:t>BOLD Project: Rice </a:t>
            </a:r>
            <a:endParaRPr/>
          </a:p>
        </p:txBody>
      </p:sp>
      <p:sp>
        <p:nvSpPr>
          <p:cNvPr id="318" name="Google Shape;318;g3d427168a95_0_49"/>
          <p:cNvSpPr txBox="1">
            <a:spLocks noGrp="1"/>
          </p:cNvSpPr>
          <p:nvPr>
            <p:ph type="sldNum" idx="12"/>
          </p:nvPr>
        </p:nvSpPr>
        <p:spPr>
          <a:xfrm>
            <a:off x="11222181" y="6459307"/>
            <a:ext cx="672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48</a:t>
            </a:fld>
            <a:endParaRPr/>
          </a:p>
        </p:txBody>
      </p:sp>
      <p:sp>
        <p:nvSpPr>
          <p:cNvPr id="319" name="Google Shape;319;g3d427168a95_0_49"/>
          <p:cNvSpPr txBox="1"/>
          <p:nvPr/>
        </p:nvSpPr>
        <p:spPr>
          <a:xfrm>
            <a:off x="567450" y="1077575"/>
            <a:ext cx="6343200" cy="51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600">
                <a:solidFill>
                  <a:schemeClr val="dk1"/>
                </a:solidFill>
                <a:latin typeface="Open Sans Light"/>
                <a:ea typeface="Open Sans Light"/>
                <a:cs typeface="Open Sans Light"/>
                <a:sym typeface="Open Sans"/>
              </a:rPr>
              <a:t>Building on the CWR work, the BOLD Rice Project is advancing </a:t>
            </a:r>
            <a:r>
              <a:rPr lang="de-DE" sz="1600" b="1">
                <a:solidFill>
                  <a:schemeClr val="dk1"/>
                </a:solidFill>
                <a:latin typeface="Open Sans ExtraBold"/>
                <a:ea typeface="Open Sans ExtraBold"/>
                <a:cs typeface="Open Sans ExtraBold"/>
                <a:sym typeface="Open Sans"/>
              </a:rPr>
              <a:t>climate‑resilient, farmer‑preferred rice varieties across Vietnam. </a:t>
            </a:r>
            <a:endParaRPr sz="1600" b="1">
              <a:solidFill>
                <a:schemeClr val="dk1"/>
              </a:solidFill>
              <a:latin typeface="Open Sans ExtraBold"/>
              <a:ea typeface="Open Sans ExtraBold"/>
              <a:cs typeface="Open Sans ExtraBold"/>
              <a:sym typeface="Open Sans"/>
            </a:endParaRPr>
          </a:p>
          <a:p>
            <a:pPr marL="0" lvl="0" indent="0" algn="l" rtl="0">
              <a:spcBef>
                <a:spcPts val="0"/>
              </a:spcBef>
              <a:spcAft>
                <a:spcPts val="0"/>
              </a:spcAft>
              <a:buNone/>
            </a:pPr>
            <a:endParaRPr sz="1600">
              <a:solidFill>
                <a:schemeClr val="dk1"/>
              </a:solidFill>
              <a:latin typeface="Open Sans Light"/>
              <a:ea typeface="Open Sans Light"/>
              <a:cs typeface="Open Sans Light"/>
              <a:sym typeface="Open Sans"/>
            </a:endParaRPr>
          </a:p>
          <a:p>
            <a:pPr marL="0" lvl="0" indent="0" algn="l" rtl="0">
              <a:spcBef>
                <a:spcPts val="0"/>
              </a:spcBef>
              <a:spcAft>
                <a:spcPts val="0"/>
              </a:spcAft>
              <a:buNone/>
            </a:pPr>
            <a:r>
              <a:rPr lang="de-DE" sz="1600">
                <a:solidFill>
                  <a:schemeClr val="dk1"/>
                </a:solidFill>
                <a:latin typeface="Open Sans Light"/>
                <a:ea typeface="Open Sans Light"/>
                <a:cs typeface="Open Sans Light"/>
                <a:sym typeface="Open Sans"/>
              </a:rPr>
              <a:t>Using </a:t>
            </a:r>
            <a:r>
              <a:rPr lang="de-DE" sz="1600" b="1">
                <a:solidFill>
                  <a:schemeClr val="dk1"/>
                </a:solidFill>
                <a:latin typeface="Open Sans ExtraBold"/>
                <a:ea typeface="Open Sans ExtraBold"/>
                <a:cs typeface="Open Sans ExtraBold"/>
                <a:sym typeface="Open Sans"/>
              </a:rPr>
              <a:t>participatory breeding,</a:t>
            </a:r>
            <a:r>
              <a:rPr lang="de-DE" sz="1600">
                <a:solidFill>
                  <a:schemeClr val="dk1"/>
                </a:solidFill>
                <a:latin typeface="Open Sans Light"/>
                <a:ea typeface="Open Sans Light"/>
                <a:cs typeface="Open Sans Light"/>
                <a:sym typeface="Open Sans"/>
              </a:rPr>
              <a:t> the project is </a:t>
            </a:r>
            <a:r>
              <a:rPr lang="de-DE" sz="1600" b="1">
                <a:solidFill>
                  <a:schemeClr val="dk1"/>
                </a:solidFill>
                <a:latin typeface="Open Sans ExtraBold"/>
                <a:ea typeface="Open Sans ExtraBold"/>
                <a:cs typeface="Open Sans ExtraBold"/>
                <a:sym typeface="Open Sans"/>
              </a:rPr>
              <a:t>testing wild‑derived lines </a:t>
            </a:r>
            <a:r>
              <a:rPr lang="de-DE" sz="1600">
                <a:solidFill>
                  <a:schemeClr val="dk1"/>
                </a:solidFill>
                <a:latin typeface="Open Sans Light"/>
                <a:ea typeface="Open Sans Light"/>
                <a:cs typeface="Open Sans Light"/>
                <a:sym typeface="Open Sans"/>
              </a:rPr>
              <a:t>with strong </a:t>
            </a:r>
            <a:r>
              <a:rPr lang="de-DE" sz="1600" b="1">
                <a:solidFill>
                  <a:schemeClr val="dk1"/>
                </a:solidFill>
                <a:latin typeface="Open Sans ExtraBold"/>
                <a:ea typeface="Open Sans ExtraBold"/>
                <a:cs typeface="Open Sans ExtraBold"/>
                <a:sym typeface="Open Sans"/>
              </a:rPr>
              <a:t>tolerance to drought, salinity, acid sulfate soils, and major pests and diseases. </a:t>
            </a:r>
            <a:endParaRPr sz="1600" b="1">
              <a:solidFill>
                <a:schemeClr val="dk1"/>
              </a:solidFill>
              <a:latin typeface="Open Sans ExtraBold"/>
              <a:ea typeface="Open Sans ExtraBold"/>
              <a:cs typeface="Open Sans ExtraBold"/>
              <a:sym typeface="Open Sans"/>
            </a:endParaRPr>
          </a:p>
          <a:p>
            <a:pPr marL="0" lvl="0" indent="0" algn="l" rtl="0">
              <a:spcBef>
                <a:spcPts val="0"/>
              </a:spcBef>
              <a:spcAft>
                <a:spcPts val="0"/>
              </a:spcAft>
              <a:buNone/>
            </a:pPr>
            <a:endParaRPr sz="1600">
              <a:solidFill>
                <a:schemeClr val="dk1"/>
              </a:solidFill>
              <a:latin typeface="Open Sans Light"/>
              <a:ea typeface="Open Sans Light"/>
              <a:cs typeface="Open Sans Light"/>
              <a:sym typeface="Open Sans"/>
            </a:endParaRPr>
          </a:p>
          <a:p>
            <a:pPr marL="0" lvl="0" indent="0" algn="l" rtl="0">
              <a:spcBef>
                <a:spcPts val="0"/>
              </a:spcBef>
              <a:spcAft>
                <a:spcPts val="0"/>
              </a:spcAft>
              <a:buNone/>
            </a:pPr>
            <a:r>
              <a:rPr lang="de-DE" sz="1600">
                <a:solidFill>
                  <a:schemeClr val="dk1"/>
                </a:solidFill>
                <a:latin typeface="Open Sans Light"/>
                <a:ea typeface="Open Sans Light"/>
                <a:cs typeface="Open Sans Light"/>
                <a:sym typeface="Open Sans"/>
              </a:rPr>
              <a:t>These materials are being evaluated with farmers across the Mekong Delta, Central, and Northern regions, supported by</a:t>
            </a:r>
            <a:r>
              <a:rPr lang="de-DE" sz="1600" b="1">
                <a:solidFill>
                  <a:schemeClr val="dk1"/>
                </a:solidFill>
                <a:latin typeface="Open Sans ExtraBold"/>
                <a:ea typeface="Open Sans ExtraBold"/>
                <a:cs typeface="Open Sans ExtraBold"/>
                <a:sym typeface="Open Sans"/>
              </a:rPr>
              <a:t> 30+ research partners and seed clubs</a:t>
            </a:r>
            <a:r>
              <a:rPr lang="de-DE" sz="1600">
                <a:solidFill>
                  <a:schemeClr val="dk1"/>
                </a:solidFill>
                <a:latin typeface="Open Sans Light"/>
                <a:ea typeface="Open Sans Light"/>
                <a:cs typeface="Open Sans Light"/>
                <a:sym typeface="Open Sans"/>
              </a:rPr>
              <a:t>. </a:t>
            </a:r>
            <a:endParaRPr sz="1600">
              <a:solidFill>
                <a:schemeClr val="dk1"/>
              </a:solidFill>
              <a:latin typeface="Open Sans Light"/>
              <a:ea typeface="Open Sans Light"/>
              <a:cs typeface="Open Sans Light"/>
              <a:sym typeface="Open Sans"/>
            </a:endParaRPr>
          </a:p>
          <a:p>
            <a:pPr marL="0" lvl="0" indent="0" algn="l" rtl="0">
              <a:spcBef>
                <a:spcPts val="0"/>
              </a:spcBef>
              <a:spcAft>
                <a:spcPts val="0"/>
              </a:spcAft>
              <a:buNone/>
            </a:pPr>
            <a:endParaRPr sz="1600">
              <a:solidFill>
                <a:schemeClr val="dk1"/>
              </a:solidFill>
              <a:latin typeface="Open Sans Light"/>
              <a:ea typeface="Open Sans Light"/>
              <a:cs typeface="Open Sans Light"/>
              <a:sym typeface="Open Sans"/>
            </a:endParaRPr>
          </a:p>
          <a:p>
            <a:pPr marL="0" lvl="0" indent="0" algn="l" rtl="0">
              <a:spcBef>
                <a:spcPts val="0"/>
              </a:spcBef>
              <a:spcAft>
                <a:spcPts val="0"/>
              </a:spcAft>
              <a:buNone/>
            </a:pPr>
            <a:r>
              <a:rPr lang="de-DE" sz="1600">
                <a:solidFill>
                  <a:schemeClr val="dk1"/>
                </a:solidFill>
                <a:latin typeface="Open Sans Light"/>
                <a:ea typeface="Open Sans Light"/>
                <a:cs typeface="Open Sans Light"/>
                <a:sym typeface="Open Sans"/>
              </a:rPr>
              <a:t>Promising lines are moving toward </a:t>
            </a:r>
            <a:r>
              <a:rPr lang="de-DE" sz="1600" b="1">
                <a:solidFill>
                  <a:schemeClr val="dk1"/>
                </a:solidFill>
                <a:latin typeface="Open Sans ExtraBold"/>
                <a:ea typeface="Open Sans ExtraBold"/>
                <a:cs typeface="Open Sans ExtraBold"/>
                <a:sym typeface="Open Sans"/>
              </a:rPr>
              <a:t>registration, release, and conservation i</a:t>
            </a:r>
            <a:r>
              <a:rPr lang="de-DE" sz="1600">
                <a:solidFill>
                  <a:schemeClr val="dk1"/>
                </a:solidFill>
                <a:latin typeface="Open Sans Light"/>
                <a:ea typeface="Open Sans Light"/>
                <a:cs typeface="Open Sans Light"/>
                <a:sym typeface="Open Sans"/>
              </a:rPr>
              <a:t>n national and international genebanks, while all data and characterization results are made openly available to strengthen breeding capacity and ensure long‑term impact.</a:t>
            </a:r>
            <a:endParaRPr sz="1600">
              <a:solidFill>
                <a:schemeClr val="dk1"/>
              </a:solidFill>
              <a:latin typeface="Open Sans Light"/>
              <a:ea typeface="Open Sans Light"/>
              <a:cs typeface="Open Sans Light"/>
              <a:sym typeface="Open Sans"/>
            </a:endParaRPr>
          </a:p>
        </p:txBody>
      </p:sp>
      <p:pic>
        <p:nvPicPr>
          <p:cNvPr id="320" name="Google Shape;320;g3d427168a95_0_49" title="Crop-Trust-Logo-vertical-negative.png"/>
          <p:cNvPicPr preferRelativeResize="0"/>
          <p:nvPr/>
        </p:nvPicPr>
        <p:blipFill rotWithShape="1">
          <a:blip r:embed="rId4">
            <a:alphaModFix/>
          </a:blip>
          <a:srcRect/>
          <a:stretch/>
        </p:blipFill>
        <p:spPr>
          <a:xfrm>
            <a:off x="11399667" y="142232"/>
            <a:ext cx="599933" cy="93533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1F1D03-3B5E-7436-B360-366296A5183B}"/>
              </a:ext>
            </a:extLst>
          </p:cNvPr>
          <p:cNvSpPr>
            <a:spLocks noGrp="1"/>
          </p:cNvSpPr>
          <p:nvPr>
            <p:ph type="body" sz="quarter" idx="11"/>
          </p:nvPr>
        </p:nvSpPr>
        <p:spPr/>
        <p:txBody>
          <a:bodyPr>
            <a:normAutofit fontScale="92500" lnSpcReduction="10000"/>
          </a:bodyPr>
          <a:lstStyle/>
          <a:p>
            <a:r>
              <a:rPr lang="en-GB" dirty="0">
                <a:solidFill>
                  <a:schemeClr val="tx1"/>
                </a:solidFill>
              </a:rPr>
              <a:t>Expected effect of climate change on world cereal production in 2050</a:t>
            </a:r>
            <a:endParaRPr lang="en-US" dirty="0">
              <a:solidFill>
                <a:schemeClr val="tx1"/>
              </a:solidFill>
            </a:endParaRPr>
          </a:p>
        </p:txBody>
      </p:sp>
      <p:pic>
        <p:nvPicPr>
          <p:cNvPr id="4" name="Google Shape;201;p6">
            <a:extLst>
              <a:ext uri="{FF2B5EF4-FFF2-40B4-BE49-F238E27FC236}">
                <a16:creationId xmlns:a16="http://schemas.microsoft.com/office/drawing/2014/main" id="{8D7437A4-9AF8-C342-438E-5074B0DB2463}"/>
              </a:ext>
            </a:extLst>
          </p:cNvPr>
          <p:cNvPicPr preferRelativeResize="0"/>
          <p:nvPr/>
        </p:nvPicPr>
        <p:blipFill rotWithShape="1">
          <a:blip r:embed="rId3">
            <a:alphaModFix/>
          </a:blip>
          <a:srcRect l="7417" t="12097"/>
          <a:stretch/>
        </p:blipFill>
        <p:spPr>
          <a:xfrm>
            <a:off x="637043" y="2149015"/>
            <a:ext cx="6858205" cy="3571981"/>
          </a:xfrm>
          <a:prstGeom prst="rect">
            <a:avLst/>
          </a:prstGeom>
          <a:noFill/>
          <a:ln>
            <a:noFill/>
          </a:ln>
        </p:spPr>
      </p:pic>
      <p:sp>
        <p:nvSpPr>
          <p:cNvPr id="5" name="Google Shape;202;p6">
            <a:extLst>
              <a:ext uri="{FF2B5EF4-FFF2-40B4-BE49-F238E27FC236}">
                <a16:creationId xmlns:a16="http://schemas.microsoft.com/office/drawing/2014/main" id="{3423B015-8DE5-180A-CFAC-21A6EA72F731}"/>
              </a:ext>
            </a:extLst>
          </p:cNvPr>
          <p:cNvSpPr txBox="1"/>
          <p:nvPr/>
        </p:nvSpPr>
        <p:spPr>
          <a:xfrm>
            <a:off x="1271871" y="5848573"/>
            <a:ext cx="5908418" cy="410379"/>
          </a:xfrm>
          <a:prstGeom prst="rect">
            <a:avLst/>
          </a:prstGeom>
          <a:noFill/>
          <a:ln>
            <a:noFill/>
          </a:ln>
        </p:spPr>
        <p:txBody>
          <a:bodyPr spcFirstLastPara="1" wrap="square" lIns="121900" tIns="60933" rIns="121900" bIns="60933" anchor="t" anchorCtr="0">
            <a:spAutoFit/>
          </a:bodyPr>
          <a:lstStyle/>
          <a:p>
            <a:r>
              <a:rPr lang="en-GB" sz="1867" dirty="0">
                <a:latin typeface="Open Sans Light" panose="020B0606030504020204" pitchFamily="34" charset="0"/>
                <a:ea typeface="Open Sans Light" panose="020B0606030504020204" pitchFamily="34" charset="0"/>
                <a:cs typeface="Open Sans Light" panose="020B0606030504020204" pitchFamily="34" charset="0"/>
                <a:sym typeface="Arial"/>
              </a:rPr>
              <a:t>(% loss in brown) on World Cereal Production 2050</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6" name="Google Shape;203;p6">
            <a:extLst>
              <a:ext uri="{FF2B5EF4-FFF2-40B4-BE49-F238E27FC236}">
                <a16:creationId xmlns:a16="http://schemas.microsoft.com/office/drawing/2014/main" id="{2824D89B-759C-76B9-35FB-D7F79E98FBBE}"/>
              </a:ext>
            </a:extLst>
          </p:cNvPr>
          <p:cNvSpPr/>
          <p:nvPr/>
        </p:nvSpPr>
        <p:spPr>
          <a:xfrm>
            <a:off x="1507900" y="6519990"/>
            <a:ext cx="2858048" cy="307722"/>
          </a:xfrm>
          <a:prstGeom prst="rect">
            <a:avLst/>
          </a:prstGeom>
          <a:noFill/>
          <a:ln>
            <a:noFill/>
          </a:ln>
        </p:spPr>
        <p:txBody>
          <a:bodyPr spcFirstLastPara="1" wrap="square" lIns="121900" tIns="60933" rIns="121900" bIns="60933" anchor="t" anchorCtr="0">
            <a:spAutoFit/>
          </a:bodyPr>
          <a:lstStyle/>
          <a:p>
            <a:r>
              <a:rPr lang="en-GB" sz="1200" dirty="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sym typeface="Arial"/>
              </a:rPr>
              <a:t>Nelson et al. (2010), </a:t>
            </a:r>
            <a:r>
              <a:rPr lang="en-GB" sz="1200" dirty="0" err="1">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sym typeface="Arial"/>
              </a:rPr>
              <a:t>www.ifpri.org</a:t>
            </a:r>
            <a:r>
              <a:rPr lang="en-GB" sz="1200" dirty="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sym typeface="Arial"/>
              </a:rPr>
              <a:t> </a:t>
            </a:r>
            <a:endParaRPr sz="1200" dirty="0">
              <a:solidFill>
                <a:srgbClr val="000000"/>
              </a:solidFill>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sp>
        <p:nvSpPr>
          <p:cNvPr id="7" name="Google Shape;204;p6">
            <a:extLst>
              <a:ext uri="{FF2B5EF4-FFF2-40B4-BE49-F238E27FC236}">
                <a16:creationId xmlns:a16="http://schemas.microsoft.com/office/drawing/2014/main" id="{42BC4D6D-89D9-2B7A-9F98-E33D5DE2D53F}"/>
              </a:ext>
            </a:extLst>
          </p:cNvPr>
          <p:cNvSpPr txBox="1"/>
          <p:nvPr/>
        </p:nvSpPr>
        <p:spPr>
          <a:xfrm>
            <a:off x="10062818" y="10310191"/>
            <a:ext cx="246308" cy="410379"/>
          </a:xfrm>
          <a:prstGeom prst="rect">
            <a:avLst/>
          </a:prstGeom>
          <a:noFill/>
          <a:ln>
            <a:noFill/>
          </a:ln>
        </p:spPr>
        <p:txBody>
          <a:bodyPr spcFirstLastPara="1" wrap="square" lIns="121900" tIns="60933" rIns="121900" bIns="60933" anchor="t" anchorCtr="0">
            <a:spAutoFit/>
          </a:bodyPr>
          <a:lstStyle/>
          <a:p>
            <a:endParaRPr sz="1867">
              <a:solidFill>
                <a:srgbClr val="000000"/>
              </a:solidFill>
              <a:latin typeface="Arial"/>
              <a:ea typeface="Arial"/>
              <a:cs typeface="Arial"/>
              <a:sym typeface="Arial"/>
            </a:endParaRPr>
          </a:p>
        </p:txBody>
      </p:sp>
      <p:sp>
        <p:nvSpPr>
          <p:cNvPr id="8" name="Google Shape;205;p6">
            <a:extLst>
              <a:ext uri="{FF2B5EF4-FFF2-40B4-BE49-F238E27FC236}">
                <a16:creationId xmlns:a16="http://schemas.microsoft.com/office/drawing/2014/main" id="{CC03EDA8-7E6B-780B-E041-8FEC78DC5CB8}"/>
              </a:ext>
            </a:extLst>
          </p:cNvPr>
          <p:cNvSpPr txBox="1"/>
          <p:nvPr/>
        </p:nvSpPr>
        <p:spPr>
          <a:xfrm>
            <a:off x="7996138" y="2149015"/>
            <a:ext cx="3558819" cy="3671592"/>
          </a:xfrm>
          <a:prstGeom prst="rect">
            <a:avLst/>
          </a:prstGeom>
          <a:noFill/>
          <a:ln>
            <a:noFill/>
          </a:ln>
        </p:spPr>
        <p:txBody>
          <a:bodyPr spcFirstLastPara="1" wrap="square" lIns="121900" tIns="60933" rIns="121900" bIns="60933" anchor="t" anchorCtr="0">
            <a:spAutoFit/>
          </a:bodyPr>
          <a:lstStyle/>
          <a:p>
            <a:pPr>
              <a:lnSpc>
                <a:spcPct val="183076"/>
              </a:lnSpc>
              <a:buClr>
                <a:srgbClr val="000000"/>
              </a:buClr>
              <a:buSzPts val="1300"/>
            </a:pP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One response </a:t>
            </a:r>
            <a:r>
              <a:rPr lang="en-GB"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rPr>
              <a:t>to mitigate the impact </a:t>
            </a: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of climate change on agricultural systems is to </a:t>
            </a:r>
            <a:r>
              <a:rPr lang="en-GB"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rPr>
              <a:t>develop improved varieties </a:t>
            </a:r>
            <a:r>
              <a:rPr lang="en-GB" dirty="0">
                <a:latin typeface="Open Sans Light" panose="020B0606030504020204" pitchFamily="34" charset="0"/>
                <a:ea typeface="Open Sans Light" panose="020B0606030504020204" pitchFamily="34" charset="0"/>
                <a:cs typeface="Open Sans Light" panose="020B0606030504020204" pitchFamily="34" charset="0"/>
                <a:sym typeface="Arial"/>
              </a:rPr>
              <a:t>that are genetically tolerant or resistant to the new range of abiotic and biotic challenges</a:t>
            </a:r>
            <a:endParaRPr sz="2800" dirty="0">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23611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BD908EC7-B4FE-B465-1672-4C3C41B68DBD}"/>
            </a:ext>
          </a:extLst>
        </p:cNvPr>
        <p:cNvGrpSpPr/>
        <p:nvPr/>
      </p:nvGrpSpPr>
      <p:grpSpPr>
        <a:xfrm>
          <a:off x="0" y="0"/>
          <a:ext cx="0" cy="0"/>
          <a:chOff x="0" y="0"/>
          <a:chExt cx="0" cy="0"/>
        </a:xfrm>
      </p:grpSpPr>
      <p:sp>
        <p:nvSpPr>
          <p:cNvPr id="380" name="Google Shape;380;g3a7de8d83d1_0_1">
            <a:extLst>
              <a:ext uri="{FF2B5EF4-FFF2-40B4-BE49-F238E27FC236}">
                <a16:creationId xmlns:a16="http://schemas.microsoft.com/office/drawing/2014/main" id="{55C0636D-36C0-A5F8-FE67-E8CFFF0068F2}"/>
              </a:ext>
            </a:extLst>
          </p:cNvPr>
          <p:cNvSpPr txBox="1">
            <a:spLocks noGrp="1"/>
          </p:cNvSpPr>
          <p:nvPr>
            <p:ph type="title"/>
          </p:nvPr>
        </p:nvSpPr>
        <p:spPr>
          <a:xfrm>
            <a:off x="307342" y="444032"/>
            <a:ext cx="99339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a:t>Loss of biodiversity is real</a:t>
            </a:r>
            <a:endParaRPr/>
          </a:p>
        </p:txBody>
      </p:sp>
      <p:sp>
        <p:nvSpPr>
          <p:cNvPr id="381" name="Google Shape;381;g3a7de8d83d1_0_1">
            <a:extLst>
              <a:ext uri="{FF2B5EF4-FFF2-40B4-BE49-F238E27FC236}">
                <a16:creationId xmlns:a16="http://schemas.microsoft.com/office/drawing/2014/main" id="{1118A2F5-87D9-C9BA-67C9-6EB954A2061D}"/>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5</a:t>
            </a:fld>
            <a:endParaRPr lang="en-US"/>
          </a:p>
        </p:txBody>
      </p:sp>
      <p:sp>
        <p:nvSpPr>
          <p:cNvPr id="382" name="Google Shape;382;g3a7de8d83d1_0_1">
            <a:extLst>
              <a:ext uri="{FF2B5EF4-FFF2-40B4-BE49-F238E27FC236}">
                <a16:creationId xmlns:a16="http://schemas.microsoft.com/office/drawing/2014/main" id="{E7B9238C-2378-A742-0E5B-012EFE473103}"/>
              </a:ext>
            </a:extLst>
          </p:cNvPr>
          <p:cNvSpPr txBox="1"/>
          <p:nvPr/>
        </p:nvSpPr>
        <p:spPr>
          <a:xfrm>
            <a:off x="315101" y="1075180"/>
            <a:ext cx="4908600"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800" b="0" i="0" u="none" strike="noStrike" cap="none" dirty="0">
                <a:solidFill>
                  <a:srgbClr val="000000"/>
                </a:solidFill>
                <a:latin typeface="Open Sans Light"/>
                <a:ea typeface="Open Sans Light"/>
                <a:cs typeface="Open Sans Light"/>
                <a:sym typeface="Open Sans Light"/>
              </a:rPr>
              <a:t>In review of hundreds of scientific papers on genetic erosion almost 80% of studies found evidence of loss.</a:t>
            </a:r>
            <a:endParaRPr lang="en-US" sz="1800" b="0" i="0" u="none" strike="noStrike" cap="none">
              <a:solidFill>
                <a:schemeClr val="dk1"/>
              </a:solidFill>
              <a:latin typeface="Open Sans Light"/>
              <a:ea typeface="Open Sans Light"/>
              <a:cs typeface="Open Sans Light"/>
            </a:endParaRPr>
          </a:p>
          <a:p>
            <a:pPr marL="0" marR="0" lvl="0" indent="0" algn="l" rtl="0">
              <a:lnSpc>
                <a:spcPct val="100000"/>
              </a:lnSpc>
              <a:spcBef>
                <a:spcPts val="1200"/>
              </a:spcBef>
              <a:spcAft>
                <a:spcPts val="0"/>
              </a:spcAft>
              <a:buClr>
                <a:srgbClr val="000000"/>
              </a:buClr>
              <a:buSzPts val="1700"/>
              <a:buFont typeface="Arial"/>
              <a:buNone/>
            </a:pPr>
            <a:r>
              <a:rPr lang="en-US" sz="1800" b="0" i="0" u="none" strike="noStrike" cap="none" dirty="0">
                <a:solidFill>
                  <a:srgbClr val="000000"/>
                </a:solidFill>
                <a:latin typeface="Open Sans Light"/>
                <a:ea typeface="Open Sans Light"/>
                <a:cs typeface="Open Sans Light"/>
                <a:sym typeface="Open Sans Light"/>
              </a:rPr>
              <a:t>At least 90% of vegetable varieties in the US have gone extinct since 1903.</a:t>
            </a:r>
            <a:endParaRPr lang="en-US" sz="1800" b="0" i="0" u="none" strike="noStrike" cap="none" dirty="0">
              <a:solidFill>
                <a:srgbClr val="000000"/>
              </a:solidFill>
              <a:latin typeface="Open Sans Light"/>
              <a:ea typeface="Open Sans Light"/>
              <a:cs typeface="Open Sans Light"/>
            </a:endParaRPr>
          </a:p>
        </p:txBody>
      </p:sp>
      <p:grpSp>
        <p:nvGrpSpPr>
          <p:cNvPr id="383" name="Google Shape;383;g3a7de8d83d1_0_1">
            <a:extLst>
              <a:ext uri="{FF2B5EF4-FFF2-40B4-BE49-F238E27FC236}">
                <a16:creationId xmlns:a16="http://schemas.microsoft.com/office/drawing/2014/main" id="{743921B8-B625-2BCB-376C-3C60EFB7E16B}"/>
              </a:ext>
            </a:extLst>
          </p:cNvPr>
          <p:cNvGrpSpPr/>
          <p:nvPr/>
        </p:nvGrpSpPr>
        <p:grpSpPr>
          <a:xfrm>
            <a:off x="6060561" y="371886"/>
            <a:ext cx="5133128" cy="5997438"/>
            <a:chOff x="6060561" y="346486"/>
            <a:chExt cx="5133128" cy="5997438"/>
          </a:xfrm>
        </p:grpSpPr>
        <p:pic>
          <p:nvPicPr>
            <p:cNvPr id="384" name="Google Shape;384;g3a7de8d83d1_0_1">
              <a:extLst>
                <a:ext uri="{FF2B5EF4-FFF2-40B4-BE49-F238E27FC236}">
                  <a16:creationId xmlns:a16="http://schemas.microsoft.com/office/drawing/2014/main" id="{9E0901D8-5E28-9D54-A205-E5004E2B33E1}"/>
                </a:ext>
              </a:extLst>
            </p:cNvPr>
            <p:cNvPicPr preferRelativeResize="0"/>
            <p:nvPr/>
          </p:nvPicPr>
          <p:blipFill rotWithShape="1">
            <a:blip r:embed="rId3">
              <a:alphaModFix/>
            </a:blip>
            <a:srcRect/>
            <a:stretch/>
          </p:blipFill>
          <p:spPr>
            <a:xfrm>
              <a:off x="6060561" y="346486"/>
              <a:ext cx="5074038" cy="5997438"/>
            </a:xfrm>
            <a:prstGeom prst="rect">
              <a:avLst/>
            </a:prstGeom>
            <a:noFill/>
            <a:ln>
              <a:noFill/>
            </a:ln>
          </p:spPr>
        </p:pic>
        <p:sp>
          <p:nvSpPr>
            <p:cNvPr id="385" name="Google Shape;385;g3a7de8d83d1_0_1">
              <a:extLst>
                <a:ext uri="{FF2B5EF4-FFF2-40B4-BE49-F238E27FC236}">
                  <a16:creationId xmlns:a16="http://schemas.microsoft.com/office/drawing/2014/main" id="{5F14BABC-E204-B559-D413-0B3C25CA7549}"/>
                </a:ext>
              </a:extLst>
            </p:cNvPr>
            <p:cNvSpPr/>
            <p:nvPr/>
          </p:nvSpPr>
          <p:spPr>
            <a:xfrm>
              <a:off x="6069132" y="4298633"/>
              <a:ext cx="2275800" cy="377700"/>
            </a:xfrm>
            <a:prstGeom prst="roundRect">
              <a:avLst>
                <a:gd name="adj" fmla="val 43695"/>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6" name="Google Shape;386;g3a7de8d83d1_0_1">
              <a:extLst>
                <a:ext uri="{FF2B5EF4-FFF2-40B4-BE49-F238E27FC236}">
                  <a16:creationId xmlns:a16="http://schemas.microsoft.com/office/drawing/2014/main" id="{57666534-0CDE-AF5C-EC08-6F1B244C1046}"/>
                </a:ext>
              </a:extLst>
            </p:cNvPr>
            <p:cNvSpPr/>
            <p:nvPr/>
          </p:nvSpPr>
          <p:spPr>
            <a:xfrm>
              <a:off x="8917889" y="4288632"/>
              <a:ext cx="2275800" cy="377700"/>
            </a:xfrm>
            <a:prstGeom prst="roundRect">
              <a:avLst>
                <a:gd name="adj" fmla="val 3991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387" name="Google Shape;387;g3a7de8d83d1_0_1">
            <a:extLst>
              <a:ext uri="{FF2B5EF4-FFF2-40B4-BE49-F238E27FC236}">
                <a16:creationId xmlns:a16="http://schemas.microsoft.com/office/drawing/2014/main" id="{CF154029-8E90-0349-9823-5C46CACA9AFD}"/>
              </a:ext>
            </a:extLst>
          </p:cNvPr>
          <p:cNvGrpSpPr/>
          <p:nvPr/>
        </p:nvGrpSpPr>
        <p:grpSpPr>
          <a:xfrm>
            <a:off x="6060561" y="4475480"/>
            <a:ext cx="5132957" cy="0"/>
            <a:chOff x="6060561" y="4450080"/>
            <a:chExt cx="5132957" cy="0"/>
          </a:xfrm>
        </p:grpSpPr>
        <p:cxnSp>
          <p:nvCxnSpPr>
            <p:cNvPr id="388" name="Google Shape;388;g3a7de8d83d1_0_1">
              <a:extLst>
                <a:ext uri="{FF2B5EF4-FFF2-40B4-BE49-F238E27FC236}">
                  <a16:creationId xmlns:a16="http://schemas.microsoft.com/office/drawing/2014/main" id="{B32D54CA-6072-97B1-52B6-F8FDE6C6B490}"/>
                </a:ext>
              </a:extLst>
            </p:cNvPr>
            <p:cNvCxnSpPr/>
            <p:nvPr/>
          </p:nvCxnSpPr>
          <p:spPr>
            <a:xfrm>
              <a:off x="6060561" y="4450080"/>
              <a:ext cx="2284200" cy="0"/>
            </a:xfrm>
            <a:prstGeom prst="straightConnector1">
              <a:avLst/>
            </a:prstGeom>
            <a:noFill/>
            <a:ln w="12700" cap="flat" cmpd="sng">
              <a:solidFill>
                <a:schemeClr val="accent2"/>
              </a:solidFill>
              <a:prstDash val="solid"/>
              <a:round/>
              <a:headEnd type="none" w="sm" len="sm"/>
              <a:tailEnd type="none" w="sm" len="sm"/>
            </a:ln>
          </p:spPr>
        </p:cxnSp>
        <p:cxnSp>
          <p:nvCxnSpPr>
            <p:cNvPr id="389" name="Google Shape;389;g3a7de8d83d1_0_1">
              <a:extLst>
                <a:ext uri="{FF2B5EF4-FFF2-40B4-BE49-F238E27FC236}">
                  <a16:creationId xmlns:a16="http://schemas.microsoft.com/office/drawing/2014/main" id="{E3CFB033-FDA3-98F2-6AB3-4F4A4C8BA615}"/>
                </a:ext>
              </a:extLst>
            </p:cNvPr>
            <p:cNvCxnSpPr/>
            <p:nvPr/>
          </p:nvCxnSpPr>
          <p:spPr>
            <a:xfrm>
              <a:off x="8909318" y="4450080"/>
              <a:ext cx="2284200" cy="0"/>
            </a:xfrm>
            <a:prstGeom prst="straightConnector1">
              <a:avLst/>
            </a:prstGeom>
            <a:noFill/>
            <a:ln w="12700" cap="flat" cmpd="sng">
              <a:solidFill>
                <a:schemeClr val="accent2"/>
              </a:solidFill>
              <a:prstDash val="solid"/>
              <a:round/>
              <a:headEnd type="none" w="sm" len="sm"/>
              <a:tailEnd type="none" w="sm" len="sm"/>
            </a:ln>
          </p:spPr>
        </p:cxnSp>
      </p:grpSp>
      <p:sp>
        <p:nvSpPr>
          <p:cNvPr id="390" name="Google Shape;390;g3a7de8d83d1_0_1">
            <a:extLst>
              <a:ext uri="{FF2B5EF4-FFF2-40B4-BE49-F238E27FC236}">
                <a16:creationId xmlns:a16="http://schemas.microsoft.com/office/drawing/2014/main" id="{F9901BA8-9269-0A07-2D84-28FD78731E1E}"/>
              </a:ext>
            </a:extLst>
          </p:cNvPr>
          <p:cNvSpPr/>
          <p:nvPr/>
        </p:nvSpPr>
        <p:spPr>
          <a:xfrm>
            <a:off x="669701" y="2863940"/>
            <a:ext cx="4554000" cy="1764300"/>
          </a:xfrm>
          <a:prstGeom prst="rect">
            <a:avLst/>
          </a:prstGeom>
          <a:solidFill>
            <a:srgbClr val="D0E2F3">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a:solidFill>
                <a:schemeClr val="lt1"/>
              </a:solidFill>
              <a:latin typeface="Open Sans Light"/>
              <a:ea typeface="Open Sans Light"/>
              <a:cs typeface="Open Sans Light"/>
              <a:sym typeface="Open Sans Light"/>
            </a:endParaRPr>
          </a:p>
        </p:txBody>
      </p:sp>
      <p:cxnSp>
        <p:nvCxnSpPr>
          <p:cNvPr id="391" name="Google Shape;391;g3a7de8d83d1_0_1">
            <a:extLst>
              <a:ext uri="{FF2B5EF4-FFF2-40B4-BE49-F238E27FC236}">
                <a16:creationId xmlns:a16="http://schemas.microsoft.com/office/drawing/2014/main" id="{986B3F2D-DDA8-38CA-C132-77B70CB80AF9}"/>
              </a:ext>
            </a:extLst>
          </p:cNvPr>
          <p:cNvCxnSpPr/>
          <p:nvPr/>
        </p:nvCxnSpPr>
        <p:spPr>
          <a:xfrm>
            <a:off x="669701" y="2876820"/>
            <a:ext cx="0" cy="1764300"/>
          </a:xfrm>
          <a:prstGeom prst="straightConnector1">
            <a:avLst/>
          </a:prstGeom>
          <a:noFill/>
          <a:ln w="57150" cap="flat" cmpd="sng">
            <a:solidFill>
              <a:schemeClr val="accent1"/>
            </a:solidFill>
            <a:prstDash val="solid"/>
            <a:miter lim="800000"/>
            <a:headEnd type="none" w="sm" len="sm"/>
            <a:tailEnd type="none" w="sm" len="sm"/>
          </a:ln>
        </p:spPr>
      </p:cxnSp>
      <p:sp>
        <p:nvSpPr>
          <p:cNvPr id="392" name="Google Shape;392;g3a7de8d83d1_0_1">
            <a:extLst>
              <a:ext uri="{FF2B5EF4-FFF2-40B4-BE49-F238E27FC236}">
                <a16:creationId xmlns:a16="http://schemas.microsoft.com/office/drawing/2014/main" id="{600B4158-F8E7-2784-5B02-743B4E6550F1}"/>
              </a:ext>
            </a:extLst>
          </p:cNvPr>
          <p:cNvSpPr txBox="1"/>
          <p:nvPr/>
        </p:nvSpPr>
        <p:spPr>
          <a:xfrm>
            <a:off x="282085" y="4720349"/>
            <a:ext cx="49086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1200"/>
              </a:spcAft>
              <a:buClr>
                <a:srgbClr val="000000"/>
              </a:buClr>
              <a:buSzPts val="1700"/>
              <a:buFont typeface="Arial"/>
              <a:buNone/>
            </a:pPr>
            <a:r>
              <a:rPr lang="en-US" sz="1800" b="0" i="0" u="none" strike="noStrike" cap="none" dirty="0">
                <a:solidFill>
                  <a:srgbClr val="000000"/>
                </a:solidFill>
                <a:latin typeface="Open Sans Light"/>
                <a:ea typeface="Open Sans Light"/>
                <a:cs typeface="Open Sans Light"/>
                <a:sym typeface="Open Sans Light"/>
              </a:rPr>
              <a:t>Countless other examples of such ‘genetic erosion’ are also reported from other crops.</a:t>
            </a:r>
            <a:endParaRPr lang="en-US" sz="1800" b="0" i="0" u="none" strike="noStrike" cap="none" dirty="0">
              <a:solidFill>
                <a:srgbClr val="000000"/>
              </a:solidFill>
              <a:latin typeface="Open Sans Light"/>
              <a:ea typeface="Open Sans Light"/>
              <a:cs typeface="Open Sans Light"/>
            </a:endParaRPr>
          </a:p>
        </p:txBody>
      </p:sp>
      <p:sp>
        <p:nvSpPr>
          <p:cNvPr id="393" name="Google Shape;393;g3a7de8d83d1_0_1">
            <a:extLst>
              <a:ext uri="{FF2B5EF4-FFF2-40B4-BE49-F238E27FC236}">
                <a16:creationId xmlns:a16="http://schemas.microsoft.com/office/drawing/2014/main" id="{BFF7C67F-DDEA-A844-42CA-7435F2D322FC}"/>
              </a:ext>
            </a:extLst>
          </p:cNvPr>
          <p:cNvSpPr txBox="1"/>
          <p:nvPr/>
        </p:nvSpPr>
        <p:spPr>
          <a:xfrm>
            <a:off x="852491" y="3052145"/>
            <a:ext cx="4371300" cy="1384954"/>
          </a:xfrm>
          <a:prstGeom prst="rect">
            <a:avLst/>
          </a:prstGeom>
          <a:noFill/>
          <a:ln>
            <a:noFill/>
          </a:ln>
        </p:spPr>
        <p:txBody>
          <a:bodyPr spcFirstLastPara="1" wrap="square" lIns="91425" tIns="45700" rIns="91425" bIns="45700" anchor="ctr" anchorCtr="0">
            <a:spAutoFit/>
          </a:bodyPr>
          <a:lstStyle/>
          <a:p>
            <a:pPr marL="0" marR="0" lvl="3"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Open Sans Light"/>
                <a:ea typeface="Open Sans Light"/>
                <a:cs typeface="Open Sans Light"/>
                <a:sym typeface="Open Sans Light"/>
              </a:rPr>
              <a:t>Of the more than 1,000 apple varieties that used to be grown in Europe, only six varieties are the source of apples grown commercially today.</a:t>
            </a:r>
            <a:endParaRPr lang="en-US" sz="1400" b="0" i="0" u="none" strike="noStrike" cap="none" baseline="30000" dirty="0">
              <a:solidFill>
                <a:srgbClr val="000000"/>
              </a:solidFill>
              <a:latin typeface="Open Sans Light"/>
              <a:ea typeface="Open Sans Light"/>
              <a:cs typeface="Open Sans Light"/>
            </a:endParaRPr>
          </a:p>
          <a:p>
            <a:pPr marL="0" marR="0" lvl="3"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Open Sans Light"/>
                <a:ea typeface="Open Sans Light"/>
                <a:cs typeface="Open Sans Light"/>
                <a:sym typeface="Open Sans Light"/>
              </a:rPr>
              <a:t>Of the 125 species of coffee, only two are economically cultivated today: Arabica and Robusta.</a:t>
            </a:r>
            <a:endParaRPr lang="en-US" sz="1400" b="0" i="0" u="none" strike="noStrike" cap="none" baseline="30000" dirty="0">
              <a:solidFill>
                <a:srgbClr val="000000"/>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84889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90"/>
                                        </p:tgtEl>
                                        <p:attrNameLst>
                                          <p:attrName>style.visibility</p:attrName>
                                        </p:attrNameLst>
                                      </p:cBhvr>
                                      <p:to>
                                        <p:strVal val="visible"/>
                                      </p:to>
                                    </p:set>
                                    <p:animEffect transition="in" filter="fade">
                                      <p:cBhvr>
                                        <p:cTn id="9" dur="500"/>
                                        <p:tgtEl>
                                          <p:spTgt spid="390"/>
                                        </p:tgtEl>
                                      </p:cBhvr>
                                    </p:animEffect>
                                  </p:childTnLst>
                                </p:cTn>
                              </p:par>
                              <p:par>
                                <p:cTn id="10" presetID="10" presetClass="entr" presetSubtype="0" fill="hold" nodeType="with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500"/>
                                        <p:tgtEl>
                                          <p:spTgt spid="393"/>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E522C3-C4DA-79CD-97FC-16C5D09F0565}"/>
              </a:ext>
            </a:extLst>
          </p:cNvPr>
          <p:cNvSpPr>
            <a:spLocks noGrp="1"/>
          </p:cNvSpPr>
          <p:nvPr>
            <p:ph type="body" sz="quarter" idx="11"/>
          </p:nvPr>
        </p:nvSpPr>
        <p:spPr/>
        <p:txBody>
          <a:bodyPr/>
          <a:lstStyle/>
          <a:p>
            <a:r>
              <a:rPr lang="en-US" dirty="0"/>
              <a:t>4 Key points</a:t>
            </a:r>
          </a:p>
        </p:txBody>
      </p:sp>
      <p:sp>
        <p:nvSpPr>
          <p:cNvPr id="3" name="Text Placeholder 2">
            <a:extLst>
              <a:ext uri="{FF2B5EF4-FFF2-40B4-BE49-F238E27FC236}">
                <a16:creationId xmlns:a16="http://schemas.microsoft.com/office/drawing/2014/main" id="{1D8151D0-EFEF-C95A-C5B9-09444C95678C}"/>
              </a:ext>
            </a:extLst>
          </p:cNvPr>
          <p:cNvSpPr>
            <a:spLocks noGrp="1"/>
          </p:cNvSpPr>
          <p:nvPr>
            <p:ph type="body" sz="quarter" idx="13"/>
          </p:nvPr>
        </p:nvSpPr>
        <p:spPr/>
        <p:txBody>
          <a:bodyPr>
            <a:normAutofit/>
          </a:bodyPr>
          <a:lstStyle/>
          <a:p>
            <a:pPr marL="457200" indent="-457200">
              <a:buFont typeface="+mj-lt"/>
              <a:buAutoNum type="arabicPeriod"/>
            </a:pPr>
            <a:r>
              <a:rPr lang="en-US" sz="2400" dirty="0"/>
              <a:t>The International Rice Genebank, at the International Rice Research Institute (IRRI) - supported by the Crop Trust Endowment Fund - is a critical global resource for rice breeders.</a:t>
            </a:r>
          </a:p>
          <a:p>
            <a:pPr marL="457200" indent="-457200">
              <a:buFont typeface="+mj-lt"/>
              <a:buAutoNum type="arabicPeriod"/>
            </a:pPr>
            <a:r>
              <a:rPr lang="en-US" sz="2400" dirty="0"/>
              <a:t>Reliable access to and availability of rice germplasm is key to regional and global food security. </a:t>
            </a:r>
          </a:p>
          <a:p>
            <a:pPr marL="457200" indent="-457200">
              <a:buFont typeface="+mj-lt"/>
              <a:buAutoNum type="arabicPeriod"/>
            </a:pPr>
            <a:r>
              <a:rPr lang="en-US" sz="2400" dirty="0"/>
              <a:t>All national rice genebanks should consider sending active safety duplicates to IRRI - and make them available to the multilateral system (MLS)*.</a:t>
            </a:r>
          </a:p>
          <a:p>
            <a:pPr marL="457200" indent="-457200">
              <a:buFont typeface="+mj-lt"/>
              <a:buAutoNum type="arabicPeriod"/>
            </a:pPr>
            <a:r>
              <a:rPr lang="en-US" sz="2400" dirty="0"/>
              <a:t>Data on seed accessions is as important as the seeds themselves. Accurate, well-curated data greatly enhances their value and use.</a:t>
            </a:r>
          </a:p>
        </p:txBody>
      </p:sp>
      <p:sp>
        <p:nvSpPr>
          <p:cNvPr id="4" name="TextBox 3">
            <a:extLst>
              <a:ext uri="{FF2B5EF4-FFF2-40B4-BE49-F238E27FC236}">
                <a16:creationId xmlns:a16="http://schemas.microsoft.com/office/drawing/2014/main" id="{F32011F6-B0AE-6512-7FD3-6748BDCF1B84}"/>
              </a:ext>
            </a:extLst>
          </p:cNvPr>
          <p:cNvSpPr txBox="1"/>
          <p:nvPr/>
        </p:nvSpPr>
        <p:spPr>
          <a:xfrm>
            <a:off x="646771" y="6110869"/>
            <a:ext cx="1538868" cy="253660"/>
          </a:xfrm>
          <a:prstGeom prst="rect">
            <a:avLst/>
          </a:prstGeom>
        </p:spPr>
        <p:txBody>
          <a:bodyPr vert="horz" wrap="none" lIns="91440" tIns="45720" rIns="91440" bIns="45720" rtlCol="0" anchor="t">
            <a:noAutofit/>
          </a:bodyPr>
          <a:lstStyle/>
          <a:p>
            <a:r>
              <a:rPr lang="en-US" dirty="0">
                <a:latin typeface="Open Sans Light" pitchFamily="2" charset="0"/>
                <a:ea typeface="Open Sans Light" pitchFamily="2" charset="0"/>
                <a:cs typeface="Open Sans Light" pitchFamily="2" charset="0"/>
              </a:rPr>
              <a:t>*For more information about MLS, see: </a:t>
            </a:r>
          </a:p>
          <a:p>
            <a:r>
              <a:rPr lang="en-US" dirty="0">
                <a:latin typeface="Open Sans Light" pitchFamily="2" charset="0"/>
                <a:ea typeface="Open Sans Light" pitchFamily="2" charset="0"/>
                <a:cs typeface="Open Sans Light" pitchFamily="2" charset="0"/>
                <a:hlinkClick r:id="rId2"/>
              </a:rPr>
              <a:t>https://www.fao.org/plant-treaty/areas-of-work/the-multilateral-system/faqs-mls/en/</a:t>
            </a:r>
            <a:r>
              <a:rPr lang="en-US" dirty="0">
                <a:latin typeface="Open Sans Light" pitchFamily="2" charset="0"/>
                <a:ea typeface="Open Sans Light" pitchFamily="2" charset="0"/>
                <a:cs typeface="Open Sans Light" pitchFamily="2" charset="0"/>
              </a:rPr>
              <a:t> </a:t>
            </a:r>
            <a:endParaRPr lang="en-US" b="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793794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5D22689-5F28-64B3-B71B-4A3BCB00074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90F0B7-53CE-1306-E94A-9F88DDA3966F}"/>
              </a:ext>
            </a:extLst>
          </p:cNvPr>
          <p:cNvSpPr>
            <a:spLocks noGrp="1"/>
          </p:cNvSpPr>
          <p:nvPr/>
        </p:nvSpPr>
        <p:spPr>
          <a:xfrm>
            <a:off x="369038" y="2204372"/>
            <a:ext cx="11822962" cy="1675523"/>
          </a:xfrm>
          <a:prstGeom prst="rect">
            <a:avLst/>
          </a:prstGeom>
        </p:spPr>
        <p:txBody>
          <a:bodyPr vert="horz" wrap="square" lIns="90000" tIns="45720" rIns="91440" bIns="45720" rtlCol="0" anchor="ctr">
            <a:sp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lnSpc>
                <a:spcPct val="80000"/>
              </a:lnSpc>
            </a:pPr>
            <a:r>
              <a:rPr lang="en-US" sz="8000" b="1" dirty="0">
                <a:solidFill>
                  <a:schemeClr val="accent4"/>
                </a:solidFill>
              </a:rPr>
              <a:t>Thank you!</a:t>
            </a:r>
          </a:p>
          <a:p>
            <a:pPr algn="l">
              <a:lnSpc>
                <a:spcPct val="80000"/>
              </a:lnSpc>
            </a:pPr>
            <a:r>
              <a:rPr lang="en-US" sz="2400" b="1" dirty="0">
                <a:solidFill>
                  <a:schemeClr val="accent4"/>
                </a:solidFill>
              </a:rPr>
              <a:t>Dr Julianne Biddle, Asia-Pacific Partnerships Lead</a:t>
            </a:r>
          </a:p>
          <a:p>
            <a:pPr algn="l">
              <a:lnSpc>
                <a:spcPct val="80000"/>
              </a:lnSpc>
            </a:pPr>
            <a:r>
              <a:rPr lang="en-US" sz="2400" b="1" dirty="0">
                <a:solidFill>
                  <a:schemeClr val="accent4"/>
                </a:solidFill>
                <a:hlinkClick r:id="rId3"/>
              </a:rPr>
              <a:t>Julianne.Biddle@croptrust.org</a:t>
            </a:r>
            <a:r>
              <a:rPr lang="en-US" sz="2400" b="1" dirty="0">
                <a:solidFill>
                  <a:schemeClr val="accent4"/>
                </a:solidFill>
              </a:rPr>
              <a:t>  </a:t>
            </a:r>
          </a:p>
        </p:txBody>
      </p:sp>
    </p:spTree>
    <p:extLst>
      <p:ext uri="{BB962C8B-B14F-4D97-AF65-F5344CB8AC3E}">
        <p14:creationId xmlns:p14="http://schemas.microsoft.com/office/powerpoint/2010/main" val="361244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5A648EE4-5E84-D536-13C3-46FF5C6EB7EE}"/>
            </a:ext>
          </a:extLst>
        </p:cNvPr>
        <p:cNvGrpSpPr/>
        <p:nvPr/>
      </p:nvGrpSpPr>
      <p:grpSpPr>
        <a:xfrm>
          <a:off x="0" y="0"/>
          <a:ext cx="0" cy="0"/>
          <a:chOff x="0" y="0"/>
          <a:chExt cx="0" cy="0"/>
        </a:xfrm>
      </p:grpSpPr>
      <p:cxnSp>
        <p:nvCxnSpPr>
          <p:cNvPr id="341" name="Google Shape;341;g3a7de8d83d1_0_197">
            <a:extLst>
              <a:ext uri="{FF2B5EF4-FFF2-40B4-BE49-F238E27FC236}">
                <a16:creationId xmlns:a16="http://schemas.microsoft.com/office/drawing/2014/main" id="{508B9DFF-4DF3-8D67-2BE6-97F838ECD950}"/>
              </a:ext>
            </a:extLst>
          </p:cNvPr>
          <p:cNvCxnSpPr/>
          <p:nvPr/>
        </p:nvCxnSpPr>
        <p:spPr>
          <a:xfrm rot="10800000" flipH="1">
            <a:off x="3768060" y="1925432"/>
            <a:ext cx="1746900" cy="1293600"/>
          </a:xfrm>
          <a:prstGeom prst="straightConnector1">
            <a:avLst/>
          </a:prstGeom>
          <a:noFill/>
          <a:ln w="12700" cap="flat" cmpd="sng">
            <a:solidFill>
              <a:schemeClr val="accent3"/>
            </a:solidFill>
            <a:prstDash val="solid"/>
            <a:round/>
            <a:headEnd type="none" w="sm" len="sm"/>
            <a:tailEnd type="triangle" w="med" len="med"/>
          </a:ln>
        </p:spPr>
      </p:cxnSp>
      <p:cxnSp>
        <p:nvCxnSpPr>
          <p:cNvPr id="342" name="Google Shape;342;g3a7de8d83d1_0_197">
            <a:extLst>
              <a:ext uri="{FF2B5EF4-FFF2-40B4-BE49-F238E27FC236}">
                <a16:creationId xmlns:a16="http://schemas.microsoft.com/office/drawing/2014/main" id="{90C1380B-0B0B-8749-36CF-4C2FB96570B8}"/>
              </a:ext>
            </a:extLst>
          </p:cNvPr>
          <p:cNvCxnSpPr/>
          <p:nvPr/>
        </p:nvCxnSpPr>
        <p:spPr>
          <a:xfrm rot="10800000" flipH="1">
            <a:off x="3975809" y="1977121"/>
            <a:ext cx="3473700" cy="1278600"/>
          </a:xfrm>
          <a:prstGeom prst="straightConnector1">
            <a:avLst/>
          </a:prstGeom>
          <a:noFill/>
          <a:ln w="12700" cap="flat" cmpd="sng">
            <a:solidFill>
              <a:schemeClr val="accent3"/>
            </a:solidFill>
            <a:prstDash val="solid"/>
            <a:round/>
            <a:headEnd type="none" w="sm" len="sm"/>
            <a:tailEnd type="triangle" w="med" len="med"/>
          </a:ln>
        </p:spPr>
      </p:cxnSp>
      <p:cxnSp>
        <p:nvCxnSpPr>
          <p:cNvPr id="343" name="Google Shape;343;g3a7de8d83d1_0_197">
            <a:extLst>
              <a:ext uri="{FF2B5EF4-FFF2-40B4-BE49-F238E27FC236}">
                <a16:creationId xmlns:a16="http://schemas.microsoft.com/office/drawing/2014/main" id="{4E42B889-529C-A09D-9AFB-895F5511D36F}"/>
              </a:ext>
            </a:extLst>
          </p:cNvPr>
          <p:cNvCxnSpPr/>
          <p:nvPr/>
        </p:nvCxnSpPr>
        <p:spPr>
          <a:xfrm rot="10800000">
            <a:off x="3027329" y="4560197"/>
            <a:ext cx="601500" cy="364500"/>
          </a:xfrm>
          <a:prstGeom prst="straightConnector1">
            <a:avLst/>
          </a:prstGeom>
          <a:noFill/>
          <a:ln w="63500" cap="flat" cmpd="sng">
            <a:solidFill>
              <a:schemeClr val="accent3"/>
            </a:solidFill>
            <a:prstDash val="solid"/>
            <a:round/>
            <a:headEnd type="none" w="sm" len="sm"/>
            <a:tailEnd type="triangle" w="med" len="med"/>
          </a:ln>
        </p:spPr>
      </p:cxnSp>
      <p:cxnSp>
        <p:nvCxnSpPr>
          <p:cNvPr id="344" name="Google Shape;344;g3a7de8d83d1_0_197">
            <a:extLst>
              <a:ext uri="{FF2B5EF4-FFF2-40B4-BE49-F238E27FC236}">
                <a16:creationId xmlns:a16="http://schemas.microsoft.com/office/drawing/2014/main" id="{6C1A7D59-1F18-DFF6-6488-CF93157C1296}"/>
              </a:ext>
            </a:extLst>
          </p:cNvPr>
          <p:cNvCxnSpPr/>
          <p:nvPr/>
        </p:nvCxnSpPr>
        <p:spPr>
          <a:xfrm rot="10800000" flipH="1">
            <a:off x="8563173" y="4508297"/>
            <a:ext cx="696000" cy="416400"/>
          </a:xfrm>
          <a:prstGeom prst="straightConnector1">
            <a:avLst/>
          </a:prstGeom>
          <a:noFill/>
          <a:ln w="63500" cap="flat" cmpd="sng">
            <a:solidFill>
              <a:schemeClr val="accent3"/>
            </a:solidFill>
            <a:prstDash val="solid"/>
            <a:round/>
            <a:headEnd type="none" w="sm" len="sm"/>
            <a:tailEnd type="triangle" w="med" len="med"/>
          </a:ln>
        </p:spPr>
      </p:cxnSp>
      <p:cxnSp>
        <p:nvCxnSpPr>
          <p:cNvPr id="345" name="Google Shape;345;g3a7de8d83d1_0_197">
            <a:extLst>
              <a:ext uri="{FF2B5EF4-FFF2-40B4-BE49-F238E27FC236}">
                <a16:creationId xmlns:a16="http://schemas.microsoft.com/office/drawing/2014/main" id="{71111CD7-3E67-B86C-1A79-FF4B34BFF90C}"/>
              </a:ext>
            </a:extLst>
          </p:cNvPr>
          <p:cNvCxnSpPr/>
          <p:nvPr/>
        </p:nvCxnSpPr>
        <p:spPr>
          <a:xfrm rot="10800000" flipH="1">
            <a:off x="7717379" y="3930315"/>
            <a:ext cx="483900" cy="578100"/>
          </a:xfrm>
          <a:prstGeom prst="straightConnector1">
            <a:avLst/>
          </a:prstGeom>
          <a:noFill/>
          <a:ln w="63500" cap="flat" cmpd="sng">
            <a:solidFill>
              <a:schemeClr val="accent3"/>
            </a:solidFill>
            <a:prstDash val="solid"/>
            <a:round/>
            <a:headEnd type="none" w="sm" len="sm"/>
            <a:tailEnd type="triangle" w="med" len="med"/>
          </a:ln>
        </p:spPr>
      </p:cxnSp>
      <p:cxnSp>
        <p:nvCxnSpPr>
          <p:cNvPr id="346" name="Google Shape;346;g3a7de8d83d1_0_197">
            <a:extLst>
              <a:ext uri="{FF2B5EF4-FFF2-40B4-BE49-F238E27FC236}">
                <a16:creationId xmlns:a16="http://schemas.microsoft.com/office/drawing/2014/main" id="{9DA1AA27-1675-3D22-308E-57D62A788EF0}"/>
              </a:ext>
            </a:extLst>
          </p:cNvPr>
          <p:cNvCxnSpPr/>
          <p:nvPr/>
        </p:nvCxnSpPr>
        <p:spPr>
          <a:xfrm rot="10800000" flipH="1">
            <a:off x="6888907" y="3530163"/>
            <a:ext cx="49800" cy="755400"/>
          </a:xfrm>
          <a:prstGeom prst="straightConnector1">
            <a:avLst/>
          </a:prstGeom>
          <a:noFill/>
          <a:ln w="63500" cap="flat" cmpd="sng">
            <a:solidFill>
              <a:schemeClr val="accent3"/>
            </a:solidFill>
            <a:prstDash val="solid"/>
            <a:round/>
            <a:headEnd type="none" w="sm" len="sm"/>
            <a:tailEnd type="triangle" w="med" len="med"/>
          </a:ln>
        </p:spPr>
      </p:cxnSp>
      <p:cxnSp>
        <p:nvCxnSpPr>
          <p:cNvPr id="347" name="Google Shape;347;g3a7de8d83d1_0_197">
            <a:extLst>
              <a:ext uri="{FF2B5EF4-FFF2-40B4-BE49-F238E27FC236}">
                <a16:creationId xmlns:a16="http://schemas.microsoft.com/office/drawing/2014/main" id="{AE2D0418-AC0A-7860-4B01-AABA7AB63DC0}"/>
              </a:ext>
            </a:extLst>
          </p:cNvPr>
          <p:cNvCxnSpPr/>
          <p:nvPr/>
        </p:nvCxnSpPr>
        <p:spPr>
          <a:xfrm rot="10800000">
            <a:off x="5370738" y="3589563"/>
            <a:ext cx="27300" cy="696000"/>
          </a:xfrm>
          <a:prstGeom prst="straightConnector1">
            <a:avLst/>
          </a:prstGeom>
          <a:noFill/>
          <a:ln w="63500" cap="flat" cmpd="sng">
            <a:solidFill>
              <a:schemeClr val="accent3"/>
            </a:solidFill>
            <a:prstDash val="solid"/>
            <a:round/>
            <a:headEnd type="none" w="sm" len="sm"/>
            <a:tailEnd type="triangle" w="med" len="med"/>
          </a:ln>
        </p:spPr>
      </p:cxnSp>
      <p:cxnSp>
        <p:nvCxnSpPr>
          <p:cNvPr id="348" name="Google Shape;348;g3a7de8d83d1_0_197">
            <a:extLst>
              <a:ext uri="{FF2B5EF4-FFF2-40B4-BE49-F238E27FC236}">
                <a16:creationId xmlns:a16="http://schemas.microsoft.com/office/drawing/2014/main" id="{494758F1-5C14-5595-BAB5-712FDF3740B1}"/>
              </a:ext>
            </a:extLst>
          </p:cNvPr>
          <p:cNvCxnSpPr/>
          <p:nvPr/>
        </p:nvCxnSpPr>
        <p:spPr>
          <a:xfrm rot="10800000">
            <a:off x="4009897" y="3907815"/>
            <a:ext cx="618300" cy="600600"/>
          </a:xfrm>
          <a:prstGeom prst="straightConnector1">
            <a:avLst/>
          </a:prstGeom>
          <a:noFill/>
          <a:ln w="63500" cap="flat" cmpd="sng">
            <a:solidFill>
              <a:schemeClr val="accent3"/>
            </a:solidFill>
            <a:prstDash val="solid"/>
            <a:round/>
            <a:headEnd type="none" w="sm" len="sm"/>
            <a:tailEnd type="triangle" w="med" len="med"/>
          </a:ln>
        </p:spPr>
      </p:cxnSp>
      <p:pic>
        <p:nvPicPr>
          <p:cNvPr id="349" name="Google Shape;349;g3a7de8d83d1_0_197" descr="A picture containing fruit, nut, squash, several&#10;&#10;Description automatically generated">
            <a:extLst>
              <a:ext uri="{FF2B5EF4-FFF2-40B4-BE49-F238E27FC236}">
                <a16:creationId xmlns:a16="http://schemas.microsoft.com/office/drawing/2014/main" id="{CFEEF7AD-4AD4-AD9A-64C0-97B565051D07}"/>
              </a:ext>
            </a:extLst>
          </p:cNvPr>
          <p:cNvPicPr preferRelativeResize="0"/>
          <p:nvPr/>
        </p:nvPicPr>
        <p:blipFill rotWithShape="1">
          <a:blip r:embed="rId3">
            <a:alphaModFix/>
          </a:blip>
          <a:srcRect/>
          <a:stretch/>
        </p:blipFill>
        <p:spPr>
          <a:xfrm>
            <a:off x="3336595" y="3944552"/>
            <a:ext cx="5551348" cy="2193514"/>
          </a:xfrm>
          <a:custGeom>
            <a:avLst/>
            <a:gdLst/>
            <a:ahLst/>
            <a:cxnLst/>
            <a:rect l="l" t="t" r="r" b="b"/>
            <a:pathLst>
              <a:path w="5551348" h="2193514" extrusionOk="0">
                <a:moveTo>
                  <a:pt x="2775674" y="0"/>
                </a:moveTo>
                <a:cubicBezTo>
                  <a:pt x="4308636" y="0"/>
                  <a:pt x="5551348" y="491035"/>
                  <a:pt x="5551348" y="1096757"/>
                </a:cubicBezTo>
                <a:cubicBezTo>
                  <a:pt x="5551348" y="1702479"/>
                  <a:pt x="4308636" y="2193514"/>
                  <a:pt x="2775674" y="2193514"/>
                </a:cubicBezTo>
                <a:cubicBezTo>
                  <a:pt x="1242712" y="2193514"/>
                  <a:pt x="0" y="1702479"/>
                  <a:pt x="0" y="1096757"/>
                </a:cubicBezTo>
                <a:cubicBezTo>
                  <a:pt x="0" y="491035"/>
                  <a:pt x="1242712" y="0"/>
                  <a:pt x="2775674" y="0"/>
                </a:cubicBezTo>
                <a:close/>
              </a:path>
            </a:pathLst>
          </a:custGeom>
          <a:noFill/>
          <a:ln>
            <a:noFill/>
          </a:ln>
        </p:spPr>
      </p:pic>
      <p:sp>
        <p:nvSpPr>
          <p:cNvPr id="350" name="Google Shape;350;g3a7de8d83d1_0_197">
            <a:extLst>
              <a:ext uri="{FF2B5EF4-FFF2-40B4-BE49-F238E27FC236}">
                <a16:creationId xmlns:a16="http://schemas.microsoft.com/office/drawing/2014/main" id="{110B877C-B9EF-1833-3390-D1B994D71939}"/>
              </a:ext>
            </a:extLst>
          </p:cNvPr>
          <p:cNvSpPr txBox="1">
            <a:spLocks noGrp="1"/>
          </p:cNvSpPr>
          <p:nvPr>
            <p:ph type="title"/>
          </p:nvPr>
        </p:nvSpPr>
        <p:spPr>
          <a:xfrm>
            <a:off x="307342" y="444032"/>
            <a:ext cx="106182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a:t>Why crop diversity is crucial for a resilient food supply</a:t>
            </a:r>
            <a:endParaRPr/>
          </a:p>
        </p:txBody>
      </p:sp>
      <p:sp>
        <p:nvSpPr>
          <p:cNvPr id="351" name="Google Shape;351;g3a7de8d83d1_0_197">
            <a:extLst>
              <a:ext uri="{FF2B5EF4-FFF2-40B4-BE49-F238E27FC236}">
                <a16:creationId xmlns:a16="http://schemas.microsoft.com/office/drawing/2014/main" id="{0342BC52-C682-80C8-E779-47AFDE9418AF}"/>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6</a:t>
            </a:fld>
            <a:endParaRPr lang="en-US"/>
          </a:p>
        </p:txBody>
      </p:sp>
      <p:cxnSp>
        <p:nvCxnSpPr>
          <p:cNvPr id="352" name="Google Shape;352;g3a7de8d83d1_0_197">
            <a:extLst>
              <a:ext uri="{FF2B5EF4-FFF2-40B4-BE49-F238E27FC236}">
                <a16:creationId xmlns:a16="http://schemas.microsoft.com/office/drawing/2014/main" id="{5C7E6ACC-0706-5548-5AD7-DC060A88C83F}"/>
              </a:ext>
            </a:extLst>
          </p:cNvPr>
          <p:cNvCxnSpPr/>
          <p:nvPr/>
        </p:nvCxnSpPr>
        <p:spPr>
          <a:xfrm rot="10800000" flipH="1">
            <a:off x="9963054" y="2916766"/>
            <a:ext cx="174000" cy="975900"/>
          </a:xfrm>
          <a:prstGeom prst="straightConnector1">
            <a:avLst/>
          </a:prstGeom>
          <a:noFill/>
          <a:ln w="12700" cap="flat" cmpd="sng">
            <a:solidFill>
              <a:schemeClr val="accent3"/>
            </a:solidFill>
            <a:prstDash val="solid"/>
            <a:round/>
            <a:headEnd type="none" w="sm" len="sm"/>
            <a:tailEnd type="triangle" w="med" len="med"/>
          </a:ln>
        </p:spPr>
      </p:cxnSp>
      <p:sp>
        <p:nvSpPr>
          <p:cNvPr id="353" name="Google Shape;353;g3a7de8d83d1_0_197">
            <a:extLst>
              <a:ext uri="{FF2B5EF4-FFF2-40B4-BE49-F238E27FC236}">
                <a16:creationId xmlns:a16="http://schemas.microsoft.com/office/drawing/2014/main" id="{DC8B0193-86E9-F05C-1BF1-4E1AFB533F0B}"/>
              </a:ext>
            </a:extLst>
          </p:cNvPr>
          <p:cNvSpPr/>
          <p:nvPr/>
        </p:nvSpPr>
        <p:spPr>
          <a:xfrm>
            <a:off x="2787532" y="3142275"/>
            <a:ext cx="1576800" cy="817500"/>
          </a:xfrm>
          <a:prstGeom prst="ellipse">
            <a:avLst/>
          </a:prstGeom>
          <a:solidFill>
            <a:srgbClr val="E4EC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0" i="0" u="none" strike="noStrike" cap="none">
                <a:solidFill>
                  <a:schemeClr val="dk1"/>
                </a:solidFill>
                <a:latin typeface="Open Sans Light"/>
                <a:ea typeface="Open Sans Light"/>
                <a:cs typeface="Open Sans Light"/>
                <a:sym typeface="Open Sans Light"/>
              </a:rPr>
              <a:t>More resource efficient crops</a:t>
            </a:r>
            <a:endParaRPr lang="en-US" sz="1200" b="0" i="0" u="none" strike="noStrike" cap="none">
              <a:solidFill>
                <a:srgbClr val="000000"/>
              </a:solidFill>
              <a:latin typeface="Open Sans Light"/>
              <a:ea typeface="Open Sans Light"/>
              <a:cs typeface="Open Sans Light"/>
              <a:sym typeface="Open Sans Light"/>
            </a:endParaRPr>
          </a:p>
        </p:txBody>
      </p:sp>
      <p:sp>
        <p:nvSpPr>
          <p:cNvPr id="354" name="Google Shape;354;g3a7de8d83d1_0_197">
            <a:extLst>
              <a:ext uri="{FF2B5EF4-FFF2-40B4-BE49-F238E27FC236}">
                <a16:creationId xmlns:a16="http://schemas.microsoft.com/office/drawing/2014/main" id="{5AA4B0C8-977C-F442-478B-57D0C71971AC}"/>
              </a:ext>
            </a:extLst>
          </p:cNvPr>
          <p:cNvSpPr/>
          <p:nvPr/>
        </p:nvSpPr>
        <p:spPr>
          <a:xfrm>
            <a:off x="5398038" y="1232575"/>
            <a:ext cx="1576800" cy="817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1" i="0" u="none" strike="noStrike" cap="none">
                <a:solidFill>
                  <a:schemeClr val="dk2"/>
                </a:solidFill>
                <a:latin typeface="Open Sans ExtraBold"/>
                <a:ea typeface="Open Sans ExtraBold"/>
                <a:cs typeface="Open Sans ExtraBold"/>
                <a:sym typeface="Open Sans ExtraBold"/>
              </a:rPr>
              <a:t>Climate change mitigation</a:t>
            </a:r>
            <a:endParaRPr lang="en-US" sz="1200" b="0" i="0" u="none" strike="noStrike" cap="none">
              <a:solidFill>
                <a:schemeClr val="dk2"/>
              </a:solidFill>
              <a:latin typeface="Open Sans Light"/>
              <a:ea typeface="Open Sans Light"/>
              <a:cs typeface="Open Sans Light"/>
              <a:sym typeface="Open Sans Light"/>
            </a:endParaRPr>
          </a:p>
        </p:txBody>
      </p:sp>
      <p:sp>
        <p:nvSpPr>
          <p:cNvPr id="355" name="Google Shape;355;g3a7de8d83d1_0_197">
            <a:extLst>
              <a:ext uri="{FF2B5EF4-FFF2-40B4-BE49-F238E27FC236}">
                <a16:creationId xmlns:a16="http://schemas.microsoft.com/office/drawing/2014/main" id="{A898B9C5-1F4F-9C8A-C5BF-3C551F2FF31D}"/>
              </a:ext>
            </a:extLst>
          </p:cNvPr>
          <p:cNvSpPr/>
          <p:nvPr/>
        </p:nvSpPr>
        <p:spPr>
          <a:xfrm>
            <a:off x="9348625" y="2050170"/>
            <a:ext cx="1576800" cy="817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1" i="0" u="none" strike="noStrike" cap="none">
                <a:solidFill>
                  <a:schemeClr val="dk2"/>
                </a:solidFill>
                <a:latin typeface="Open Sans ExtraBold"/>
                <a:ea typeface="Open Sans ExtraBold"/>
                <a:cs typeface="Open Sans ExtraBold"/>
                <a:sym typeface="Open Sans ExtraBold"/>
              </a:rPr>
              <a:t>Nutrition</a:t>
            </a:r>
            <a:endParaRPr lang="en-US" sz="1200" b="0" i="0" u="none" strike="noStrike" cap="none">
              <a:solidFill>
                <a:schemeClr val="dk2"/>
              </a:solidFill>
              <a:latin typeface="Open Sans Light"/>
              <a:ea typeface="Open Sans Light"/>
              <a:cs typeface="Open Sans Light"/>
              <a:sym typeface="Open Sans Light"/>
            </a:endParaRPr>
          </a:p>
        </p:txBody>
      </p:sp>
      <p:sp>
        <p:nvSpPr>
          <p:cNvPr id="356" name="Google Shape;356;g3a7de8d83d1_0_197">
            <a:extLst>
              <a:ext uri="{FF2B5EF4-FFF2-40B4-BE49-F238E27FC236}">
                <a16:creationId xmlns:a16="http://schemas.microsoft.com/office/drawing/2014/main" id="{EC8C455C-2B13-8C4A-67F7-8B29CE639BCB}"/>
              </a:ext>
            </a:extLst>
          </p:cNvPr>
          <p:cNvSpPr/>
          <p:nvPr/>
        </p:nvSpPr>
        <p:spPr>
          <a:xfrm>
            <a:off x="1537905" y="3930239"/>
            <a:ext cx="1576800" cy="817500"/>
          </a:xfrm>
          <a:prstGeom prst="ellipse">
            <a:avLst/>
          </a:prstGeom>
          <a:solidFill>
            <a:srgbClr val="E4EC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0" i="0" u="none" strike="noStrike" cap="none">
                <a:solidFill>
                  <a:schemeClr val="dk1"/>
                </a:solidFill>
                <a:latin typeface="Open Sans Light"/>
                <a:ea typeface="Open Sans Light"/>
                <a:cs typeface="Open Sans Light"/>
                <a:sym typeface="Open Sans Light"/>
              </a:rPr>
              <a:t>Climate resilient crops</a:t>
            </a:r>
            <a:endParaRPr lang="en-US" sz="1200" b="0" i="0" u="none" strike="noStrike" cap="none">
              <a:solidFill>
                <a:srgbClr val="000000"/>
              </a:solidFill>
              <a:latin typeface="Open Sans Light"/>
              <a:ea typeface="Open Sans Light"/>
              <a:cs typeface="Open Sans Light"/>
              <a:sym typeface="Open Sans Light"/>
            </a:endParaRPr>
          </a:p>
        </p:txBody>
      </p:sp>
      <p:sp>
        <p:nvSpPr>
          <p:cNvPr id="357" name="Google Shape;357;g3a7de8d83d1_0_197">
            <a:extLst>
              <a:ext uri="{FF2B5EF4-FFF2-40B4-BE49-F238E27FC236}">
                <a16:creationId xmlns:a16="http://schemas.microsoft.com/office/drawing/2014/main" id="{3D678633-37E1-C250-A843-474FE828A496}"/>
              </a:ext>
            </a:extLst>
          </p:cNvPr>
          <p:cNvSpPr/>
          <p:nvPr/>
        </p:nvSpPr>
        <p:spPr>
          <a:xfrm>
            <a:off x="3340428" y="1467034"/>
            <a:ext cx="1683300" cy="817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1" i="0" u="none" strike="noStrike" cap="none">
                <a:solidFill>
                  <a:schemeClr val="dk2"/>
                </a:solidFill>
                <a:latin typeface="Open Sans ExtraBold"/>
                <a:ea typeface="Open Sans ExtraBold"/>
                <a:cs typeface="Open Sans ExtraBold"/>
                <a:sym typeface="Open Sans ExtraBold"/>
              </a:rPr>
              <a:t>Biodiversity</a:t>
            </a:r>
            <a:endParaRPr lang="en-US" sz="1200" b="0" i="0" u="none" strike="noStrike" cap="none">
              <a:solidFill>
                <a:schemeClr val="dk2"/>
              </a:solidFill>
              <a:latin typeface="Open Sans Light"/>
              <a:ea typeface="Open Sans Light"/>
              <a:cs typeface="Open Sans Light"/>
              <a:sym typeface="Open Sans Light"/>
            </a:endParaRPr>
          </a:p>
        </p:txBody>
      </p:sp>
      <p:sp>
        <p:nvSpPr>
          <p:cNvPr id="358" name="Google Shape;358;g3a7de8d83d1_0_197">
            <a:extLst>
              <a:ext uri="{FF2B5EF4-FFF2-40B4-BE49-F238E27FC236}">
                <a16:creationId xmlns:a16="http://schemas.microsoft.com/office/drawing/2014/main" id="{93CE40B4-7552-4DC0-02D2-A7200A7637EE}"/>
              </a:ext>
            </a:extLst>
          </p:cNvPr>
          <p:cNvSpPr/>
          <p:nvPr/>
        </p:nvSpPr>
        <p:spPr>
          <a:xfrm>
            <a:off x="7817284" y="3132729"/>
            <a:ext cx="1576800" cy="817500"/>
          </a:xfrm>
          <a:prstGeom prst="ellipse">
            <a:avLst/>
          </a:prstGeom>
          <a:solidFill>
            <a:srgbClr val="E4EC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0" i="0" u="none" strike="noStrike" cap="none">
                <a:solidFill>
                  <a:schemeClr val="dk1"/>
                </a:solidFill>
                <a:latin typeface="Open Sans Light"/>
                <a:ea typeface="Open Sans Light"/>
                <a:cs typeface="Open Sans Light"/>
                <a:sym typeface="Open Sans Light"/>
              </a:rPr>
              <a:t>More diverse cultivation</a:t>
            </a:r>
            <a:endParaRPr lang="en-US" sz="1200" b="0" i="0" u="none" strike="noStrike" cap="none">
              <a:solidFill>
                <a:srgbClr val="000000"/>
              </a:solidFill>
              <a:latin typeface="Open Sans Light"/>
              <a:ea typeface="Open Sans Light"/>
              <a:cs typeface="Open Sans Light"/>
              <a:sym typeface="Open Sans Light"/>
            </a:endParaRPr>
          </a:p>
        </p:txBody>
      </p:sp>
      <p:sp>
        <p:nvSpPr>
          <p:cNvPr id="359" name="Google Shape;359;g3a7de8d83d1_0_197">
            <a:extLst>
              <a:ext uri="{FF2B5EF4-FFF2-40B4-BE49-F238E27FC236}">
                <a16:creationId xmlns:a16="http://schemas.microsoft.com/office/drawing/2014/main" id="{CE6AB6FF-2C10-2C09-8593-453EB969B205}"/>
              </a:ext>
            </a:extLst>
          </p:cNvPr>
          <p:cNvSpPr/>
          <p:nvPr/>
        </p:nvSpPr>
        <p:spPr>
          <a:xfrm>
            <a:off x="6203392" y="2693584"/>
            <a:ext cx="1576800" cy="817500"/>
          </a:xfrm>
          <a:prstGeom prst="ellipse">
            <a:avLst/>
          </a:prstGeom>
          <a:solidFill>
            <a:srgbClr val="E4EC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0" i="0" u="none" strike="noStrike" cap="none">
                <a:solidFill>
                  <a:schemeClr val="dk1"/>
                </a:solidFill>
                <a:latin typeface="Open Sans Light"/>
                <a:ea typeface="Open Sans Light"/>
                <a:cs typeface="Open Sans Light"/>
                <a:sym typeface="Open Sans Light"/>
              </a:rPr>
              <a:t>Higher yielding crops</a:t>
            </a:r>
            <a:endParaRPr lang="en-US" sz="1200" b="0" i="0" u="none" strike="noStrike" cap="none">
              <a:solidFill>
                <a:srgbClr val="000000"/>
              </a:solidFill>
              <a:latin typeface="Open Sans Light"/>
              <a:ea typeface="Open Sans Light"/>
              <a:cs typeface="Open Sans Light"/>
              <a:sym typeface="Open Sans Light"/>
            </a:endParaRPr>
          </a:p>
        </p:txBody>
      </p:sp>
      <p:sp>
        <p:nvSpPr>
          <p:cNvPr id="360" name="Google Shape;360;g3a7de8d83d1_0_197">
            <a:extLst>
              <a:ext uri="{FF2B5EF4-FFF2-40B4-BE49-F238E27FC236}">
                <a16:creationId xmlns:a16="http://schemas.microsoft.com/office/drawing/2014/main" id="{DF718816-2117-6A3E-5D55-A47DB97CBDB8}"/>
              </a:ext>
            </a:extLst>
          </p:cNvPr>
          <p:cNvSpPr/>
          <p:nvPr/>
        </p:nvSpPr>
        <p:spPr>
          <a:xfrm>
            <a:off x="9143031" y="3891080"/>
            <a:ext cx="1576800" cy="817500"/>
          </a:xfrm>
          <a:prstGeom prst="ellipse">
            <a:avLst/>
          </a:prstGeom>
          <a:solidFill>
            <a:srgbClr val="E4EC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0" i="0" u="none" strike="noStrike" cap="none">
                <a:solidFill>
                  <a:schemeClr val="dk1"/>
                </a:solidFill>
                <a:latin typeface="Open Sans Light"/>
                <a:ea typeface="Open Sans Light"/>
                <a:cs typeface="Open Sans Light"/>
                <a:sym typeface="Open Sans Light"/>
              </a:rPr>
              <a:t>More nutritious crops</a:t>
            </a:r>
            <a:endParaRPr lang="en-US" sz="1200" b="0" i="0" u="none" strike="noStrike" cap="none">
              <a:solidFill>
                <a:srgbClr val="000000"/>
              </a:solidFill>
              <a:latin typeface="Open Sans Light"/>
              <a:ea typeface="Open Sans Light"/>
              <a:cs typeface="Open Sans Light"/>
              <a:sym typeface="Open Sans Light"/>
            </a:endParaRPr>
          </a:p>
        </p:txBody>
      </p:sp>
      <p:sp>
        <p:nvSpPr>
          <p:cNvPr id="361" name="Google Shape;361;g3a7de8d83d1_0_197">
            <a:extLst>
              <a:ext uri="{FF2B5EF4-FFF2-40B4-BE49-F238E27FC236}">
                <a16:creationId xmlns:a16="http://schemas.microsoft.com/office/drawing/2014/main" id="{41748E2A-FA3E-F906-C80C-46706CDDD671}"/>
              </a:ext>
            </a:extLst>
          </p:cNvPr>
          <p:cNvSpPr/>
          <p:nvPr/>
        </p:nvSpPr>
        <p:spPr>
          <a:xfrm>
            <a:off x="7486451" y="1434884"/>
            <a:ext cx="1576800" cy="817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1" i="0" u="none" strike="noStrike" cap="none">
                <a:solidFill>
                  <a:schemeClr val="dk2"/>
                </a:solidFill>
                <a:latin typeface="Open Sans ExtraBold"/>
                <a:ea typeface="Open Sans ExtraBold"/>
                <a:cs typeface="Open Sans ExtraBold"/>
                <a:sym typeface="Open Sans ExtraBold"/>
              </a:rPr>
              <a:t>Livelihoods</a:t>
            </a:r>
            <a:endParaRPr lang="en-US" sz="1200" b="0" i="0" u="none" strike="noStrike" cap="none">
              <a:solidFill>
                <a:schemeClr val="dk2"/>
              </a:solidFill>
              <a:latin typeface="Open Sans Light"/>
              <a:ea typeface="Open Sans Light"/>
              <a:cs typeface="Open Sans Light"/>
              <a:sym typeface="Open Sans Light"/>
            </a:endParaRPr>
          </a:p>
        </p:txBody>
      </p:sp>
      <p:sp>
        <p:nvSpPr>
          <p:cNvPr id="362" name="Google Shape;362;g3a7de8d83d1_0_197">
            <a:extLst>
              <a:ext uri="{FF2B5EF4-FFF2-40B4-BE49-F238E27FC236}">
                <a16:creationId xmlns:a16="http://schemas.microsoft.com/office/drawing/2014/main" id="{2869FF77-9B43-103E-C4B3-0CEEE4DF34DF}"/>
              </a:ext>
            </a:extLst>
          </p:cNvPr>
          <p:cNvSpPr/>
          <p:nvPr/>
        </p:nvSpPr>
        <p:spPr>
          <a:xfrm>
            <a:off x="1436621" y="1987812"/>
            <a:ext cx="1576800" cy="8175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1" i="0" u="none" strike="noStrike" cap="none">
                <a:solidFill>
                  <a:schemeClr val="dk2"/>
                </a:solidFill>
                <a:latin typeface="Open Sans ExtraBold"/>
                <a:ea typeface="Open Sans ExtraBold"/>
                <a:cs typeface="Open Sans ExtraBold"/>
                <a:sym typeface="Open Sans ExtraBold"/>
              </a:rPr>
              <a:t>Climate change adaptation</a:t>
            </a:r>
            <a:endParaRPr lang="en-US" sz="1200" b="0" i="0" u="none" strike="noStrike" cap="none">
              <a:solidFill>
                <a:schemeClr val="dk2"/>
              </a:solidFill>
              <a:latin typeface="Open Sans Light"/>
              <a:ea typeface="Open Sans Light"/>
              <a:cs typeface="Open Sans Light"/>
              <a:sym typeface="Open Sans Light"/>
            </a:endParaRPr>
          </a:p>
        </p:txBody>
      </p:sp>
      <p:sp>
        <p:nvSpPr>
          <p:cNvPr id="363" name="Google Shape;363;g3a7de8d83d1_0_197">
            <a:extLst>
              <a:ext uri="{FF2B5EF4-FFF2-40B4-BE49-F238E27FC236}">
                <a16:creationId xmlns:a16="http://schemas.microsoft.com/office/drawing/2014/main" id="{1ABB4EC3-1230-B122-A9CD-BAE5E889A904}"/>
              </a:ext>
            </a:extLst>
          </p:cNvPr>
          <p:cNvSpPr txBox="1"/>
          <p:nvPr/>
        </p:nvSpPr>
        <p:spPr>
          <a:xfrm>
            <a:off x="4427940" y="4750671"/>
            <a:ext cx="3368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3200" b="1" i="0" u="none" strike="noStrike" cap="none">
                <a:solidFill>
                  <a:schemeClr val="dk2"/>
                </a:solidFill>
                <a:latin typeface="Bitter"/>
                <a:ea typeface="Bitter"/>
                <a:cs typeface="Bitter"/>
                <a:sym typeface="Bitter"/>
              </a:rPr>
              <a:t>Crop Diversity</a:t>
            </a:r>
            <a:endParaRPr sz="3200" b="0" i="0" u="none" strike="noStrike" cap="none">
              <a:solidFill>
                <a:schemeClr val="dk2"/>
              </a:solidFill>
              <a:latin typeface="Bitter"/>
              <a:ea typeface="Bitter"/>
              <a:cs typeface="Bitter"/>
              <a:sym typeface="Bitter"/>
            </a:endParaRPr>
          </a:p>
        </p:txBody>
      </p:sp>
      <p:cxnSp>
        <p:nvCxnSpPr>
          <p:cNvPr id="364" name="Google Shape;364;g3a7de8d83d1_0_197">
            <a:extLst>
              <a:ext uri="{FF2B5EF4-FFF2-40B4-BE49-F238E27FC236}">
                <a16:creationId xmlns:a16="http://schemas.microsoft.com/office/drawing/2014/main" id="{DAF03E89-ABA6-38EA-6E4B-604E18E29217}"/>
              </a:ext>
            </a:extLst>
          </p:cNvPr>
          <p:cNvCxnSpPr>
            <a:endCxn id="355" idx="3"/>
          </p:cNvCxnSpPr>
          <p:nvPr/>
        </p:nvCxnSpPr>
        <p:spPr>
          <a:xfrm rot="10800000" flipH="1">
            <a:off x="9032042" y="2747950"/>
            <a:ext cx="547500" cy="445500"/>
          </a:xfrm>
          <a:prstGeom prst="straightConnector1">
            <a:avLst/>
          </a:prstGeom>
          <a:noFill/>
          <a:ln w="12700" cap="flat" cmpd="sng">
            <a:solidFill>
              <a:schemeClr val="accent3"/>
            </a:solidFill>
            <a:prstDash val="solid"/>
            <a:round/>
            <a:headEnd type="none" w="sm" len="sm"/>
            <a:tailEnd type="triangle" w="med" len="med"/>
          </a:ln>
        </p:spPr>
      </p:cxnSp>
      <p:cxnSp>
        <p:nvCxnSpPr>
          <p:cNvPr id="365" name="Google Shape;365;g3a7de8d83d1_0_197">
            <a:extLst>
              <a:ext uri="{FF2B5EF4-FFF2-40B4-BE49-F238E27FC236}">
                <a16:creationId xmlns:a16="http://schemas.microsoft.com/office/drawing/2014/main" id="{FB4AB461-D2D3-1BA6-0D9B-8434B9286B6F}"/>
              </a:ext>
            </a:extLst>
          </p:cNvPr>
          <p:cNvCxnSpPr>
            <a:stCxn id="358" idx="0"/>
          </p:cNvCxnSpPr>
          <p:nvPr/>
        </p:nvCxnSpPr>
        <p:spPr>
          <a:xfrm rot="10800000">
            <a:off x="8399584" y="2284629"/>
            <a:ext cx="206100" cy="848100"/>
          </a:xfrm>
          <a:prstGeom prst="straightConnector1">
            <a:avLst/>
          </a:prstGeom>
          <a:noFill/>
          <a:ln w="12700" cap="flat" cmpd="sng">
            <a:solidFill>
              <a:schemeClr val="accent3"/>
            </a:solidFill>
            <a:prstDash val="solid"/>
            <a:round/>
            <a:headEnd type="none" w="sm" len="sm"/>
            <a:tailEnd type="triangle" w="med" len="med"/>
          </a:ln>
        </p:spPr>
      </p:cxnSp>
      <p:sp>
        <p:nvSpPr>
          <p:cNvPr id="366" name="Google Shape;366;g3a7de8d83d1_0_197">
            <a:extLst>
              <a:ext uri="{FF2B5EF4-FFF2-40B4-BE49-F238E27FC236}">
                <a16:creationId xmlns:a16="http://schemas.microsoft.com/office/drawing/2014/main" id="{E0E84295-B0C4-59B8-9026-BF0344CFD56A}"/>
              </a:ext>
            </a:extLst>
          </p:cNvPr>
          <p:cNvSpPr txBox="1"/>
          <p:nvPr/>
        </p:nvSpPr>
        <p:spPr>
          <a:xfrm>
            <a:off x="8433338" y="2908215"/>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lang="en-US" sz="1300" b="0" i="0" u="none" strike="noStrike" cap="none">
              <a:solidFill>
                <a:schemeClr val="lt1"/>
              </a:solidFill>
              <a:latin typeface="Open Sans Light"/>
              <a:ea typeface="Open Sans Light"/>
              <a:cs typeface="Open Sans Light"/>
              <a:sym typeface="Open Sans Light"/>
            </a:endParaRPr>
          </a:p>
        </p:txBody>
      </p:sp>
      <p:cxnSp>
        <p:nvCxnSpPr>
          <p:cNvPr id="367" name="Google Shape;367;g3a7de8d83d1_0_197">
            <a:extLst>
              <a:ext uri="{FF2B5EF4-FFF2-40B4-BE49-F238E27FC236}">
                <a16:creationId xmlns:a16="http://schemas.microsoft.com/office/drawing/2014/main" id="{746D7A51-B7B7-313D-496A-52148A9E5065}"/>
              </a:ext>
            </a:extLst>
          </p:cNvPr>
          <p:cNvCxnSpPr/>
          <p:nvPr/>
        </p:nvCxnSpPr>
        <p:spPr>
          <a:xfrm rot="10800000" flipH="1">
            <a:off x="7330392" y="2158167"/>
            <a:ext cx="387000" cy="561900"/>
          </a:xfrm>
          <a:prstGeom prst="straightConnector1">
            <a:avLst/>
          </a:prstGeom>
          <a:noFill/>
          <a:ln w="12700" cap="flat" cmpd="sng">
            <a:solidFill>
              <a:schemeClr val="accent3"/>
            </a:solidFill>
            <a:prstDash val="solid"/>
            <a:round/>
            <a:headEnd type="none" w="sm" len="sm"/>
            <a:tailEnd type="triangle" w="med" len="med"/>
          </a:ln>
        </p:spPr>
      </p:cxnSp>
      <p:cxnSp>
        <p:nvCxnSpPr>
          <p:cNvPr id="368" name="Google Shape;368;g3a7de8d83d1_0_197">
            <a:extLst>
              <a:ext uri="{FF2B5EF4-FFF2-40B4-BE49-F238E27FC236}">
                <a16:creationId xmlns:a16="http://schemas.microsoft.com/office/drawing/2014/main" id="{1C21BAF0-70A5-BAED-2D3C-D4B05E26CD6C}"/>
              </a:ext>
            </a:extLst>
          </p:cNvPr>
          <p:cNvCxnSpPr/>
          <p:nvPr/>
        </p:nvCxnSpPr>
        <p:spPr>
          <a:xfrm rot="10800000">
            <a:off x="6481807" y="2050138"/>
            <a:ext cx="407100" cy="663600"/>
          </a:xfrm>
          <a:prstGeom prst="straightConnector1">
            <a:avLst/>
          </a:prstGeom>
          <a:noFill/>
          <a:ln w="12700" cap="flat" cmpd="sng">
            <a:solidFill>
              <a:schemeClr val="accent3"/>
            </a:solidFill>
            <a:prstDash val="solid"/>
            <a:round/>
            <a:headEnd type="none" w="sm" len="sm"/>
            <a:tailEnd type="triangle" w="med" len="med"/>
          </a:ln>
        </p:spPr>
      </p:cxnSp>
      <p:cxnSp>
        <p:nvCxnSpPr>
          <p:cNvPr id="369" name="Google Shape;369;g3a7de8d83d1_0_197">
            <a:extLst>
              <a:ext uri="{FF2B5EF4-FFF2-40B4-BE49-F238E27FC236}">
                <a16:creationId xmlns:a16="http://schemas.microsoft.com/office/drawing/2014/main" id="{9093FEB5-F3D7-06F9-A529-C7B440235781}"/>
              </a:ext>
            </a:extLst>
          </p:cNvPr>
          <p:cNvCxnSpPr>
            <a:stCxn id="370" idx="0"/>
          </p:cNvCxnSpPr>
          <p:nvPr/>
        </p:nvCxnSpPr>
        <p:spPr>
          <a:xfrm rot="10800000" flipH="1">
            <a:off x="5284890" y="2078274"/>
            <a:ext cx="504000" cy="663600"/>
          </a:xfrm>
          <a:prstGeom prst="straightConnector1">
            <a:avLst/>
          </a:prstGeom>
          <a:noFill/>
          <a:ln w="12700" cap="flat" cmpd="sng">
            <a:solidFill>
              <a:schemeClr val="accent3"/>
            </a:solidFill>
            <a:prstDash val="solid"/>
            <a:round/>
            <a:headEnd type="none" w="sm" len="sm"/>
            <a:tailEnd type="triangle" w="med" len="med"/>
          </a:ln>
        </p:spPr>
      </p:cxnSp>
      <p:cxnSp>
        <p:nvCxnSpPr>
          <p:cNvPr id="371" name="Google Shape;371;g3a7de8d83d1_0_197">
            <a:extLst>
              <a:ext uri="{FF2B5EF4-FFF2-40B4-BE49-F238E27FC236}">
                <a16:creationId xmlns:a16="http://schemas.microsoft.com/office/drawing/2014/main" id="{674E2C03-B981-CA3E-58A7-5CFD4B4A6EA5}"/>
              </a:ext>
            </a:extLst>
          </p:cNvPr>
          <p:cNvCxnSpPr/>
          <p:nvPr/>
        </p:nvCxnSpPr>
        <p:spPr>
          <a:xfrm rot="10800000" flipH="1">
            <a:off x="5880265" y="2063802"/>
            <a:ext cx="1657500" cy="820500"/>
          </a:xfrm>
          <a:prstGeom prst="straightConnector1">
            <a:avLst/>
          </a:prstGeom>
          <a:noFill/>
          <a:ln w="12700" cap="flat" cmpd="sng">
            <a:solidFill>
              <a:schemeClr val="accent3"/>
            </a:solidFill>
            <a:prstDash val="solid"/>
            <a:round/>
            <a:headEnd type="none" w="sm" len="sm"/>
            <a:tailEnd type="triangle" w="med" len="med"/>
          </a:ln>
        </p:spPr>
      </p:cxnSp>
      <p:cxnSp>
        <p:nvCxnSpPr>
          <p:cNvPr id="372" name="Google Shape;372;g3a7de8d83d1_0_197">
            <a:extLst>
              <a:ext uri="{FF2B5EF4-FFF2-40B4-BE49-F238E27FC236}">
                <a16:creationId xmlns:a16="http://schemas.microsoft.com/office/drawing/2014/main" id="{0FFC487C-299B-9946-9780-F7DF164E5AF4}"/>
              </a:ext>
            </a:extLst>
          </p:cNvPr>
          <p:cNvCxnSpPr>
            <a:stCxn id="353" idx="0"/>
          </p:cNvCxnSpPr>
          <p:nvPr/>
        </p:nvCxnSpPr>
        <p:spPr>
          <a:xfrm rot="10800000" flipH="1">
            <a:off x="3575932" y="2354175"/>
            <a:ext cx="360000" cy="788100"/>
          </a:xfrm>
          <a:prstGeom prst="straightConnector1">
            <a:avLst/>
          </a:prstGeom>
          <a:noFill/>
          <a:ln w="12700" cap="flat" cmpd="sng">
            <a:solidFill>
              <a:schemeClr val="accent3"/>
            </a:solidFill>
            <a:prstDash val="solid"/>
            <a:round/>
            <a:headEnd type="none" w="sm" len="sm"/>
            <a:tailEnd type="triangle" w="med" len="med"/>
          </a:ln>
        </p:spPr>
      </p:cxnSp>
      <p:cxnSp>
        <p:nvCxnSpPr>
          <p:cNvPr id="373" name="Google Shape;373;g3a7de8d83d1_0_197">
            <a:extLst>
              <a:ext uri="{FF2B5EF4-FFF2-40B4-BE49-F238E27FC236}">
                <a16:creationId xmlns:a16="http://schemas.microsoft.com/office/drawing/2014/main" id="{B788281C-D05D-12FE-574E-7A4F2474D7C2}"/>
              </a:ext>
            </a:extLst>
          </p:cNvPr>
          <p:cNvCxnSpPr>
            <a:stCxn id="356" idx="0"/>
            <a:endCxn id="362" idx="4"/>
          </p:cNvCxnSpPr>
          <p:nvPr/>
        </p:nvCxnSpPr>
        <p:spPr>
          <a:xfrm rot="10800000">
            <a:off x="2224905" y="2805239"/>
            <a:ext cx="101400" cy="1125000"/>
          </a:xfrm>
          <a:prstGeom prst="straightConnector1">
            <a:avLst/>
          </a:prstGeom>
          <a:noFill/>
          <a:ln w="12700" cap="flat" cmpd="sng">
            <a:solidFill>
              <a:schemeClr val="accent3"/>
            </a:solidFill>
            <a:prstDash val="solid"/>
            <a:round/>
            <a:headEnd type="none" w="sm" len="sm"/>
            <a:tailEnd type="triangle" w="med" len="med"/>
          </a:ln>
        </p:spPr>
      </p:cxnSp>
      <p:cxnSp>
        <p:nvCxnSpPr>
          <p:cNvPr id="374" name="Google Shape;374;g3a7de8d83d1_0_197">
            <a:extLst>
              <a:ext uri="{FF2B5EF4-FFF2-40B4-BE49-F238E27FC236}">
                <a16:creationId xmlns:a16="http://schemas.microsoft.com/office/drawing/2014/main" id="{119FBCAC-B48F-F00D-DB76-C3F16BF0B80F}"/>
              </a:ext>
            </a:extLst>
          </p:cNvPr>
          <p:cNvCxnSpPr/>
          <p:nvPr/>
        </p:nvCxnSpPr>
        <p:spPr>
          <a:xfrm rot="10800000">
            <a:off x="4628257" y="2252571"/>
            <a:ext cx="267300" cy="546900"/>
          </a:xfrm>
          <a:prstGeom prst="straightConnector1">
            <a:avLst/>
          </a:prstGeom>
          <a:noFill/>
          <a:ln w="12700" cap="flat" cmpd="sng">
            <a:solidFill>
              <a:schemeClr val="accent3"/>
            </a:solidFill>
            <a:prstDash val="solid"/>
            <a:round/>
            <a:headEnd type="none" w="sm" len="sm"/>
            <a:tailEnd type="triangle" w="med" len="med"/>
          </a:ln>
        </p:spPr>
      </p:cxnSp>
      <p:cxnSp>
        <p:nvCxnSpPr>
          <p:cNvPr id="375" name="Google Shape;375;g3a7de8d83d1_0_197">
            <a:extLst>
              <a:ext uri="{FF2B5EF4-FFF2-40B4-BE49-F238E27FC236}">
                <a16:creationId xmlns:a16="http://schemas.microsoft.com/office/drawing/2014/main" id="{446FCA59-C831-D5C5-D788-46FB9162817C}"/>
              </a:ext>
            </a:extLst>
          </p:cNvPr>
          <p:cNvCxnSpPr>
            <a:stCxn id="359" idx="1"/>
          </p:cNvCxnSpPr>
          <p:nvPr/>
        </p:nvCxnSpPr>
        <p:spPr>
          <a:xfrm rot="10800000">
            <a:off x="4913609" y="2076804"/>
            <a:ext cx="1520700" cy="736500"/>
          </a:xfrm>
          <a:prstGeom prst="straightConnector1">
            <a:avLst/>
          </a:prstGeom>
          <a:noFill/>
          <a:ln w="12700" cap="flat" cmpd="sng">
            <a:solidFill>
              <a:schemeClr val="accent3"/>
            </a:solidFill>
            <a:prstDash val="solid"/>
            <a:round/>
            <a:headEnd type="none" w="sm" len="sm"/>
            <a:tailEnd type="triangle" w="med" len="med"/>
          </a:ln>
        </p:spPr>
      </p:cxnSp>
      <p:sp>
        <p:nvSpPr>
          <p:cNvPr id="370" name="Google Shape;370;g3a7de8d83d1_0_197">
            <a:extLst>
              <a:ext uri="{FF2B5EF4-FFF2-40B4-BE49-F238E27FC236}">
                <a16:creationId xmlns:a16="http://schemas.microsoft.com/office/drawing/2014/main" id="{97A2C0BA-DD1E-B0B1-0812-ED97FE159B62}"/>
              </a:ext>
            </a:extLst>
          </p:cNvPr>
          <p:cNvSpPr/>
          <p:nvPr/>
        </p:nvSpPr>
        <p:spPr>
          <a:xfrm>
            <a:off x="4496490" y="2741874"/>
            <a:ext cx="1576800" cy="817500"/>
          </a:xfrm>
          <a:prstGeom prst="ellipse">
            <a:avLst/>
          </a:prstGeom>
          <a:solidFill>
            <a:srgbClr val="E4EC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200" b="0" i="0" u="none" strike="noStrike" cap="none">
                <a:solidFill>
                  <a:schemeClr val="dk1"/>
                </a:solidFill>
                <a:latin typeface="Open Sans Light"/>
                <a:ea typeface="Open Sans Light"/>
                <a:cs typeface="Open Sans Light"/>
                <a:sym typeface="Open Sans Light"/>
              </a:rPr>
              <a:t>Less perishable crops</a:t>
            </a:r>
            <a:endParaRPr lang="en-US" sz="1200" b="0" i="0" u="none" strike="noStrike" cap="none">
              <a:solidFill>
                <a:srgbClr val="000000"/>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62766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28CF-BB82-1D56-9CC3-733C5AF7C2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7EB236-78D9-9D2D-21DD-D3B8BF6A61D0}"/>
              </a:ext>
            </a:extLst>
          </p:cNvPr>
          <p:cNvSpPr>
            <a:spLocks noGrp="1"/>
          </p:cNvSpPr>
          <p:nvPr>
            <p:ph type="body" sz="quarter" idx="11"/>
          </p:nvPr>
        </p:nvSpPr>
        <p:spPr/>
        <p:txBody>
          <a:bodyPr/>
          <a:lstStyle/>
          <a:p>
            <a:r>
              <a:rPr lang="en-GB" dirty="0">
                <a:solidFill>
                  <a:schemeClr val="tx1"/>
                </a:solidFill>
              </a:rPr>
              <a:t>Broadening the Elite </a:t>
            </a:r>
            <a:r>
              <a:rPr lang="en-GB" dirty="0" err="1">
                <a:solidFill>
                  <a:schemeClr val="tx1"/>
                </a:solidFill>
              </a:rPr>
              <a:t>Genepool</a:t>
            </a:r>
            <a:endParaRPr lang="en-US" dirty="0">
              <a:solidFill>
                <a:schemeClr val="tx1"/>
              </a:solidFill>
            </a:endParaRPr>
          </a:p>
        </p:txBody>
      </p:sp>
      <p:pic>
        <p:nvPicPr>
          <p:cNvPr id="4" name="Google Shape;212;p7">
            <a:extLst>
              <a:ext uri="{FF2B5EF4-FFF2-40B4-BE49-F238E27FC236}">
                <a16:creationId xmlns:a16="http://schemas.microsoft.com/office/drawing/2014/main" id="{47B4FFD5-7533-2E4B-4A9B-B7C1D7F0A42A}"/>
              </a:ext>
            </a:extLst>
          </p:cNvPr>
          <p:cNvPicPr preferRelativeResize="0"/>
          <p:nvPr/>
        </p:nvPicPr>
        <p:blipFill rotWithShape="1">
          <a:blip r:embed="rId2">
            <a:alphaModFix/>
          </a:blip>
          <a:srcRect/>
          <a:stretch/>
        </p:blipFill>
        <p:spPr>
          <a:xfrm>
            <a:off x="6137490" y="2539285"/>
            <a:ext cx="38100" cy="177800"/>
          </a:xfrm>
          <a:prstGeom prst="rect">
            <a:avLst/>
          </a:prstGeom>
          <a:noFill/>
          <a:ln>
            <a:noFill/>
          </a:ln>
        </p:spPr>
      </p:pic>
      <p:sp>
        <p:nvSpPr>
          <p:cNvPr id="5" name="Google Shape;213;p7">
            <a:extLst>
              <a:ext uri="{FF2B5EF4-FFF2-40B4-BE49-F238E27FC236}">
                <a16:creationId xmlns:a16="http://schemas.microsoft.com/office/drawing/2014/main" id="{4AAD20CA-48F2-312C-0913-6BA9EAF91060}"/>
              </a:ext>
            </a:extLst>
          </p:cNvPr>
          <p:cNvSpPr txBox="1"/>
          <p:nvPr/>
        </p:nvSpPr>
        <p:spPr>
          <a:xfrm>
            <a:off x="6591460" y="2649299"/>
            <a:ext cx="4901884" cy="2278133"/>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1400"/>
            </a:pPr>
            <a:r>
              <a:rPr lang="en-GB" sz="1867" dirty="0">
                <a:latin typeface="Open Sans Light" panose="020B0606030504020204" pitchFamily="34" charset="0"/>
                <a:ea typeface="Open Sans Light" panose="020B0606030504020204" pitchFamily="34" charset="0"/>
                <a:cs typeface="Open Sans Light" panose="020B0606030504020204" pitchFamily="34" charset="0"/>
                <a:sym typeface="Arial"/>
              </a:rPr>
              <a:t>Plant domestication &amp; crop improvement have resulted in </a:t>
            </a:r>
            <a:r>
              <a:rPr lang="en-GB" sz="1867"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rPr>
              <a:t>reduced genetic diversity </a:t>
            </a:r>
            <a:r>
              <a:rPr lang="en-GB" sz="1867" dirty="0">
                <a:latin typeface="Open Sans Light" panose="020B0606030504020204" pitchFamily="34" charset="0"/>
                <a:ea typeface="Open Sans Light" panose="020B0606030504020204" pitchFamily="34" charset="0"/>
                <a:cs typeface="Open Sans Light" panose="020B0606030504020204" pitchFamily="34" charset="0"/>
                <a:sym typeface="Arial"/>
              </a:rPr>
              <a:t>in most of our cultivated crops, thus limiting their potential to adapt to future challenges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6" name="Google Shape;214;p7">
            <a:extLst>
              <a:ext uri="{FF2B5EF4-FFF2-40B4-BE49-F238E27FC236}">
                <a16:creationId xmlns:a16="http://schemas.microsoft.com/office/drawing/2014/main" id="{D56A2403-08C1-F9A5-F96E-A1227B2E9156}"/>
              </a:ext>
            </a:extLst>
          </p:cNvPr>
          <p:cNvSpPr txBox="1"/>
          <p:nvPr/>
        </p:nvSpPr>
        <p:spPr>
          <a:xfrm>
            <a:off x="625457" y="4381675"/>
            <a:ext cx="1228817" cy="615499"/>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Crop Wild Relatives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grpSp>
        <p:nvGrpSpPr>
          <p:cNvPr id="7" name="Google Shape;215;p7">
            <a:extLst>
              <a:ext uri="{FF2B5EF4-FFF2-40B4-BE49-F238E27FC236}">
                <a16:creationId xmlns:a16="http://schemas.microsoft.com/office/drawing/2014/main" id="{3E48971F-61B8-BD6B-50FA-646563AEDDFA}"/>
              </a:ext>
            </a:extLst>
          </p:cNvPr>
          <p:cNvGrpSpPr/>
          <p:nvPr/>
        </p:nvGrpSpPr>
        <p:grpSpPr>
          <a:xfrm>
            <a:off x="698657" y="2626829"/>
            <a:ext cx="4901887" cy="1604343"/>
            <a:chOff x="1295400" y="1924735"/>
            <a:chExt cx="6665279" cy="2181484"/>
          </a:xfrm>
        </p:grpSpPr>
        <p:pic>
          <p:nvPicPr>
            <p:cNvPr id="8" name="Google Shape;216;p7">
              <a:extLst>
                <a:ext uri="{FF2B5EF4-FFF2-40B4-BE49-F238E27FC236}">
                  <a16:creationId xmlns:a16="http://schemas.microsoft.com/office/drawing/2014/main" id="{08907175-3C00-D8C5-52DF-B65A7472BCEC}"/>
                </a:ext>
              </a:extLst>
            </p:cNvPr>
            <p:cNvPicPr preferRelativeResize="0"/>
            <p:nvPr/>
          </p:nvPicPr>
          <p:blipFill rotWithShape="1">
            <a:blip r:embed="rId3">
              <a:alphaModFix/>
            </a:blip>
            <a:srcRect l="27840" t="25604" r="9928" b="39720"/>
            <a:stretch/>
          </p:blipFill>
          <p:spPr>
            <a:xfrm>
              <a:off x="1295400" y="1924735"/>
              <a:ext cx="6665279" cy="2181484"/>
            </a:xfrm>
            <a:prstGeom prst="rect">
              <a:avLst/>
            </a:prstGeom>
            <a:noFill/>
            <a:ln>
              <a:noFill/>
            </a:ln>
          </p:spPr>
        </p:pic>
        <p:sp>
          <p:nvSpPr>
            <p:cNvPr id="9" name="Google Shape;217;p7">
              <a:extLst>
                <a:ext uri="{FF2B5EF4-FFF2-40B4-BE49-F238E27FC236}">
                  <a16:creationId xmlns:a16="http://schemas.microsoft.com/office/drawing/2014/main" id="{CE6C230C-F09E-5EC4-E473-403462D5BEF3}"/>
                </a:ext>
              </a:extLst>
            </p:cNvPr>
            <p:cNvSpPr/>
            <p:nvPr/>
          </p:nvSpPr>
          <p:spPr>
            <a:xfrm>
              <a:off x="4868924" y="3216971"/>
              <a:ext cx="144016" cy="14401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121900" tIns="60933" rIns="121900" bIns="60933" anchor="t" anchorCtr="0">
              <a:noAutofit/>
            </a:bodyPr>
            <a:lstStyle/>
            <a:p>
              <a:pPr>
                <a:buClr>
                  <a:srgbClr val="000000"/>
                </a:buClr>
                <a:buSzPts val="2400"/>
              </a:pPr>
              <a:endParaRPr sz="320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sp>
          <p:nvSpPr>
            <p:cNvPr id="10" name="Google Shape;218;p7">
              <a:extLst>
                <a:ext uri="{FF2B5EF4-FFF2-40B4-BE49-F238E27FC236}">
                  <a16:creationId xmlns:a16="http://schemas.microsoft.com/office/drawing/2014/main" id="{A34269A7-EF07-CC84-BE41-8475D987EBE5}"/>
                </a:ext>
              </a:extLst>
            </p:cNvPr>
            <p:cNvSpPr/>
            <p:nvPr/>
          </p:nvSpPr>
          <p:spPr>
            <a:xfrm>
              <a:off x="7173180" y="3216971"/>
              <a:ext cx="144016" cy="14401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121900" tIns="60933" rIns="121900" bIns="60933" anchor="t" anchorCtr="0">
              <a:noAutofit/>
            </a:bodyPr>
            <a:lstStyle/>
            <a:p>
              <a:pPr>
                <a:buClr>
                  <a:srgbClr val="000000"/>
                </a:buClr>
                <a:buSzPts val="2400"/>
              </a:pPr>
              <a:endParaRPr sz="320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sp>
        <p:nvSpPr>
          <p:cNvPr id="11" name="Google Shape;219;p7">
            <a:extLst>
              <a:ext uri="{FF2B5EF4-FFF2-40B4-BE49-F238E27FC236}">
                <a16:creationId xmlns:a16="http://schemas.microsoft.com/office/drawing/2014/main" id="{8D375F5F-03C9-4FD1-CB3C-60264BEF8E3B}"/>
              </a:ext>
            </a:extLst>
          </p:cNvPr>
          <p:cNvSpPr txBox="1"/>
          <p:nvPr/>
        </p:nvSpPr>
        <p:spPr>
          <a:xfrm>
            <a:off x="2203853" y="4381675"/>
            <a:ext cx="1228817"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Landraces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2" name="Google Shape;220;p7">
            <a:extLst>
              <a:ext uri="{FF2B5EF4-FFF2-40B4-BE49-F238E27FC236}">
                <a16:creationId xmlns:a16="http://schemas.microsoft.com/office/drawing/2014/main" id="{B8A847EF-EBFA-CFD6-AC9D-B42C9DE6E060}"/>
              </a:ext>
            </a:extLst>
          </p:cNvPr>
          <p:cNvSpPr txBox="1"/>
          <p:nvPr/>
        </p:nvSpPr>
        <p:spPr>
          <a:xfrm>
            <a:off x="3580715" y="4381675"/>
            <a:ext cx="2673980"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Modern elite varieties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3" name="Google Shape;221;p7">
            <a:extLst>
              <a:ext uri="{FF2B5EF4-FFF2-40B4-BE49-F238E27FC236}">
                <a16:creationId xmlns:a16="http://schemas.microsoft.com/office/drawing/2014/main" id="{D1DBB16B-B1B5-A89E-7E1C-A5628491F66E}"/>
              </a:ext>
            </a:extLst>
          </p:cNvPr>
          <p:cNvSpPr/>
          <p:nvPr/>
        </p:nvSpPr>
        <p:spPr>
          <a:xfrm>
            <a:off x="625457" y="5583398"/>
            <a:ext cx="4137312" cy="287268"/>
          </a:xfrm>
          <a:prstGeom prst="rect">
            <a:avLst/>
          </a:prstGeom>
          <a:noFill/>
          <a:ln>
            <a:noFill/>
          </a:ln>
        </p:spPr>
        <p:txBody>
          <a:bodyPr spcFirstLastPara="1" wrap="square" lIns="121900" tIns="60933" rIns="121900" bIns="60933" anchor="t" anchorCtr="0">
            <a:spAutoFit/>
          </a:bodyPr>
          <a:lstStyle/>
          <a:p>
            <a:pPr marL="609585" indent="-304792"/>
            <a:r>
              <a:rPr lang="en-GB" sz="1067" dirty="0">
                <a:latin typeface="Open Sans Light" panose="020B0606030504020204" pitchFamily="34" charset="0"/>
                <a:ea typeface="Open Sans Light" panose="020B0606030504020204" pitchFamily="34" charset="0"/>
                <a:cs typeface="Open Sans Light" panose="020B0606030504020204" pitchFamily="34" charset="0"/>
                <a:sym typeface="Arial"/>
              </a:rPr>
              <a:t>adapted from </a:t>
            </a:r>
            <a:r>
              <a:rPr lang="en-GB" sz="1067" dirty="0" err="1">
                <a:latin typeface="Open Sans Light" panose="020B0606030504020204" pitchFamily="34" charset="0"/>
                <a:ea typeface="Open Sans Light" panose="020B0606030504020204" pitchFamily="34" charset="0"/>
                <a:cs typeface="Open Sans Light" panose="020B0606030504020204" pitchFamily="34" charset="0"/>
                <a:sym typeface="Arial"/>
              </a:rPr>
              <a:t>Tanksley</a:t>
            </a:r>
            <a:r>
              <a:rPr lang="en-GB" sz="1067" dirty="0">
                <a:latin typeface="Open Sans Light" panose="020B0606030504020204" pitchFamily="34" charset="0"/>
                <a:ea typeface="Open Sans Light" panose="020B0606030504020204" pitchFamily="34" charset="0"/>
                <a:cs typeface="Open Sans Light" panose="020B0606030504020204" pitchFamily="34" charset="0"/>
                <a:sym typeface="Arial"/>
              </a:rPr>
              <a:t> and </a:t>
            </a:r>
            <a:r>
              <a:rPr lang="en-GB" sz="1067" dirty="0" err="1">
                <a:latin typeface="Open Sans Light" panose="020B0606030504020204" pitchFamily="34" charset="0"/>
                <a:ea typeface="Open Sans Light" panose="020B0606030504020204" pitchFamily="34" charset="0"/>
                <a:cs typeface="Open Sans Light" panose="020B0606030504020204" pitchFamily="34" charset="0"/>
                <a:sym typeface="Arial"/>
              </a:rPr>
              <a:t>McCouch</a:t>
            </a:r>
            <a:r>
              <a:rPr lang="en-GB" sz="1067" dirty="0">
                <a:latin typeface="Open Sans Light" panose="020B0606030504020204" pitchFamily="34" charset="0"/>
                <a:ea typeface="Open Sans Light" panose="020B0606030504020204" pitchFamily="34" charset="0"/>
                <a:cs typeface="Open Sans Light" panose="020B0606030504020204" pitchFamily="34" charset="0"/>
                <a:sym typeface="Arial"/>
              </a:rPr>
              <a:t>, 1997</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85430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02B85-4157-5D7C-277C-D375A547D8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A42558-ADD3-0E0C-80F3-24D6BEC8E4E2}"/>
              </a:ext>
            </a:extLst>
          </p:cNvPr>
          <p:cNvSpPr>
            <a:spLocks noGrp="1"/>
          </p:cNvSpPr>
          <p:nvPr>
            <p:ph type="body" sz="quarter" idx="11"/>
          </p:nvPr>
        </p:nvSpPr>
        <p:spPr/>
        <p:txBody>
          <a:bodyPr/>
          <a:lstStyle/>
          <a:p>
            <a:r>
              <a:rPr lang="en-GB" dirty="0">
                <a:solidFill>
                  <a:schemeClr val="tx1"/>
                </a:solidFill>
              </a:rPr>
              <a:t>Broadening the Elite </a:t>
            </a:r>
            <a:r>
              <a:rPr lang="en-GB" dirty="0" err="1">
                <a:solidFill>
                  <a:schemeClr val="tx1"/>
                </a:solidFill>
              </a:rPr>
              <a:t>Genepool</a:t>
            </a:r>
            <a:endParaRPr lang="en-US" dirty="0">
              <a:solidFill>
                <a:schemeClr val="tx1"/>
              </a:solidFill>
            </a:endParaRPr>
          </a:p>
        </p:txBody>
      </p:sp>
      <p:pic>
        <p:nvPicPr>
          <p:cNvPr id="4" name="Google Shape;228;p8">
            <a:extLst>
              <a:ext uri="{FF2B5EF4-FFF2-40B4-BE49-F238E27FC236}">
                <a16:creationId xmlns:a16="http://schemas.microsoft.com/office/drawing/2014/main" id="{3B82825E-7D0E-2D8C-8784-84E4AF44C63A}"/>
              </a:ext>
            </a:extLst>
          </p:cNvPr>
          <p:cNvPicPr preferRelativeResize="0"/>
          <p:nvPr/>
        </p:nvPicPr>
        <p:blipFill rotWithShape="1">
          <a:blip r:embed="rId2">
            <a:alphaModFix/>
          </a:blip>
          <a:srcRect/>
          <a:stretch/>
        </p:blipFill>
        <p:spPr>
          <a:xfrm>
            <a:off x="6137490" y="3408628"/>
            <a:ext cx="38100" cy="177800"/>
          </a:xfrm>
          <a:prstGeom prst="rect">
            <a:avLst/>
          </a:prstGeom>
          <a:noFill/>
          <a:ln>
            <a:noFill/>
          </a:ln>
        </p:spPr>
      </p:pic>
      <p:grpSp>
        <p:nvGrpSpPr>
          <p:cNvPr id="6" name="Google Shape;230;p8">
            <a:extLst>
              <a:ext uri="{FF2B5EF4-FFF2-40B4-BE49-F238E27FC236}">
                <a16:creationId xmlns:a16="http://schemas.microsoft.com/office/drawing/2014/main" id="{D7FA8B76-0382-7BA3-4597-3677E60DD75B}"/>
              </a:ext>
            </a:extLst>
          </p:cNvPr>
          <p:cNvGrpSpPr/>
          <p:nvPr/>
        </p:nvGrpSpPr>
        <p:grpSpPr>
          <a:xfrm>
            <a:off x="698658" y="3445205"/>
            <a:ext cx="4901887" cy="1604343"/>
            <a:chOff x="1295400" y="1924735"/>
            <a:chExt cx="6665279" cy="2181484"/>
          </a:xfrm>
        </p:grpSpPr>
        <p:pic>
          <p:nvPicPr>
            <p:cNvPr id="7" name="Google Shape;231;p8">
              <a:extLst>
                <a:ext uri="{FF2B5EF4-FFF2-40B4-BE49-F238E27FC236}">
                  <a16:creationId xmlns:a16="http://schemas.microsoft.com/office/drawing/2014/main" id="{B38B20FA-4175-0DF0-35E8-753BAEA139FE}"/>
                </a:ext>
              </a:extLst>
            </p:cNvPr>
            <p:cNvPicPr preferRelativeResize="0"/>
            <p:nvPr/>
          </p:nvPicPr>
          <p:blipFill rotWithShape="1">
            <a:blip r:embed="rId3">
              <a:alphaModFix/>
            </a:blip>
            <a:srcRect l="27840" t="25604" r="9928" b="39720"/>
            <a:stretch/>
          </p:blipFill>
          <p:spPr>
            <a:xfrm>
              <a:off x="1295400" y="1924735"/>
              <a:ext cx="6665279" cy="2181484"/>
            </a:xfrm>
            <a:prstGeom prst="rect">
              <a:avLst/>
            </a:prstGeom>
            <a:noFill/>
            <a:ln>
              <a:noFill/>
            </a:ln>
          </p:spPr>
        </p:pic>
        <p:sp>
          <p:nvSpPr>
            <p:cNvPr id="8" name="Google Shape;232;p8">
              <a:extLst>
                <a:ext uri="{FF2B5EF4-FFF2-40B4-BE49-F238E27FC236}">
                  <a16:creationId xmlns:a16="http://schemas.microsoft.com/office/drawing/2014/main" id="{2A2C33E8-3BEC-432E-7B9C-766B68F26987}"/>
                </a:ext>
              </a:extLst>
            </p:cNvPr>
            <p:cNvSpPr/>
            <p:nvPr/>
          </p:nvSpPr>
          <p:spPr>
            <a:xfrm>
              <a:off x="4868924" y="3216971"/>
              <a:ext cx="144016" cy="14401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121900" tIns="60933" rIns="121900" bIns="60933" anchor="t" anchorCtr="0">
              <a:noAutofit/>
            </a:bodyPr>
            <a:lstStyle/>
            <a:p>
              <a:pPr>
                <a:buClr>
                  <a:srgbClr val="000000"/>
                </a:buClr>
                <a:buSzPts val="2400"/>
              </a:pPr>
              <a:endParaRPr sz="320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sp>
          <p:nvSpPr>
            <p:cNvPr id="9" name="Google Shape;233;p8">
              <a:extLst>
                <a:ext uri="{FF2B5EF4-FFF2-40B4-BE49-F238E27FC236}">
                  <a16:creationId xmlns:a16="http://schemas.microsoft.com/office/drawing/2014/main" id="{AB98D6F7-875B-84B5-06D6-9781487EB104}"/>
                </a:ext>
              </a:extLst>
            </p:cNvPr>
            <p:cNvSpPr/>
            <p:nvPr/>
          </p:nvSpPr>
          <p:spPr>
            <a:xfrm>
              <a:off x="7173180" y="3216971"/>
              <a:ext cx="144016" cy="144016"/>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121900" tIns="60933" rIns="121900" bIns="60933" anchor="t" anchorCtr="0">
              <a:noAutofit/>
            </a:bodyPr>
            <a:lstStyle/>
            <a:p>
              <a:pPr>
                <a:buClr>
                  <a:srgbClr val="000000"/>
                </a:buClr>
                <a:buSzPts val="2400"/>
              </a:pPr>
              <a:endParaRPr sz="320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sp>
        <p:nvSpPr>
          <p:cNvPr id="10" name="Google Shape;234;p8">
            <a:extLst>
              <a:ext uri="{FF2B5EF4-FFF2-40B4-BE49-F238E27FC236}">
                <a16:creationId xmlns:a16="http://schemas.microsoft.com/office/drawing/2014/main" id="{BFB1FD04-A7DF-56D3-FA8C-9F57C85C6449}"/>
              </a:ext>
            </a:extLst>
          </p:cNvPr>
          <p:cNvSpPr txBox="1"/>
          <p:nvPr/>
        </p:nvSpPr>
        <p:spPr>
          <a:xfrm>
            <a:off x="2203854" y="5200051"/>
            <a:ext cx="1228817"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Landraces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1" name="Google Shape;235;p8">
            <a:extLst>
              <a:ext uri="{FF2B5EF4-FFF2-40B4-BE49-F238E27FC236}">
                <a16:creationId xmlns:a16="http://schemas.microsoft.com/office/drawing/2014/main" id="{2EBAA2E2-C2CC-E8E2-CB3E-27FE692D11C2}"/>
              </a:ext>
            </a:extLst>
          </p:cNvPr>
          <p:cNvSpPr txBox="1"/>
          <p:nvPr/>
        </p:nvSpPr>
        <p:spPr>
          <a:xfrm>
            <a:off x="3580717" y="5200051"/>
            <a:ext cx="2673980" cy="369277"/>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Modern elite varieties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2" name="Google Shape;236;p8">
            <a:extLst>
              <a:ext uri="{FF2B5EF4-FFF2-40B4-BE49-F238E27FC236}">
                <a16:creationId xmlns:a16="http://schemas.microsoft.com/office/drawing/2014/main" id="{DFFDB2E1-893A-5C5B-434D-96ACF14FEDD3}"/>
              </a:ext>
            </a:extLst>
          </p:cNvPr>
          <p:cNvSpPr/>
          <p:nvPr/>
        </p:nvSpPr>
        <p:spPr>
          <a:xfrm>
            <a:off x="625459" y="5821912"/>
            <a:ext cx="4137312" cy="287268"/>
          </a:xfrm>
          <a:prstGeom prst="rect">
            <a:avLst/>
          </a:prstGeom>
          <a:noFill/>
          <a:ln>
            <a:noFill/>
          </a:ln>
        </p:spPr>
        <p:txBody>
          <a:bodyPr spcFirstLastPara="1" wrap="square" lIns="121900" tIns="60933" rIns="121900" bIns="60933" anchor="t" anchorCtr="0">
            <a:spAutoFit/>
          </a:bodyPr>
          <a:lstStyle/>
          <a:p>
            <a:pPr marL="609585" indent="-304792"/>
            <a:r>
              <a:rPr lang="en-GB" sz="1067" dirty="0">
                <a:latin typeface="Open Sans Light" panose="020B0606030504020204" pitchFamily="34" charset="0"/>
                <a:ea typeface="Open Sans Light" panose="020B0606030504020204" pitchFamily="34" charset="0"/>
                <a:cs typeface="Open Sans Light" panose="020B0606030504020204" pitchFamily="34" charset="0"/>
                <a:sym typeface="Arial"/>
              </a:rPr>
              <a:t>adapted from </a:t>
            </a:r>
            <a:r>
              <a:rPr lang="en-GB" sz="1067" dirty="0" err="1">
                <a:latin typeface="Open Sans Light" panose="020B0606030504020204" pitchFamily="34" charset="0"/>
                <a:ea typeface="Open Sans Light" panose="020B0606030504020204" pitchFamily="34" charset="0"/>
                <a:cs typeface="Open Sans Light" panose="020B0606030504020204" pitchFamily="34" charset="0"/>
                <a:sym typeface="Arial"/>
              </a:rPr>
              <a:t>Tanksley</a:t>
            </a:r>
            <a:r>
              <a:rPr lang="en-GB" sz="1067" dirty="0">
                <a:latin typeface="Open Sans Light" panose="020B0606030504020204" pitchFamily="34" charset="0"/>
                <a:ea typeface="Open Sans Light" panose="020B0606030504020204" pitchFamily="34" charset="0"/>
                <a:cs typeface="Open Sans Light" panose="020B0606030504020204" pitchFamily="34" charset="0"/>
                <a:sym typeface="Arial"/>
              </a:rPr>
              <a:t> and </a:t>
            </a:r>
            <a:r>
              <a:rPr lang="en-GB" sz="1067" dirty="0" err="1">
                <a:latin typeface="Open Sans Light" panose="020B0606030504020204" pitchFamily="34" charset="0"/>
                <a:ea typeface="Open Sans Light" panose="020B0606030504020204" pitchFamily="34" charset="0"/>
                <a:cs typeface="Open Sans Light" panose="020B0606030504020204" pitchFamily="34" charset="0"/>
                <a:sym typeface="Arial"/>
              </a:rPr>
              <a:t>McCouch</a:t>
            </a:r>
            <a:r>
              <a:rPr lang="en-GB" sz="1067" dirty="0">
                <a:latin typeface="Open Sans Light" panose="020B0606030504020204" pitchFamily="34" charset="0"/>
                <a:ea typeface="Open Sans Light" panose="020B0606030504020204" pitchFamily="34" charset="0"/>
                <a:cs typeface="Open Sans Light" panose="020B0606030504020204" pitchFamily="34" charset="0"/>
                <a:sym typeface="Arial"/>
              </a:rPr>
              <a:t>, 1997</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3" name="Google Shape;237;p8">
            <a:extLst>
              <a:ext uri="{FF2B5EF4-FFF2-40B4-BE49-F238E27FC236}">
                <a16:creationId xmlns:a16="http://schemas.microsoft.com/office/drawing/2014/main" id="{855F76CE-F89B-85A4-FF6F-8BB3EAED7889}"/>
              </a:ext>
            </a:extLst>
          </p:cNvPr>
          <p:cNvSpPr txBox="1"/>
          <p:nvPr/>
        </p:nvSpPr>
        <p:spPr>
          <a:xfrm>
            <a:off x="6591458" y="2423743"/>
            <a:ext cx="5082799" cy="1416102"/>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1400"/>
            </a:pPr>
            <a:r>
              <a:rPr lang="en-GB" sz="1867" dirty="0">
                <a:latin typeface="Open Sans Light" panose="020B0606030504020204" pitchFamily="34" charset="0"/>
                <a:ea typeface="Open Sans Light" panose="020B0606030504020204" pitchFamily="34" charset="0"/>
                <a:cs typeface="Open Sans Light" panose="020B0606030504020204" pitchFamily="34" charset="0"/>
                <a:sym typeface="Arial"/>
              </a:rPr>
              <a:t>Improvement via crop breeding requires access to </a:t>
            </a:r>
            <a:r>
              <a:rPr lang="en-GB" sz="1867"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rPr>
              <a:t>novel variants of genes for adaptive traits</a:t>
            </a:r>
            <a:endParaRPr sz="1867" dirty="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nvGrpSpPr>
          <p:cNvPr id="14" name="Google Shape;238;p8">
            <a:extLst>
              <a:ext uri="{FF2B5EF4-FFF2-40B4-BE49-F238E27FC236}">
                <a16:creationId xmlns:a16="http://schemas.microsoft.com/office/drawing/2014/main" id="{3FB907F4-9843-EC90-B6E5-EA8DE4F2CE95}"/>
              </a:ext>
            </a:extLst>
          </p:cNvPr>
          <p:cNvGrpSpPr/>
          <p:nvPr/>
        </p:nvGrpSpPr>
        <p:grpSpPr>
          <a:xfrm>
            <a:off x="717709" y="2398897"/>
            <a:ext cx="10956548" cy="3198687"/>
            <a:chOff x="538281" y="1799172"/>
            <a:chExt cx="8217411" cy="2399015"/>
          </a:xfrm>
        </p:grpSpPr>
        <p:grpSp>
          <p:nvGrpSpPr>
            <p:cNvPr id="15" name="Google Shape;239;p8">
              <a:extLst>
                <a:ext uri="{FF2B5EF4-FFF2-40B4-BE49-F238E27FC236}">
                  <a16:creationId xmlns:a16="http://schemas.microsoft.com/office/drawing/2014/main" id="{E3EC54C0-D409-B56B-E068-3A48D5AEEFFA}"/>
                </a:ext>
              </a:extLst>
            </p:cNvPr>
            <p:cNvGrpSpPr/>
            <p:nvPr/>
          </p:nvGrpSpPr>
          <p:grpSpPr>
            <a:xfrm>
              <a:off x="538281" y="1799172"/>
              <a:ext cx="3355228" cy="1133490"/>
              <a:chOff x="538281" y="1799172"/>
              <a:chExt cx="3355228" cy="1133490"/>
            </a:xfrm>
          </p:grpSpPr>
          <p:sp>
            <p:nvSpPr>
              <p:cNvPr id="17" name="Google Shape;240;p8">
                <a:extLst>
                  <a:ext uri="{FF2B5EF4-FFF2-40B4-BE49-F238E27FC236}">
                    <a16:creationId xmlns:a16="http://schemas.microsoft.com/office/drawing/2014/main" id="{4566D578-6072-12F9-A5E3-A4838761E1BA}"/>
                  </a:ext>
                </a:extLst>
              </p:cNvPr>
              <p:cNvSpPr txBox="1"/>
              <p:nvPr/>
            </p:nvSpPr>
            <p:spPr>
              <a:xfrm>
                <a:off x="538281" y="1799172"/>
                <a:ext cx="3355228" cy="724431"/>
              </a:xfrm>
              <a:prstGeom prst="rect">
                <a:avLst/>
              </a:prstGeom>
              <a:noFill/>
              <a:ln>
                <a:noFill/>
              </a:ln>
            </p:spPr>
            <p:txBody>
              <a:bodyPr spcFirstLastPara="1" wrap="square" lIns="121900" tIns="60933" rIns="121900" bIns="60933" anchor="t" anchorCtr="0">
                <a:noAutofit/>
              </a:bodyPr>
              <a:lstStyle/>
              <a:p>
                <a:pPr algn="ctr">
                  <a:buClr>
                    <a:srgbClr val="000000"/>
                  </a:buClr>
                  <a:buSzPts val="1500"/>
                </a:pPr>
                <a:r>
                  <a:rPr lang="en-GB" sz="2000" dirty="0">
                    <a:latin typeface="Open Sans Light" panose="020B0606030504020204" pitchFamily="34" charset="0"/>
                    <a:ea typeface="Open Sans Light" panose="020B0606030504020204" pitchFamily="34" charset="0"/>
                    <a:cs typeface="Open Sans Light" panose="020B0606030504020204" pitchFamily="34" charset="0"/>
                    <a:sym typeface="Arial"/>
                  </a:rPr>
                  <a:t>Recapture lost beneficial</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a:p>
                <a:pPr algn="ctr">
                  <a:buClr>
                    <a:srgbClr val="000000"/>
                  </a:buClr>
                  <a:buSzPts val="1500"/>
                </a:pPr>
                <a:r>
                  <a:rPr lang="en-GB" sz="2000" dirty="0">
                    <a:latin typeface="Open Sans Light" panose="020B0606030504020204" pitchFamily="34" charset="0"/>
                    <a:ea typeface="Open Sans Light" panose="020B0606030504020204" pitchFamily="34" charset="0"/>
                    <a:cs typeface="Open Sans Light" panose="020B0606030504020204" pitchFamily="34" charset="0"/>
                    <a:sym typeface="Arial"/>
                  </a:rPr>
                  <a:t>genetic diversity</a:t>
                </a:r>
                <a:endParaRPr sz="2000" dirty="0">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grpSp>
            <p:nvGrpSpPr>
              <p:cNvPr id="18" name="Google Shape;241;p8">
                <a:extLst>
                  <a:ext uri="{FF2B5EF4-FFF2-40B4-BE49-F238E27FC236}">
                    <a16:creationId xmlns:a16="http://schemas.microsoft.com/office/drawing/2014/main" id="{2C852BDE-A312-28D2-A6D2-E7F287E7E430}"/>
                  </a:ext>
                </a:extLst>
              </p:cNvPr>
              <p:cNvGrpSpPr/>
              <p:nvPr/>
            </p:nvGrpSpPr>
            <p:grpSpPr>
              <a:xfrm>
                <a:off x="1013420" y="2471025"/>
                <a:ext cx="2258895" cy="461637"/>
                <a:chOff x="2180592" y="1896311"/>
                <a:chExt cx="4821342" cy="985309"/>
              </a:xfrm>
            </p:grpSpPr>
            <p:sp>
              <p:nvSpPr>
                <p:cNvPr id="19" name="Google Shape;242;p8">
                  <a:extLst>
                    <a:ext uri="{FF2B5EF4-FFF2-40B4-BE49-F238E27FC236}">
                      <a16:creationId xmlns:a16="http://schemas.microsoft.com/office/drawing/2014/main" id="{D91DB026-DEFA-AE96-9854-4BD9CFEB92DC}"/>
                    </a:ext>
                  </a:extLst>
                </p:cNvPr>
                <p:cNvSpPr/>
                <p:nvPr/>
              </p:nvSpPr>
              <p:spPr>
                <a:xfrm>
                  <a:off x="2180592" y="1896311"/>
                  <a:ext cx="4800600" cy="720437"/>
                </a:xfrm>
                <a:prstGeom prst="curvedDown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endParaRPr sz="1867">
                    <a:latin typeface="Open Sans Light" panose="020B0606030504020204" pitchFamily="34" charset="0"/>
                    <a:ea typeface="Open Sans Light" panose="020B0606030504020204" pitchFamily="34" charset="0"/>
                    <a:cs typeface="Open Sans Light" panose="020B0606030504020204" pitchFamily="34" charset="0"/>
                    <a:sym typeface="Arial"/>
                  </a:endParaRPr>
                </a:p>
              </p:txBody>
            </p:sp>
            <p:pic>
              <p:nvPicPr>
                <p:cNvPr id="20" name="Google Shape;243;p8">
                  <a:extLst>
                    <a:ext uri="{FF2B5EF4-FFF2-40B4-BE49-F238E27FC236}">
                      <a16:creationId xmlns:a16="http://schemas.microsoft.com/office/drawing/2014/main" id="{9E7B0EF0-A8A3-03F0-DD94-4F717296EC23}"/>
                    </a:ext>
                  </a:extLst>
                </p:cNvPr>
                <p:cNvPicPr preferRelativeResize="0"/>
                <p:nvPr/>
              </p:nvPicPr>
              <p:blipFill rotWithShape="1">
                <a:blip r:embed="rId3">
                  <a:alphaModFix/>
                </a:blip>
                <a:srcRect l="39144" t="45858" r="58800" b="50845"/>
                <a:stretch/>
              </p:blipFill>
              <p:spPr>
                <a:xfrm>
                  <a:off x="6781800" y="2674185"/>
                  <a:ext cx="220134" cy="207435"/>
                </a:xfrm>
                <a:prstGeom prst="rect">
                  <a:avLst/>
                </a:prstGeom>
                <a:noFill/>
                <a:ln>
                  <a:noFill/>
                </a:ln>
              </p:spPr>
            </p:pic>
          </p:grpSp>
        </p:grpSp>
        <p:sp>
          <p:nvSpPr>
            <p:cNvPr id="16" name="Google Shape;244;p8">
              <a:extLst>
                <a:ext uri="{FF2B5EF4-FFF2-40B4-BE49-F238E27FC236}">
                  <a16:creationId xmlns:a16="http://schemas.microsoft.com/office/drawing/2014/main" id="{28D0F72B-6EC4-B7CF-B047-174F2C6CC126}"/>
                </a:ext>
              </a:extLst>
            </p:cNvPr>
            <p:cNvSpPr txBox="1"/>
            <p:nvPr/>
          </p:nvSpPr>
          <p:spPr>
            <a:xfrm>
              <a:off x="4943593" y="3136111"/>
              <a:ext cx="3812099" cy="1062076"/>
            </a:xfrm>
            <a:prstGeom prst="rect">
              <a:avLst/>
            </a:prstGeom>
            <a:noFill/>
            <a:ln>
              <a:noFill/>
            </a:ln>
          </p:spPr>
          <p:txBody>
            <a:bodyPr spcFirstLastPara="1" wrap="square" lIns="121900" tIns="60933" rIns="121900" bIns="60933" anchor="t" anchorCtr="0">
              <a:spAutoFit/>
            </a:bodyPr>
            <a:lstStyle/>
            <a:p>
              <a:pPr>
                <a:lnSpc>
                  <a:spcPct val="150000"/>
                </a:lnSpc>
                <a:buClr>
                  <a:srgbClr val="000000"/>
                </a:buClr>
                <a:buSzPts val="1400"/>
              </a:pPr>
              <a:r>
                <a:rPr lang="en-GB" sz="1867" dirty="0">
                  <a:latin typeface="Open Sans Light" panose="020B0606030504020204" pitchFamily="34" charset="0"/>
                  <a:ea typeface="Open Sans Light" panose="020B0606030504020204" pitchFamily="34" charset="0"/>
                  <a:cs typeface="Open Sans Light" panose="020B0606030504020204" pitchFamily="34" charset="0"/>
                  <a:sym typeface="Arial"/>
                </a:rPr>
                <a:t>Crop wild relatives (CWR) &amp; landraces are a potentially valuable source of these variants (alleles)</a:t>
              </a:r>
              <a:endParaRPr sz="2667" b="1" dirty="0">
                <a:latin typeface="Open Sans ExtraBold" panose="020B0606030504020204" pitchFamily="34" charset="0"/>
                <a:ea typeface="Open Sans ExtraBold" panose="020B0606030504020204" pitchFamily="34" charset="0"/>
                <a:cs typeface="Open Sans ExtraBold" panose="020B0606030504020204" pitchFamily="34" charset="0"/>
                <a:sym typeface="Arial"/>
              </a:endParaRPr>
            </a:p>
          </p:txBody>
        </p:sp>
      </p:grpSp>
      <p:sp>
        <p:nvSpPr>
          <p:cNvPr id="3" name="Google Shape;214;p7">
            <a:extLst>
              <a:ext uri="{FF2B5EF4-FFF2-40B4-BE49-F238E27FC236}">
                <a16:creationId xmlns:a16="http://schemas.microsoft.com/office/drawing/2014/main" id="{5F0779F5-C018-E7CE-EAE4-DC91E37329B0}"/>
              </a:ext>
            </a:extLst>
          </p:cNvPr>
          <p:cNvSpPr txBox="1"/>
          <p:nvPr/>
        </p:nvSpPr>
        <p:spPr>
          <a:xfrm>
            <a:off x="517743" y="5076939"/>
            <a:ext cx="1228817" cy="615499"/>
          </a:xfrm>
          <a:prstGeom prst="rect">
            <a:avLst/>
          </a:prstGeom>
          <a:noFill/>
          <a:ln>
            <a:noFill/>
          </a:ln>
        </p:spPr>
        <p:txBody>
          <a:bodyPr spcFirstLastPara="1" wrap="square" lIns="121900" tIns="60933" rIns="121900" bIns="60933" anchor="t" anchorCtr="0">
            <a:spAutoFit/>
          </a:bodyPr>
          <a:lstStyle/>
          <a:p>
            <a:pPr algn="ctr"/>
            <a:r>
              <a:rPr lang="en-GB" sz="1600" dirty="0">
                <a:latin typeface="Open Sans Light" panose="020B0606030504020204" pitchFamily="34" charset="0"/>
                <a:ea typeface="Open Sans Light" panose="020B0606030504020204" pitchFamily="34" charset="0"/>
                <a:cs typeface="Open Sans Light" panose="020B0606030504020204" pitchFamily="34" charset="0"/>
                <a:sym typeface="Arial"/>
              </a:rPr>
              <a:t>Crop Wild Relatives</a:t>
            </a:r>
            <a:endParaRPr sz="2400" dirty="0">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2598519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C6D8A547-C094-CCD2-0F4D-1B058AD869A8}"/>
            </a:ext>
          </a:extLst>
        </p:cNvPr>
        <p:cNvGrpSpPr/>
        <p:nvPr/>
      </p:nvGrpSpPr>
      <p:grpSpPr>
        <a:xfrm>
          <a:off x="0" y="0"/>
          <a:ext cx="0" cy="0"/>
          <a:chOff x="0" y="0"/>
          <a:chExt cx="0" cy="0"/>
        </a:xfrm>
      </p:grpSpPr>
      <p:sp>
        <p:nvSpPr>
          <p:cNvPr id="327" name="Google Shape;327;g3a7de8d83d1_0_514">
            <a:extLst>
              <a:ext uri="{FF2B5EF4-FFF2-40B4-BE49-F238E27FC236}">
                <a16:creationId xmlns:a16="http://schemas.microsoft.com/office/drawing/2014/main" id="{D497D911-E224-F8DA-EB14-1B1E937EE464}"/>
              </a:ext>
            </a:extLst>
          </p:cNvPr>
          <p:cNvSpPr/>
          <p:nvPr/>
        </p:nvSpPr>
        <p:spPr>
          <a:xfrm>
            <a:off x="603176" y="2688210"/>
            <a:ext cx="4954800" cy="1490700"/>
          </a:xfrm>
          <a:prstGeom prst="rect">
            <a:avLst/>
          </a:prstGeom>
          <a:solidFill>
            <a:srgbClr val="E4ECDF">
              <a:alpha val="4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pic>
        <p:nvPicPr>
          <p:cNvPr id="328" name="Google Shape;328;g3a7de8d83d1_0_514" descr="QL4A0562.JPG">
            <a:extLst>
              <a:ext uri="{FF2B5EF4-FFF2-40B4-BE49-F238E27FC236}">
                <a16:creationId xmlns:a16="http://schemas.microsoft.com/office/drawing/2014/main" id="{CF27BE3A-5630-682A-8D39-E4A7EE191FD6}"/>
              </a:ext>
            </a:extLst>
          </p:cNvPr>
          <p:cNvPicPr preferRelativeResize="0"/>
          <p:nvPr/>
        </p:nvPicPr>
        <p:blipFill rotWithShape="1">
          <a:blip r:embed="rId3">
            <a:alphaModFix/>
          </a:blip>
          <a:srcRect/>
          <a:stretch/>
        </p:blipFill>
        <p:spPr>
          <a:xfrm>
            <a:off x="6095998" y="1"/>
            <a:ext cx="6096001" cy="6379538"/>
          </a:xfrm>
          <a:prstGeom prst="rect">
            <a:avLst/>
          </a:prstGeom>
          <a:noFill/>
          <a:ln>
            <a:noFill/>
          </a:ln>
        </p:spPr>
      </p:pic>
      <p:sp>
        <p:nvSpPr>
          <p:cNvPr id="329" name="Google Shape;329;g3a7de8d83d1_0_514">
            <a:extLst>
              <a:ext uri="{FF2B5EF4-FFF2-40B4-BE49-F238E27FC236}">
                <a16:creationId xmlns:a16="http://schemas.microsoft.com/office/drawing/2014/main" id="{88742B65-BF4E-D7D0-F8F7-4D4FA0EB5180}"/>
              </a:ext>
            </a:extLst>
          </p:cNvPr>
          <p:cNvSpPr/>
          <p:nvPr/>
        </p:nvSpPr>
        <p:spPr>
          <a:xfrm>
            <a:off x="6096000" y="4061638"/>
            <a:ext cx="6096000" cy="2323200"/>
          </a:xfrm>
          <a:prstGeom prst="rect">
            <a:avLst/>
          </a:prstGeom>
          <a:gradFill>
            <a:gsLst>
              <a:gs pos="0">
                <a:srgbClr val="000000">
                  <a:alpha val="80000"/>
                </a:srgbClr>
              </a:gs>
              <a:gs pos="100000">
                <a:srgbClr val="0B2A1E">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30" name="Google Shape;330;g3a7de8d83d1_0_514">
            <a:extLst>
              <a:ext uri="{FF2B5EF4-FFF2-40B4-BE49-F238E27FC236}">
                <a16:creationId xmlns:a16="http://schemas.microsoft.com/office/drawing/2014/main" id="{BD74469C-AD47-5EB8-32FE-B57085D313B5}"/>
              </a:ext>
            </a:extLst>
          </p:cNvPr>
          <p:cNvSpPr txBox="1">
            <a:spLocks noGrp="1"/>
          </p:cNvSpPr>
          <p:nvPr>
            <p:ph type="title"/>
          </p:nvPr>
        </p:nvSpPr>
        <p:spPr>
          <a:xfrm>
            <a:off x="307342" y="444032"/>
            <a:ext cx="9933900" cy="49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Font typeface="Bitter"/>
              <a:buNone/>
            </a:pPr>
            <a:r>
              <a:rPr lang="en-US">
                <a:latin typeface="Bitter"/>
                <a:ea typeface="Bitter"/>
                <a:cs typeface="Bitter"/>
                <a:sym typeface="Bitter"/>
              </a:rPr>
              <a:t>What is a genebank?</a:t>
            </a:r>
            <a:endParaRPr/>
          </a:p>
        </p:txBody>
      </p:sp>
      <p:sp>
        <p:nvSpPr>
          <p:cNvPr id="331" name="Google Shape;331;g3a7de8d83d1_0_514">
            <a:extLst>
              <a:ext uri="{FF2B5EF4-FFF2-40B4-BE49-F238E27FC236}">
                <a16:creationId xmlns:a16="http://schemas.microsoft.com/office/drawing/2014/main" id="{B6C5AFB6-B57F-8F49-25AF-E1BDFA89FCF2}"/>
              </a:ext>
            </a:extLst>
          </p:cNvPr>
          <p:cNvSpPr txBox="1">
            <a:spLocks noGrp="1"/>
          </p:cNvSpPr>
          <p:nvPr>
            <p:ph type="sldNum" idx="12"/>
          </p:nvPr>
        </p:nvSpPr>
        <p:spPr>
          <a:xfrm>
            <a:off x="11222181" y="6459307"/>
            <a:ext cx="672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9</a:t>
            </a:fld>
            <a:endParaRPr lang="en-US"/>
          </a:p>
        </p:txBody>
      </p:sp>
      <p:sp>
        <p:nvSpPr>
          <p:cNvPr id="332" name="Google Shape;332;g3a7de8d83d1_0_514">
            <a:extLst>
              <a:ext uri="{FF2B5EF4-FFF2-40B4-BE49-F238E27FC236}">
                <a16:creationId xmlns:a16="http://schemas.microsoft.com/office/drawing/2014/main" id="{02CA3FFB-8BC6-A9C4-D9F2-12AFD5F0F254}"/>
              </a:ext>
            </a:extLst>
          </p:cNvPr>
          <p:cNvSpPr txBox="1"/>
          <p:nvPr/>
        </p:nvSpPr>
        <p:spPr>
          <a:xfrm>
            <a:off x="315171" y="1237868"/>
            <a:ext cx="5530800" cy="9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Open Sans Light"/>
                <a:ea typeface="Open Sans Light"/>
                <a:cs typeface="Open Sans Light"/>
                <a:sym typeface="Open Sans Light"/>
              </a:rPr>
              <a:t>Specific genes are what make a crop variety resistant to heat and drought or tolerant of pests and diseases, and are, therefore, the basis of agricultural adaptation. </a:t>
            </a:r>
            <a:endParaRPr lang="en-US" sz="1800" b="0" i="0" u="none" strike="noStrike" cap="none">
              <a:solidFill>
                <a:schemeClr val="lt1"/>
              </a:solidFill>
              <a:latin typeface="Open Sans Light"/>
              <a:ea typeface="Open Sans Light"/>
              <a:cs typeface="Open Sans Light"/>
            </a:endParaRPr>
          </a:p>
        </p:txBody>
      </p:sp>
      <p:sp>
        <p:nvSpPr>
          <p:cNvPr id="333" name="Google Shape;333;g3a7de8d83d1_0_514">
            <a:extLst>
              <a:ext uri="{FF2B5EF4-FFF2-40B4-BE49-F238E27FC236}">
                <a16:creationId xmlns:a16="http://schemas.microsoft.com/office/drawing/2014/main" id="{A277394A-B76B-623A-9386-8CBC95A435F8}"/>
              </a:ext>
            </a:extLst>
          </p:cNvPr>
          <p:cNvSpPr txBox="1"/>
          <p:nvPr/>
        </p:nvSpPr>
        <p:spPr>
          <a:xfrm>
            <a:off x="6511159" y="5421688"/>
            <a:ext cx="5530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2"/>
                </a:solidFill>
                <a:latin typeface="Open Sans Light"/>
                <a:ea typeface="Open Sans Light"/>
                <a:cs typeface="Open Sans Light"/>
                <a:sym typeface="Open Sans Light"/>
              </a:rPr>
              <a:t>Plant breeders and farmers can draw on genebanks in their search for particular traits that they need. </a:t>
            </a:r>
            <a:endParaRPr sz="2400" b="0" i="0" u="none" strike="noStrike" cap="none">
              <a:solidFill>
                <a:schemeClr val="dk2"/>
              </a:solidFill>
              <a:latin typeface="Open Sans Light"/>
              <a:ea typeface="Open Sans Light"/>
              <a:cs typeface="Open Sans Light"/>
              <a:sym typeface="Open Sans Light"/>
            </a:endParaRPr>
          </a:p>
        </p:txBody>
      </p:sp>
      <p:sp>
        <p:nvSpPr>
          <p:cNvPr id="334" name="Google Shape;334;g3a7de8d83d1_0_514">
            <a:extLst>
              <a:ext uri="{FF2B5EF4-FFF2-40B4-BE49-F238E27FC236}">
                <a16:creationId xmlns:a16="http://schemas.microsoft.com/office/drawing/2014/main" id="{7E9D55AB-8ECE-DE4D-89A0-43967E62B437}"/>
              </a:ext>
            </a:extLst>
          </p:cNvPr>
          <p:cNvSpPr txBox="1"/>
          <p:nvPr/>
        </p:nvSpPr>
        <p:spPr>
          <a:xfrm>
            <a:off x="829006" y="2622740"/>
            <a:ext cx="4370100" cy="1612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Bitter"/>
                <a:ea typeface="Bitter"/>
                <a:cs typeface="Bitter"/>
                <a:sym typeface="Bitter"/>
              </a:rPr>
              <a:t>Genebanks ensure that these genetic materials are safely conserved and available for people to use</a:t>
            </a:r>
            <a:endParaRPr sz="2000" b="0" i="0" u="none" strike="noStrike" cap="none">
              <a:solidFill>
                <a:srgbClr val="000000"/>
              </a:solidFill>
              <a:latin typeface="Bitter"/>
              <a:ea typeface="Bitter"/>
              <a:cs typeface="Bitter"/>
              <a:sym typeface="Bitter"/>
            </a:endParaRPr>
          </a:p>
        </p:txBody>
      </p:sp>
      <p:cxnSp>
        <p:nvCxnSpPr>
          <p:cNvPr id="335" name="Google Shape;335;g3a7de8d83d1_0_514">
            <a:extLst>
              <a:ext uri="{FF2B5EF4-FFF2-40B4-BE49-F238E27FC236}">
                <a16:creationId xmlns:a16="http://schemas.microsoft.com/office/drawing/2014/main" id="{C644A3BF-A8BD-F669-8BBE-054CF448DF9C}"/>
              </a:ext>
            </a:extLst>
          </p:cNvPr>
          <p:cNvCxnSpPr/>
          <p:nvPr/>
        </p:nvCxnSpPr>
        <p:spPr>
          <a:xfrm>
            <a:off x="603176" y="2688210"/>
            <a:ext cx="0" cy="1490700"/>
          </a:xfrm>
          <a:prstGeom prst="straightConnector1">
            <a:avLst/>
          </a:prstGeom>
          <a:noFill/>
          <a:ln w="57150" cap="flat" cmpd="sng">
            <a:solidFill>
              <a:schemeClr val="accent2"/>
            </a:solidFill>
            <a:prstDash val="solid"/>
            <a:miter lim="800000"/>
            <a:headEnd type="none" w="sm" len="sm"/>
            <a:tailEnd type="none" w="sm" len="sm"/>
          </a:ln>
        </p:spPr>
      </p:cxnSp>
      <p:pic>
        <p:nvPicPr>
          <p:cNvPr id="336" name="Google Shape;336;g3a7de8d83d1_0_514" descr="Icon&#10;&#10;Description automatically generated">
            <a:extLst>
              <a:ext uri="{FF2B5EF4-FFF2-40B4-BE49-F238E27FC236}">
                <a16:creationId xmlns:a16="http://schemas.microsoft.com/office/drawing/2014/main" id="{528F69F4-F79A-7B23-0FF1-BF8F71DEA36A}"/>
              </a:ext>
            </a:extLst>
          </p:cNvPr>
          <p:cNvPicPr preferRelativeResize="0"/>
          <p:nvPr/>
        </p:nvPicPr>
        <p:blipFill rotWithShape="1">
          <a:blip r:embed="rId4">
            <a:alphaModFix/>
          </a:blip>
          <a:srcRect/>
          <a:stretch/>
        </p:blipFill>
        <p:spPr>
          <a:xfrm>
            <a:off x="11298735" y="198972"/>
            <a:ext cx="712290" cy="1110525"/>
          </a:xfrm>
          <a:prstGeom prst="rect">
            <a:avLst/>
          </a:prstGeom>
          <a:noFill/>
          <a:ln>
            <a:noFill/>
          </a:ln>
        </p:spPr>
      </p:pic>
      <p:sp>
        <p:nvSpPr>
          <p:cNvPr id="3" name="Google Shape;332;g3a7de8d83d1_0_514">
            <a:extLst>
              <a:ext uri="{FF2B5EF4-FFF2-40B4-BE49-F238E27FC236}">
                <a16:creationId xmlns:a16="http://schemas.microsoft.com/office/drawing/2014/main" id="{6B73FB3B-E169-E8F3-1F3E-D78415EA2F26}"/>
              </a:ext>
            </a:extLst>
          </p:cNvPr>
          <p:cNvSpPr txBox="1"/>
          <p:nvPr/>
        </p:nvSpPr>
        <p:spPr>
          <a:xfrm>
            <a:off x="307342" y="4803388"/>
            <a:ext cx="5530800" cy="9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lt1"/>
                </a:solidFill>
                <a:latin typeface="Open Sans ExtraBold"/>
                <a:ea typeface="Open Sans Light"/>
                <a:cs typeface="Open Sans Light"/>
                <a:sym typeface="Open Sans Light"/>
              </a:rPr>
              <a:t>Ex situ </a:t>
            </a:r>
            <a:r>
              <a:rPr lang="en-US" sz="1800" b="0" i="0" u="none" strike="noStrike" cap="none" dirty="0">
                <a:solidFill>
                  <a:schemeClr val="lt1"/>
                </a:solidFill>
                <a:latin typeface="Open Sans Light"/>
                <a:ea typeface="Open Sans Light"/>
                <a:cs typeface="Open Sans Light"/>
                <a:sym typeface="Open Sans Light"/>
              </a:rPr>
              <a:t>conservation involves protecting a variety outside its normal location such as a seed bank</a:t>
            </a:r>
            <a:endParaRPr lang="en-US" sz="1800" b="0" i="0" u="none" strike="noStrike" cap="none">
              <a:solidFill>
                <a:schemeClr val="lt1"/>
              </a:solidFill>
              <a:latin typeface="Open Sans Light"/>
              <a:ea typeface="Open Sans Light"/>
              <a:cs typeface="Open Sans Light"/>
            </a:endParaRPr>
          </a:p>
        </p:txBody>
      </p:sp>
    </p:spTree>
    <p:extLst>
      <p:ext uri="{BB962C8B-B14F-4D97-AF65-F5344CB8AC3E}">
        <p14:creationId xmlns:p14="http://schemas.microsoft.com/office/powerpoint/2010/main" val="16612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34"/>
                                        </p:tgtEl>
                                        <p:attrNameLst>
                                          <p:attrName>style.visibility</p:attrName>
                                        </p:attrNameLst>
                                      </p:cBhvr>
                                      <p:to>
                                        <p:strVal val="visible"/>
                                      </p:to>
                                    </p:set>
                                    <p:animEffect transition="in" filter="fade">
                                      <p:cBhvr>
                                        <p:cTn id="9" dur="500"/>
                                        <p:tgtEl>
                                          <p:spTgt spid="334"/>
                                        </p:tgtEl>
                                      </p:cBhvr>
                                    </p:animEffect>
                                  </p:childTnLst>
                                </p:cTn>
                              </p:par>
                              <p:par>
                                <p:cTn id="10" presetID="10" presetClass="entr" presetSubtype="0" fill="hold" nodeType="with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CropTrust_Color">
      <a:dk1>
        <a:srgbClr val="000000"/>
      </a:dk1>
      <a:lt1>
        <a:srgbClr val="000000"/>
      </a:lt1>
      <a:dk2>
        <a:srgbClr val="FFFFFF"/>
      </a:dk2>
      <a:lt2>
        <a:srgbClr val="BFBFBF"/>
      </a:lt2>
      <a:accent1>
        <a:srgbClr val="2F6FB3"/>
      </a:accent1>
      <a:accent2>
        <a:srgbClr val="18543E"/>
      </a:accent2>
      <a:accent3>
        <a:srgbClr val="7CA566"/>
      </a:accent3>
      <a:accent4>
        <a:srgbClr val="F59D24"/>
      </a:accent4>
      <a:accent5>
        <a:srgbClr val="DA4F37"/>
      </a:accent5>
      <a:accent6>
        <a:srgbClr val="EEEDE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defRPr sz="1300" b="0" dirty="0" smtClean="0">
            <a:latin typeface="Open Sans Light" pitchFamily="2" charset="0"/>
            <a:ea typeface="Open Sans Light" pitchFamily="2" charset="0"/>
            <a:cs typeface="Open Sans Light" pitchFamily="2" charset="0"/>
          </a:defRPr>
        </a:defPPr>
      </a:lstStyle>
    </a:txDef>
  </a:objectDefaults>
  <a:extraClrSchemeLst/>
  <a:extLst>
    <a:ext uri="{05A4C25C-085E-4340-85A3-A5531E510DB2}">
      <thm15:themeFamily xmlns:thm15="http://schemas.microsoft.com/office/thememl/2012/main" name="CT PPT Template_updated Aug 2022" id="{49FCD67C-5CC8-2142-9F7D-0B9B6F220E2F}" vid="{FEC82519-4AEB-8A40-8C3A-16E3FED44EC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2429</TotalTime>
  <Words>3911</Words>
  <Application>Microsoft Macintosh PowerPoint</Application>
  <PresentationFormat>Widescreen</PresentationFormat>
  <Paragraphs>405</Paragraphs>
  <Slides>51</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Arial</vt:lpstr>
      <vt:lpstr>Bitter</vt:lpstr>
      <vt:lpstr>Bitter Medium</vt:lpstr>
      <vt:lpstr>Bitter SemiBold</vt:lpstr>
      <vt:lpstr>Calibri</vt:lpstr>
      <vt:lpstr>Calibri Light</vt:lpstr>
      <vt:lpstr>Courier New</vt:lpstr>
      <vt:lpstr>News Gothic MT</vt:lpstr>
      <vt:lpstr>Open Sans</vt:lpstr>
      <vt:lpstr>Open Sans ExtraBold</vt:lpstr>
      <vt:lpstr>Open Sans Light</vt:lpstr>
      <vt:lpstr>Open Sans Medium</vt:lpstr>
      <vt:lpstr>Roboto</vt:lpstr>
      <vt:lpstr>Office</vt:lpstr>
      <vt:lpstr>PowerPoint Presentation</vt:lpstr>
      <vt:lpstr>PowerPoint Presentation</vt:lpstr>
      <vt:lpstr>PowerPoint Presentation</vt:lpstr>
      <vt:lpstr>PowerPoint Presentation</vt:lpstr>
      <vt:lpstr>Loss of biodiversity is real</vt:lpstr>
      <vt:lpstr>Why crop diversity is crucial for a resilient food supply</vt:lpstr>
      <vt:lpstr>PowerPoint Presentation</vt:lpstr>
      <vt:lpstr>PowerPoint Presentation</vt:lpstr>
      <vt:lpstr>What is a genebank?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Mission</vt:lpstr>
      <vt:lpstr>Turning Objective into Vision and Mission </vt:lpstr>
      <vt:lpstr>PowerPoint Presentation</vt:lpstr>
      <vt:lpstr>Crop Trust works with over 120 organizations in 48+ countries to conserve crop diversity</vt:lpstr>
      <vt:lpstr>PowerPoint Presentation</vt:lpstr>
      <vt:lpstr>Endowment: Contributions, Income, Withdrawals 2003 - 2024</vt:lpstr>
      <vt:lpstr>PowerPoint Presentation</vt:lpstr>
      <vt:lpstr>PowerPoint Presentation</vt:lpstr>
      <vt:lpstr>Global system of ex situ conservation</vt:lpstr>
      <vt:lpstr>PowerPoint Presentation</vt:lpstr>
      <vt:lpstr>PowerPoint Presentation</vt:lpstr>
      <vt:lpstr>PowerPoint Presentation</vt:lpstr>
      <vt:lpstr>Information Systems</vt:lpstr>
      <vt:lpstr>PowerPoint Presentation</vt:lpstr>
      <vt:lpstr>PowerPoint Presentation</vt:lpstr>
      <vt:lpstr>Emergency Funding for Genebanks</vt:lpstr>
      <vt:lpstr>Crop Conservation Strategies (CCS) </vt:lpstr>
      <vt:lpstr>BOLD Bangkok Policy Dialogue</vt:lpstr>
      <vt:lpstr>Crop Diversity Days</vt:lpstr>
      <vt:lpstr>Food Forever Experiences </vt:lpstr>
      <vt:lpstr>PowerPoint Presentation</vt:lpstr>
      <vt:lpstr>Global Flagship Initiative for Food Security </vt:lpstr>
      <vt:lpstr>PowerPoint Presentation</vt:lpstr>
      <vt:lpstr>Long Term Funding for the Endowment Fund:</vt:lpstr>
      <vt:lpstr>PowerPoint Presentation</vt:lpstr>
      <vt:lpstr>PowerPoint Presentation</vt:lpstr>
      <vt:lpstr>PowerPoint Presentation</vt:lpstr>
      <vt:lpstr>Requests of Plant Genetic Resources for Food and Agriculture (PGRFA) rice accessions </vt:lpstr>
      <vt:lpstr>The Svalbard Global Seed Vault</vt:lpstr>
      <vt:lpstr>Crop Conservation Strategy: Rice</vt:lpstr>
      <vt:lpstr>Crop Wild Relative (CWR) Project:  Rice Achievements</vt:lpstr>
      <vt:lpstr>BOLD Project: Rice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Nino Arndt</dc:creator>
  <cp:lastModifiedBy>Julianne Biddle</cp:lastModifiedBy>
  <cp:revision>265</cp:revision>
  <dcterms:created xsi:type="dcterms:W3CDTF">2022-07-28T18:26:34Z</dcterms:created>
  <dcterms:modified xsi:type="dcterms:W3CDTF">2026-04-12T15:28:44Z</dcterms:modified>
</cp:coreProperties>
</file>