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779" r:id="rId1"/>
    <p:sldMasterId id="2147486316" r:id="rId2"/>
    <p:sldMasterId id="2147486328" r:id="rId3"/>
    <p:sldMasterId id="2147486340" r:id="rId4"/>
  </p:sldMasterIdLst>
  <p:notesMasterIdLst>
    <p:notesMasterId r:id="rId25"/>
  </p:notesMasterIdLst>
  <p:handoutMasterIdLst>
    <p:handoutMasterId r:id="rId26"/>
  </p:handoutMasterIdLst>
  <p:sldIdLst>
    <p:sldId id="570" r:id="rId5"/>
    <p:sldId id="736" r:id="rId6"/>
    <p:sldId id="687" r:id="rId7"/>
    <p:sldId id="731" r:id="rId8"/>
    <p:sldId id="732" r:id="rId9"/>
    <p:sldId id="733" r:id="rId10"/>
    <p:sldId id="595" r:id="rId11"/>
    <p:sldId id="730" r:id="rId12"/>
    <p:sldId id="734" r:id="rId13"/>
    <p:sldId id="737" r:id="rId14"/>
    <p:sldId id="742" r:id="rId15"/>
    <p:sldId id="740" r:id="rId16"/>
    <p:sldId id="738" r:id="rId17"/>
    <p:sldId id="741" r:id="rId18"/>
    <p:sldId id="744" r:id="rId19"/>
    <p:sldId id="739" r:id="rId20"/>
    <p:sldId id="703" r:id="rId21"/>
    <p:sldId id="743" r:id="rId22"/>
    <p:sldId id="729" r:id="rId23"/>
    <p:sldId id="712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C0C0C0"/>
    <a:srgbClr val="93B213"/>
    <a:srgbClr val="D2EA84"/>
    <a:srgbClr val="D8EF84"/>
    <a:srgbClr val="82CA3D"/>
    <a:srgbClr val="7F7F7F"/>
    <a:srgbClr val="1E1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1" autoAdjust="0"/>
    <p:restoredTop sz="93447" autoAdjust="0"/>
  </p:normalViewPr>
  <p:slideViewPr>
    <p:cSldViewPr snapToGrid="0">
      <p:cViewPr varScale="1">
        <p:scale>
          <a:sx n="72" d="100"/>
          <a:sy n="72" d="100"/>
        </p:scale>
        <p:origin x="14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0472B55-D68E-4430-B72B-AED11EA4EB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225C95A-57C6-483F-97D3-9068DCBD9F8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5FC37F-FFB7-488C-A96B-8F00255FDC72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192F336E-9423-4AA8-98DA-864719E4927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267F6377-224E-4C42-9ADB-751A93E3842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D114F9-8964-4689-A402-8FA89872F8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B40DD1B-E828-408F-89C7-BF92CDD726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8343167-A9D3-4DC7-B1C8-7DD5FF69BB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B46A3848-4CF7-6651-3428-4B762143B8E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1A35F8E4-75A2-4CE3-875E-77A2C5CBBD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D595388A-DF66-4676-BA94-BA0A33D4C3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DEC88801-C4F3-43FA-BABA-E46A33953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234F64A-6CDC-4DD3-82B6-6D5E44892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NDVI: Normalized Difference Vegetation Index; measures canopy greenness </a:t>
            </a:r>
          </a:p>
          <a:p>
            <a:r>
              <a:rPr lang="en-US" dirty="0"/>
              <a:t>NDRE: Normalized Difference Red Edge; penetrates deeper to pick up chlorophyll variation, good for mid-late season growth, detect nitrogen status</a:t>
            </a:r>
          </a:p>
          <a:p>
            <a:r>
              <a:rPr lang="en-US" dirty="0"/>
              <a:t>GNDVI: Green NDVI;  (GNDVI): Uses green band instead of red, sensitive to chlorophyll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4F64A-6CDC-4DD3-82B6-6D5E4489268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68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5F07F-1FF8-E9A5-B4F6-C9979B64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3FE39-F4DE-D9DD-BCD7-6E4EEF76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D5B72-B720-CC24-87D2-475BB21D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B866E-4AAF-48CE-8434-D1964AC7D0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75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8B4B1-1600-A75E-09D0-B46399E8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8368-7562-4D30-62DD-FD105823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2ECDA-DDCD-6A0C-EB91-F46E9DB0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83BB0-F42C-4F4B-8D2D-A0883A04B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74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798F3-43ED-2354-5542-B4C227F3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C0AF2-DD78-BD8D-89F1-57A8A352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89126-A0B6-180A-6762-9097F481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73D41-1A26-4D11-B64E-8F1D7CD7D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356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79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2" y="1524000"/>
            <a:ext cx="38179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240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179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8F4FA2-AB63-4658-BBD3-CDB358D13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2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05D484-187D-4D1B-9688-D5FD53BDD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2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DF1ABF-4A99-4AD3-9C0F-B2D09021C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87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B3DEB2-C57C-465B-82F5-44744ABED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3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0E4399E-C97E-491B-88FE-DAA1A41AD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4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9D73AF-530C-4637-8995-76BE93AB7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05DA-A4F1-11BF-B808-2D245F4C4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62153-644A-673A-ACA5-856BA919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7F738-769B-88AE-5186-F36FAA73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7E088-496A-4AFF-AF23-8BB5125D0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122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03CE9E-0E99-4EF6-B267-5559612E7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31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0FC210-AE1D-4A43-8151-8584C12C4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75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9B0EF9-7567-4B85-ABF9-423145A61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97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3D5EC0-7034-48C1-942B-85B1F4ED2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5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5644E5-DC25-4596-A837-DC0F9A81B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52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4B79B6-5A5E-4BA1-BB68-92E509C23F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56E1A-6282-403B-B9F7-3BE484B02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0F9F04-ED2C-4E48-9429-A8E5FF67A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9150179-F0B2-45D4-96C1-28037ED6F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808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A8CB1B-54B0-4B28-8123-782DDDE4A0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3FF7D9-2935-4F3A-967C-66BCEA2D0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9DFF24-4489-461C-9D13-976C924BE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51220E1-08F4-4857-9BC4-76F45323D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133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CD6CAE-6A85-4409-AB64-62D80DB6A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3B53D3-1CBF-4BFD-865B-678B80B56B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CA8B00-E3E6-44E8-9A11-4DF29CB61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24319E0-B3A2-4AAE-9DB9-52440864B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71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32C3E-1A55-44FA-8C8B-787A42916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DE12A-8517-47A9-AA5B-E81E5DFFBA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4D993-08AB-4466-8A23-DF34FC14A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829BD5C-5AB4-461C-A448-1F6C8D973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336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ADAA96-8E43-434D-B854-DE742331E5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E0DB90-B514-4177-95C5-22C9B21C2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F1ADCCD-6501-4BBE-BBAD-0E8AA09BA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D1B16C-3ACC-4E63-9A31-5BBB8D4AE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47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DEB9B-F507-32A7-8709-40A49937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09057-9511-6F1A-B781-C7812BDB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B320C-B00F-1EDC-3605-E8924038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48707-668B-4B21-AF3A-CE837B427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543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80B875-F8AF-4658-B68D-87549D2DD5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99051D-B731-4598-A0F3-0985A6420D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6F7150-EE1E-4ED2-9D28-91BD18EF3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5B691D6-66D3-437A-BF5C-F1CACD5B0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462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BB3CED-3F14-43FF-8DC8-65391CCF8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70C132-A524-4123-BA78-B4138450C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FF9E35-1CDB-4CC3-80B4-1C8CF22F8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862B95A-A469-408C-8CE7-540D330D6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62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8CE66-26F3-4E83-95F1-C8D68E8ECE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93D22-D272-4EEA-B41D-FA8C51438C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B513A-5CBB-41AC-BEFF-83D7DDDF2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0738083-288B-40C2-8EDE-AE5DED117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947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E1FA8-E78F-477D-8AAE-00AB3E136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9334-2BDF-4C0C-AC2A-1557A4139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8C28B-7B2E-4876-9326-C2170C065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AC1B130-E9ED-4A60-818F-F7EA94093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123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91FECA-B8B1-4BA7-B233-BBC97180DE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40A4C7-45DD-4802-996B-6151B79C96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54202C-2DB7-4E01-B9E9-F30C0054F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10A4B36-BC05-4AC7-91B6-5BC8C7BA47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215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8C1614-99B6-43F2-9233-04A1ED7B3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EE850F-17FF-4948-A8D0-72DAF35A4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0A284A-E173-4531-B50A-4989DED8E4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E4B6174-DDD8-48EF-8410-FD15F2C12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222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98C1ED-FA70-42BD-BD94-325E074AD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D99C7A-808F-45EA-97C3-404CCE721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0519B7-A79B-4764-AD28-E47E38B86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6A571A-1386-4921-B795-32C3E9988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942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FCB20-8808-4D0B-BA9F-598D6ECC4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70B3A6-F213-44A1-972D-BE5AC916B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571FDD-0A7C-48F8-87E8-0A47FF0E1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55EE22-4743-4ECB-AC0B-87AFFA44A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222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CE655C-8772-48DB-A2B6-10EF1F70D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68ADB-7217-44BA-9545-EEB1B2E773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6EA5E4-DA45-45B6-849C-AD8A70EEB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4D3FAB-C6CD-427E-AD1F-CF2F28B0A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340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7F77F-2933-4ACF-A269-AFF586E4D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16BA3-DCD9-4100-BAA6-7CDC060B8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38622-FC0E-4411-B2DF-41F983FAC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E1A0AE-F653-4644-ACA4-6984CFA4BD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4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2A72B1-F5E7-845C-F2A4-28D48042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96EE69-7941-03C9-3AA3-1B044806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4E07C3-1C05-DFB2-02FB-08FF5266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9DD1C-C392-43B2-907A-0E389642F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558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CA9CAA-BF12-4187-AA61-8491526AA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EFE3B6-568E-470F-8F29-482A9BD4C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267F84-A25B-4084-9D78-555C460BA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15E8F4-65E9-4262-95AA-2876FF279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65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ADD40E-BCC2-4A8D-9567-113722DD1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F9EFDC-3111-43AD-8247-998E929868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2A6A90-C6FD-48CA-B0D0-C642B58CBD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ABF1A46-93AA-4033-BDE7-C98ACAAFA3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27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B82FCD-9641-4F80-AC51-B9AC44BCD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95C707-78A4-4FA4-A9F6-5ADAE8F04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67BDB3-4A42-4432-A505-46BF2F9E5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4DE5D77-BC26-4F45-8D54-90342868AA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882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AEDEC-3786-439D-9DCD-8BF11F27E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F62B1-A675-40C5-9741-B16558187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D2616-24C4-45E9-B2EC-8519CA7D0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0510872-DC43-42E4-84FA-C542ACFB4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93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902D8-7CAB-4E54-9F33-15D0F9498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70C9A-5F15-4DE3-91E7-4BCB5CAC09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1B471-E028-4B91-A217-3FBA37DF5C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3EC59BF-CB56-4A34-A096-9B99267AE6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476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1C077F-679F-4195-8DC3-387DF99D0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10417B-BCE0-440A-B783-ABB3C79F0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DBBCFF-51A8-4A7E-B957-F214A7035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7F47C15-6EEF-4F7D-9203-17F3A56D77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1279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6D3CF0-1B68-48AA-8702-3EE2ECBF82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55D186-4497-45B3-B029-F7382E35A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AF5DE2-941C-419D-A289-F9378FB88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186E3B-BD90-4FCA-A6EB-F8529AC9F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07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785BFF-95F2-2BDA-3CA2-56716568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111887-318A-8BCD-5093-CD7C1346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163A9B-0CA9-B4AB-AC5B-3FD866B7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BA3F9-2D13-4BC2-9F3A-AABE243C8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87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513699-CC1C-4AEA-84AF-58610063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3C72E7-21F0-BA17-EF34-87ED4B4C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E3A5C1-8BF5-D558-7D54-AE78E23A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14FC1-CF37-4CE0-B185-1AE9060AD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65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06CA32-7881-E70A-1536-130F9ADF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6781488-C302-9BD8-FBB6-EF4AE324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385146-3448-88FA-5931-F6D3E140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36166-C17E-4D67-9FB7-7ABC7AAE50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72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E95FFB-935B-CADC-8F28-044EEAB7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B5D8A8-32B2-4886-0EBE-DE1F1977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F3F595-71CD-AE63-32BD-5C3E6A62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A2705-401E-40B2-B19B-30193C530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99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7957D6-3C8A-7E1E-B323-2987A8E3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00EF03-EE24-5A0E-13B5-3698CD53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E4AB0B-223E-053D-8FF1-45697762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A7FF3-F446-4C98-857A-273C00A84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2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CD95425-FDCC-337B-80DD-2B6921568A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B72005A-D0D9-2DAE-2E34-41B3B5AD43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BBA8-2634-4F6C-B44C-9508F88AA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5E781-C4DD-44AE-9690-545CE5C88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18C3C-0114-4CD8-A947-728A2FC18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C06DF6D-CA8A-41D2-84AC-07A38A256C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5" r:id="rId1"/>
    <p:sldLayoutId id="2147486246" r:id="rId2"/>
    <p:sldLayoutId id="2147486247" r:id="rId3"/>
    <p:sldLayoutId id="2147486248" r:id="rId4"/>
    <p:sldLayoutId id="2147486249" r:id="rId5"/>
    <p:sldLayoutId id="2147486250" r:id="rId6"/>
    <p:sldLayoutId id="2147486251" r:id="rId7"/>
    <p:sldLayoutId id="2147486252" r:id="rId8"/>
    <p:sldLayoutId id="2147486253" r:id="rId9"/>
    <p:sldLayoutId id="2147486254" r:id="rId10"/>
    <p:sldLayoutId id="2147486255" r:id="rId11"/>
    <p:sldLayoutId id="2147486278" r:id="rId12"/>
    <p:sldLayoutId id="21474862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DAF8D"/>
            </a:gs>
            <a:gs pos="50000">
              <a:srgbClr val="E5E0D3"/>
            </a:gs>
            <a:gs pos="100000">
              <a:srgbClr val="BDAF8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B64BC9-185F-4B76-A1DC-20FD35CE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3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318" r:id="rId2"/>
    <p:sldLayoutId id="2147486319" r:id="rId3"/>
    <p:sldLayoutId id="2147486320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DAF8D"/>
            </a:gs>
            <a:gs pos="50000">
              <a:srgbClr val="E5E0D3"/>
            </a:gs>
            <a:gs pos="100000">
              <a:srgbClr val="BDAF8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0E43DA-FCCF-4C4C-9CCC-4E8387274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0D34926-3941-4ACB-A1B4-37CA98071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5FB3D69-31E8-4C01-ADEE-87CE1A8533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DDBA7DC-1B87-4DA4-B1E2-AD10CFC0C9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91E5BC-5FDE-4A81-B569-F65AD9F450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3C14E7F-B58C-4537-B066-EF08033F8D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80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9" r:id="rId1"/>
    <p:sldLayoutId id="2147486330" r:id="rId2"/>
    <p:sldLayoutId id="2147486331" r:id="rId3"/>
    <p:sldLayoutId id="2147486332" r:id="rId4"/>
    <p:sldLayoutId id="2147486333" r:id="rId5"/>
    <p:sldLayoutId id="2147486334" r:id="rId6"/>
    <p:sldLayoutId id="2147486335" r:id="rId7"/>
    <p:sldLayoutId id="2147486336" r:id="rId8"/>
    <p:sldLayoutId id="2147486337" r:id="rId9"/>
    <p:sldLayoutId id="2147486338" r:id="rId10"/>
    <p:sldLayoutId id="21474863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DAF8D"/>
            </a:gs>
            <a:gs pos="50000">
              <a:srgbClr val="E5E0D3"/>
            </a:gs>
            <a:gs pos="100000">
              <a:srgbClr val="BDAF8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40000D-25BC-406D-B7C1-720CBB3C9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121D42F-DF5B-4A78-9F61-230CE314B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12131B2-D81F-41BB-8655-E3BE937774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80EBB7-1EC1-496F-ACDF-723E3E6C53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101BDE-E308-45D8-ABA7-910671B5F3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5392DE5-918A-4E6E-9DAE-D003D43AD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60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41" r:id="rId1"/>
    <p:sldLayoutId id="2147486342" r:id="rId2"/>
    <p:sldLayoutId id="2147486343" r:id="rId3"/>
    <p:sldLayoutId id="2147486344" r:id="rId4"/>
    <p:sldLayoutId id="2147486345" r:id="rId5"/>
    <p:sldLayoutId id="2147486346" r:id="rId6"/>
    <p:sldLayoutId id="2147486347" r:id="rId7"/>
    <p:sldLayoutId id="2147486348" r:id="rId8"/>
    <p:sldLayoutId id="2147486349" r:id="rId9"/>
    <p:sldLayoutId id="2147486350" r:id="rId10"/>
    <p:sldLayoutId id="21474863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C1FDACA9-4967-A8CA-881D-C7CAEFE12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6" y="6265414"/>
            <a:ext cx="1340955" cy="528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A91B20-507E-5B20-B95D-187647E7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4"/>
            <a:ext cx="9144000" cy="4212336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04035608-108E-0DBA-72FE-FEB272D8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" y="5006794"/>
            <a:ext cx="8594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 Editing and UAV-based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Phenotyping for Accelerated Breeding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93B2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A.D. Beattie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93B2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April 13,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0565B-698B-B6F9-F336-E91E1635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D6362D95-A8D5-E1A2-28F8-4B4C1602D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1602121"/>
            <a:ext cx="4556051" cy="488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“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Targetted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mutagenesis”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lang="en-US" altLang="en-US" sz="2800" dirty="0">
              <a:solidFill>
                <a:srgbClr val="606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8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High degree of expertise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Expensive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Genotype specific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Regulatory issues?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0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Canada/US – OK (with conditions)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0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EU – not allowed</a:t>
            </a:r>
          </a:p>
          <a:p>
            <a:pPr marL="40005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3250" name="Rectangle 4">
            <a:extLst>
              <a:ext uri="{FF2B5EF4-FFF2-40B4-BE49-F238E27FC236}">
                <a16:creationId xmlns:a16="http://schemas.microsoft.com/office/drawing/2014/main" id="{31EB6A47-61CD-3185-2E26-5A74F31F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Editing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BDD27579-4ABD-2B37-1D5F-7C34CB2C57AA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A05CCC-7BDA-4F1A-0998-F73AC07A7702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8169F8-C290-81FD-05D9-A138932BBDAA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B6A42F-7BF3-AD80-DE7E-FBCF03C5FCAE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6DF03-D56D-F981-9746-29CEA47C135C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A5B7A6-E6B8-B01D-DCCA-9A2C2321D17E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F7CC35-B0DD-8ADB-E036-C5DF1F06EA7D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0B6852-0E25-245A-A9F3-8DBAD80BC941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353AFF-9A00-D956-DD6A-DFC0983A2551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624A27D8-4604-AA68-D519-04A82D33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7089" r="66734" b="237"/>
          <a:stretch>
            <a:fillRect/>
          </a:stretch>
        </p:blipFill>
        <p:spPr bwMode="auto">
          <a:xfrm>
            <a:off x="5488105" y="1313360"/>
            <a:ext cx="2887471" cy="431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26E081B-C3D8-F2F7-F23F-A9C104E14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87" y="5571331"/>
            <a:ext cx="301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ctr">
              <a:defRPr/>
            </a:pPr>
            <a:r>
              <a:rPr lang="en-CA" altLang="en-US" sz="16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Cas9: CRISPR associated nuclease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5E17B6B-A8D9-7FAC-790F-B76DE4620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87" y="5968574"/>
            <a:ext cx="3341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crRNA: aka “guide RNA” or “scaffold”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1D4D461-9E2F-1408-F0D3-841B3A7D2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87" y="6377925"/>
            <a:ext cx="3577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PAM: protospacer adjacent motif (NGG)</a:t>
            </a:r>
          </a:p>
        </p:txBody>
      </p:sp>
    </p:spTree>
    <p:extLst>
      <p:ext uri="{BB962C8B-B14F-4D97-AF65-F5344CB8AC3E}">
        <p14:creationId xmlns:p14="http://schemas.microsoft.com/office/powerpoint/2010/main" val="293202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1D66D-F2B0-B595-B62D-BDA2E2801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E5852BAC-C1CF-E34B-7F7F-F026CFA09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Gene Identification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1AA66FF7-3496-B5F4-801C-C600C15BE301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9F14F0-38C2-94AB-CFDB-803667084DFA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190930-6ADF-C808-5709-639F21562100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B500FB-33C2-9511-88CC-40E16BAC5A4E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16C721-FD3F-CF72-C00A-42F55DF5BB10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46E95E8-F4F5-D64F-FEC9-09DAD9112B3E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14699-28AC-AE5C-ECA9-2627EBD6E910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9D02AD-F39B-46D3-236F-A62D75BEBDA5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2E7FDC-05D4-462D-BBF3-90112CCD6832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 descr="D:\Pete\Scans\smutheads.BMP">
            <a:extLst>
              <a:ext uri="{FF2B5EF4-FFF2-40B4-BE49-F238E27FC236}">
                <a16:creationId xmlns:a16="http://schemas.microsoft.com/office/drawing/2014/main" id="{EBAEB948-4149-DDD9-432C-38A03933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89" y="1343258"/>
            <a:ext cx="1879548" cy="223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Administrator\桌面\2222222222222.jpg">
            <a:extLst>
              <a:ext uri="{FF2B5EF4-FFF2-40B4-BE49-F238E27FC236}">
                <a16:creationId xmlns:a16="http://schemas.microsoft.com/office/drawing/2014/main" id="{8F490F34-CC32-F2D7-D12E-EC937F3B5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03" y="2840940"/>
            <a:ext cx="750822" cy="18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44B96189-8FD4-D9AC-99B3-539F3C67AD2D}"/>
              </a:ext>
            </a:extLst>
          </p:cNvPr>
          <p:cNvSpPr/>
          <p:nvPr/>
        </p:nvSpPr>
        <p:spPr>
          <a:xfrm rot="701403">
            <a:off x="5744694" y="2222416"/>
            <a:ext cx="2390715" cy="354254"/>
          </a:xfrm>
          <a:custGeom>
            <a:avLst/>
            <a:gdLst>
              <a:gd name="connsiteX0" fmla="*/ 0 w 2444817"/>
              <a:gd name="connsiteY0" fmla="*/ 82431 h 939079"/>
              <a:gd name="connsiteX1" fmla="*/ 1713297 w 2444817"/>
              <a:gd name="connsiteY1" fmla="*/ 82431 h 939079"/>
              <a:gd name="connsiteX2" fmla="*/ 2444817 w 2444817"/>
              <a:gd name="connsiteY2" fmla="*/ 939079 h 939079"/>
              <a:gd name="connsiteX3" fmla="*/ 2444817 w 2444817"/>
              <a:gd name="connsiteY3" fmla="*/ 939079 h 93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817" h="939079">
                <a:moveTo>
                  <a:pt x="0" y="82431"/>
                </a:moveTo>
                <a:cubicBezTo>
                  <a:pt x="652914" y="11043"/>
                  <a:pt x="1305828" y="-60344"/>
                  <a:pt x="1713297" y="82431"/>
                </a:cubicBezTo>
                <a:cubicBezTo>
                  <a:pt x="2120766" y="225206"/>
                  <a:pt x="2444817" y="939079"/>
                  <a:pt x="2444817" y="939079"/>
                </a:cubicBezTo>
                <a:lnTo>
                  <a:pt x="2444817" y="939079"/>
                </a:ln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AEFC84-60E8-83B0-170F-D9EC3125ADD8}"/>
              </a:ext>
            </a:extLst>
          </p:cNvPr>
          <p:cNvSpPr/>
          <p:nvPr/>
        </p:nvSpPr>
        <p:spPr>
          <a:xfrm>
            <a:off x="7003941" y="4739773"/>
            <a:ext cx="2132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altLang="zh-CN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Teliospore</a:t>
            </a:r>
            <a:r>
              <a:rPr lang="en-CA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infection during flowering stage</a:t>
            </a:r>
            <a:endParaRPr lang="en-CA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5EC3E6-84D1-6D21-80FD-95867928B5FD}"/>
              </a:ext>
            </a:extLst>
          </p:cNvPr>
          <p:cNvGrpSpPr/>
          <p:nvPr/>
        </p:nvGrpSpPr>
        <p:grpSpPr>
          <a:xfrm>
            <a:off x="182938" y="2884454"/>
            <a:ext cx="1832584" cy="1849718"/>
            <a:chOff x="323527" y="3003408"/>
            <a:chExt cx="1832584" cy="1849718"/>
          </a:xfrm>
        </p:grpSpPr>
        <p:pic>
          <p:nvPicPr>
            <p:cNvPr id="13" name="Picture 5" descr="C:\Users\wez481\Desktop\Capture9.PNG">
              <a:extLst>
                <a:ext uri="{FF2B5EF4-FFF2-40B4-BE49-F238E27FC236}">
                  <a16:creationId xmlns:a16="http://schemas.microsoft.com/office/drawing/2014/main" id="{82843011-2805-5CA6-4B9B-A5F726FDF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3051960"/>
              <a:ext cx="1736299" cy="180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2D477E-27C6-F4F8-2F74-FCA97E4D0622}"/>
                </a:ext>
              </a:extLst>
            </p:cNvPr>
            <p:cNvSpPr/>
            <p:nvPr/>
          </p:nvSpPr>
          <p:spPr>
            <a:xfrm>
              <a:off x="874909" y="3003408"/>
              <a:ext cx="128120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Wunderle</a:t>
              </a:r>
              <a:r>
                <a:rPr lang="en-CA" sz="1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2012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5373FAB-11C7-555A-0268-179264B67C2D}"/>
              </a:ext>
            </a:extLst>
          </p:cNvPr>
          <p:cNvSpPr/>
          <p:nvPr/>
        </p:nvSpPr>
        <p:spPr>
          <a:xfrm>
            <a:off x="3585198" y="3547464"/>
            <a:ext cx="2001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Replacement of seeds by </a:t>
            </a:r>
            <a:r>
              <a:rPr lang="en-US" altLang="zh-CN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teliospores</a:t>
            </a:r>
            <a:endParaRPr lang="en-CA" sz="1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363B5365-5187-76EC-C8D2-391B21E412C3}"/>
              </a:ext>
            </a:extLst>
          </p:cNvPr>
          <p:cNvSpPr/>
          <p:nvPr/>
        </p:nvSpPr>
        <p:spPr>
          <a:xfrm>
            <a:off x="6395573" y="5402680"/>
            <a:ext cx="1655545" cy="714440"/>
          </a:xfrm>
          <a:custGeom>
            <a:avLst/>
            <a:gdLst>
              <a:gd name="connsiteX0" fmla="*/ 1655545 w 1655545"/>
              <a:gd name="connsiteY0" fmla="*/ 0 h 1106905"/>
              <a:gd name="connsiteX1" fmla="*/ 1299410 w 1655545"/>
              <a:gd name="connsiteY1" fmla="*/ 827772 h 1106905"/>
              <a:gd name="connsiteX2" fmla="*/ 0 w 1655545"/>
              <a:gd name="connsiteY2" fmla="*/ 1106905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5545" h="1106905">
                <a:moveTo>
                  <a:pt x="1655545" y="0"/>
                </a:moveTo>
                <a:cubicBezTo>
                  <a:pt x="1615439" y="321644"/>
                  <a:pt x="1575334" y="643288"/>
                  <a:pt x="1299410" y="827772"/>
                </a:cubicBezTo>
                <a:cubicBezTo>
                  <a:pt x="1023486" y="1012256"/>
                  <a:pt x="511743" y="1059580"/>
                  <a:pt x="0" y="1106905"/>
                </a:cubicBez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679063-2C23-2546-8BEA-B13E0F5D2F7F}"/>
              </a:ext>
            </a:extLst>
          </p:cNvPr>
          <p:cNvSpPr/>
          <p:nvPr/>
        </p:nvSpPr>
        <p:spPr>
          <a:xfrm>
            <a:off x="4467864" y="6351620"/>
            <a:ext cx="2695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Mycelia reside within embryo</a:t>
            </a:r>
            <a:endParaRPr lang="en-CA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904379-73EF-C00F-18C7-26E2AA72E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153" y="4137937"/>
            <a:ext cx="972109" cy="217734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F05A8A-2E28-1620-4FF2-5D71CD24518D}"/>
              </a:ext>
            </a:extLst>
          </p:cNvPr>
          <p:cNvCxnSpPr/>
          <p:nvPr/>
        </p:nvCxnSpPr>
        <p:spPr>
          <a:xfrm flipH="1">
            <a:off x="4082369" y="6117119"/>
            <a:ext cx="1008112" cy="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Freeform 20">
            <a:extLst>
              <a:ext uri="{FF2B5EF4-FFF2-40B4-BE49-F238E27FC236}">
                <a16:creationId xmlns:a16="http://schemas.microsoft.com/office/drawing/2014/main" id="{52EFAD8D-2033-ED01-038D-0914500E41DB}"/>
              </a:ext>
            </a:extLst>
          </p:cNvPr>
          <p:cNvSpPr/>
          <p:nvPr/>
        </p:nvSpPr>
        <p:spPr>
          <a:xfrm>
            <a:off x="1066981" y="5380503"/>
            <a:ext cx="1694235" cy="667240"/>
          </a:xfrm>
          <a:custGeom>
            <a:avLst/>
            <a:gdLst>
              <a:gd name="connsiteX0" fmla="*/ 1405288 w 1405288"/>
              <a:gd name="connsiteY0" fmla="*/ 1039529 h 1039529"/>
              <a:gd name="connsiteX1" fmla="*/ 375385 w 1405288"/>
              <a:gd name="connsiteY1" fmla="*/ 847024 h 1039529"/>
              <a:gd name="connsiteX2" fmla="*/ 0 w 1405288"/>
              <a:gd name="connsiteY2" fmla="*/ 0 h 103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5288" h="1039529">
                <a:moveTo>
                  <a:pt x="1405288" y="1039529"/>
                </a:moveTo>
                <a:cubicBezTo>
                  <a:pt x="1007444" y="1029904"/>
                  <a:pt x="609600" y="1020279"/>
                  <a:pt x="375385" y="847024"/>
                </a:cubicBezTo>
                <a:cubicBezTo>
                  <a:pt x="141170" y="673769"/>
                  <a:pt x="70585" y="336884"/>
                  <a:pt x="0" y="0"/>
                </a:cubicBez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7C1290-921F-794C-0F85-C1E61C3EA169}"/>
              </a:ext>
            </a:extLst>
          </p:cNvPr>
          <p:cNvSpPr/>
          <p:nvPr/>
        </p:nvSpPr>
        <p:spPr>
          <a:xfrm>
            <a:off x="-27636" y="4697241"/>
            <a:ext cx="2361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Colonization of inflorescence primordium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3E4E58-21BE-1CCA-749E-29CD4C0C06DE}"/>
              </a:ext>
            </a:extLst>
          </p:cNvPr>
          <p:cNvSpPr/>
          <p:nvPr/>
        </p:nvSpPr>
        <p:spPr>
          <a:xfrm>
            <a:off x="2507141" y="6351620"/>
            <a:ext cx="1821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Infect growing point</a:t>
            </a:r>
            <a:endParaRPr lang="en-CA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C2C2273F-27E2-016F-174B-5E5468BCF12F}"/>
              </a:ext>
            </a:extLst>
          </p:cNvPr>
          <p:cNvSpPr/>
          <p:nvPr/>
        </p:nvSpPr>
        <p:spPr>
          <a:xfrm>
            <a:off x="1149510" y="1989656"/>
            <a:ext cx="2184935" cy="847023"/>
          </a:xfrm>
          <a:custGeom>
            <a:avLst/>
            <a:gdLst>
              <a:gd name="connsiteX0" fmla="*/ 0 w 2184935"/>
              <a:gd name="connsiteY0" fmla="*/ 847023 h 847023"/>
              <a:gd name="connsiteX1" fmla="*/ 750771 w 2184935"/>
              <a:gd name="connsiteY1" fmla="*/ 211756 h 847023"/>
              <a:gd name="connsiteX2" fmla="*/ 2184935 w 2184935"/>
              <a:gd name="connsiteY2" fmla="*/ 0 h 84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4935" h="847023">
                <a:moveTo>
                  <a:pt x="0" y="847023"/>
                </a:moveTo>
                <a:cubicBezTo>
                  <a:pt x="193307" y="599974"/>
                  <a:pt x="386615" y="352926"/>
                  <a:pt x="750771" y="211756"/>
                </a:cubicBezTo>
                <a:cubicBezTo>
                  <a:pt x="1114927" y="70585"/>
                  <a:pt x="1649931" y="35292"/>
                  <a:pt x="2184935" y="0"/>
                </a:cubicBezTo>
              </a:path>
            </a:pathLst>
          </a:custGeom>
          <a:noFill/>
          <a:ln w="127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8B72D-BAF2-4E28-2F34-15319CD6D9EF}"/>
              </a:ext>
            </a:extLst>
          </p:cNvPr>
          <p:cNvGrpSpPr/>
          <p:nvPr/>
        </p:nvGrpSpPr>
        <p:grpSpPr>
          <a:xfrm>
            <a:off x="6395573" y="1680381"/>
            <a:ext cx="1068912" cy="1000950"/>
            <a:chOff x="6060904" y="493613"/>
            <a:chExt cx="1068912" cy="100095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B6EAB4-EE24-96AB-FE6D-521EB8E89AB5}"/>
                </a:ext>
              </a:extLst>
            </p:cNvPr>
            <p:cNvSpPr/>
            <p:nvPr/>
          </p:nvSpPr>
          <p:spPr>
            <a:xfrm>
              <a:off x="6318567" y="49361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6A8E06-9168-3D3A-6BA7-2A0551E5C05E}"/>
                </a:ext>
              </a:extLst>
            </p:cNvPr>
            <p:cNvSpPr/>
            <p:nvPr/>
          </p:nvSpPr>
          <p:spPr>
            <a:xfrm>
              <a:off x="6470967" y="64601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D1BE54-581B-41A4-AA30-DCD37C672181}"/>
                </a:ext>
              </a:extLst>
            </p:cNvPr>
            <p:cNvSpPr/>
            <p:nvPr/>
          </p:nvSpPr>
          <p:spPr>
            <a:xfrm>
              <a:off x="6374581" y="786726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58AEF79-7D54-FB28-DA49-C84D0EE3F315}"/>
                </a:ext>
              </a:extLst>
            </p:cNvPr>
            <p:cNvSpPr/>
            <p:nvPr/>
          </p:nvSpPr>
          <p:spPr>
            <a:xfrm>
              <a:off x="6422774" y="49361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81BD07D-5668-B625-9B4D-BF803DE158BD}"/>
                </a:ext>
              </a:extLst>
            </p:cNvPr>
            <p:cNvSpPr/>
            <p:nvPr/>
          </p:nvSpPr>
          <p:spPr>
            <a:xfrm>
              <a:off x="6262553" y="64601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1214A3-7BA9-670D-12D3-DF83BB980C2C}"/>
                </a:ext>
              </a:extLst>
            </p:cNvPr>
            <p:cNvSpPr/>
            <p:nvPr/>
          </p:nvSpPr>
          <p:spPr>
            <a:xfrm>
              <a:off x="6623367" y="79841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57A71D7-7C00-FB62-613B-62D093B2E6B2}"/>
                </a:ext>
              </a:extLst>
            </p:cNvPr>
            <p:cNvSpPr/>
            <p:nvPr/>
          </p:nvSpPr>
          <p:spPr>
            <a:xfrm>
              <a:off x="6690540" y="939728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C6183C-48B4-0946-F226-B4242542EE9D}"/>
                </a:ext>
              </a:extLst>
            </p:cNvPr>
            <p:cNvSpPr/>
            <p:nvPr/>
          </p:nvSpPr>
          <p:spPr>
            <a:xfrm>
              <a:off x="6486609" y="930485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7260A46-918B-91EF-02CB-40E0DA7A4415}"/>
                </a:ext>
              </a:extLst>
            </p:cNvPr>
            <p:cNvSpPr/>
            <p:nvPr/>
          </p:nvSpPr>
          <p:spPr>
            <a:xfrm>
              <a:off x="6699567" y="598358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2D0528-C262-69BE-B8A9-CB884FD63854}"/>
                </a:ext>
              </a:extLst>
            </p:cNvPr>
            <p:cNvSpPr/>
            <p:nvPr/>
          </p:nvSpPr>
          <p:spPr>
            <a:xfrm>
              <a:off x="6802568" y="781154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B827C2-1621-6C9A-5308-2F65318CA858}"/>
                </a:ext>
              </a:extLst>
            </p:cNvPr>
            <p:cNvSpPr/>
            <p:nvPr/>
          </p:nvSpPr>
          <p:spPr>
            <a:xfrm>
              <a:off x="6241311" y="988795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4509BBC-D26D-F5AB-248B-2A4E2B15C172}"/>
                </a:ext>
              </a:extLst>
            </p:cNvPr>
            <p:cNvSpPr/>
            <p:nvPr/>
          </p:nvSpPr>
          <p:spPr>
            <a:xfrm>
              <a:off x="6881030" y="894592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A67F40F-25EA-2891-FF4F-EB109237B525}"/>
                </a:ext>
              </a:extLst>
            </p:cNvPr>
            <p:cNvSpPr/>
            <p:nvPr/>
          </p:nvSpPr>
          <p:spPr>
            <a:xfrm>
              <a:off x="6060904" y="79841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868A670-7D1C-7953-0D88-84831068D9AB}"/>
                </a:ext>
              </a:extLst>
            </p:cNvPr>
            <p:cNvSpPr/>
            <p:nvPr/>
          </p:nvSpPr>
          <p:spPr>
            <a:xfrm>
              <a:off x="6098471" y="531296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5C203C-2CD9-36E0-BA10-197C34303A2D}"/>
                </a:ext>
              </a:extLst>
            </p:cNvPr>
            <p:cNvSpPr/>
            <p:nvPr/>
          </p:nvSpPr>
          <p:spPr>
            <a:xfrm>
              <a:off x="6643069" y="1094453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DFB08A4-F8A3-5AF4-DE60-781A63C1F9AF}"/>
                </a:ext>
              </a:extLst>
            </p:cNvPr>
            <p:cNvSpPr/>
            <p:nvPr/>
          </p:nvSpPr>
          <p:spPr>
            <a:xfrm>
              <a:off x="6853023" y="1026345"/>
              <a:ext cx="248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CA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AFEAE0E-264C-C411-FF41-EE55E0299A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-544" r="36919"/>
          <a:stretch/>
        </p:blipFill>
        <p:spPr>
          <a:xfrm>
            <a:off x="5246829" y="4125185"/>
            <a:ext cx="1159716" cy="21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8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DAE62-7706-15B0-3E65-D3357810B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13EB66DA-579E-51B6-F402-DC35B334D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Gene Identification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AE3992A6-8DF7-0569-1591-EDC0B9C12596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EAC4B6-33FC-0587-387A-5832EC7C4F65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197AD2-B7EF-7473-A261-76D95D1EEC4B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F70A13-D9E5-4849-0073-DD37ACEF4D6B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14FAFE-4172-1025-08BE-A6081840A00E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880356-A784-1303-678D-AF54ECD2A53A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2716A5-06EC-8590-AA80-F77EA715D579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902B2C-8618-95EB-7EA9-D9AF9541CD8B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B5F7BC-0847-94F1-A55C-77A7DC52EC67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组合 1">
            <a:extLst>
              <a:ext uri="{FF2B5EF4-FFF2-40B4-BE49-F238E27FC236}">
                <a16:creationId xmlns:a16="http://schemas.microsoft.com/office/drawing/2014/main" id="{59AB8A30-6003-B126-E09A-BF3868A5C633}"/>
              </a:ext>
            </a:extLst>
          </p:cNvPr>
          <p:cNvGrpSpPr>
            <a:grpSpLocks/>
          </p:cNvGrpSpPr>
          <p:nvPr/>
        </p:nvGrpSpPr>
        <p:grpSpPr bwMode="auto">
          <a:xfrm>
            <a:off x="2247900" y="1905000"/>
            <a:ext cx="4610100" cy="4343400"/>
            <a:chOff x="3051448" y="3178658"/>
            <a:chExt cx="2744688" cy="317567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F1A9967-4C46-457D-B39E-64F00881E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448" y="3178658"/>
              <a:ext cx="2744688" cy="3175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组合 83">
              <a:extLst>
                <a:ext uri="{FF2B5EF4-FFF2-40B4-BE49-F238E27FC236}">
                  <a16:creationId xmlns:a16="http://schemas.microsoft.com/office/drawing/2014/main" id="{BB01790A-3E5E-BA25-248D-02FF779D0B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105" y="3756685"/>
              <a:ext cx="2239707" cy="1109628"/>
              <a:chOff x="3264105" y="3756685"/>
              <a:chExt cx="2239707" cy="1109628"/>
            </a:xfrm>
          </p:grpSpPr>
          <p:grpSp>
            <p:nvGrpSpPr>
              <p:cNvPr id="6" name="组合 80">
                <a:extLst>
                  <a:ext uri="{FF2B5EF4-FFF2-40B4-BE49-F238E27FC236}">
                    <a16:creationId xmlns:a16="http://schemas.microsoft.com/office/drawing/2014/main" id="{4DF12467-4058-56CF-FBF7-7A7F3758FD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105" y="3756685"/>
                <a:ext cx="1668173" cy="1109628"/>
                <a:chOff x="3264105" y="3756685"/>
                <a:chExt cx="1668173" cy="1109628"/>
              </a:xfrm>
            </p:grpSpPr>
            <p:sp>
              <p:nvSpPr>
                <p:cNvPr id="53351" name="右大括号 122">
                  <a:extLst>
                    <a:ext uri="{FF2B5EF4-FFF2-40B4-BE49-F238E27FC236}">
                      <a16:creationId xmlns:a16="http://schemas.microsoft.com/office/drawing/2014/main" id="{0B2DE054-B015-D02E-6B0A-90DC89EBE7D6}"/>
                    </a:ext>
                  </a:extLst>
                </p:cNvPr>
                <p:cNvSpPr/>
                <p:nvPr/>
              </p:nvSpPr>
              <p:spPr>
                <a:xfrm rot="16200000">
                  <a:off x="4012300" y="3946335"/>
                  <a:ext cx="171783" cy="1668173"/>
                </a:xfrm>
                <a:prstGeom prst="rightBrace">
                  <a:avLst/>
                </a:prstGeom>
                <a:noFill/>
                <a:ln w="9525" cap="flat" cmpd="sng" algn="ctr">
                  <a:solidFill>
                    <a:srgbClr val="FFC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000000"/>
                    </a:solidFill>
                    <a:latin typeface="Arial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352" name="下箭头 124">
                  <a:extLst>
                    <a:ext uri="{FF2B5EF4-FFF2-40B4-BE49-F238E27FC236}">
                      <a16:creationId xmlns:a16="http://schemas.microsoft.com/office/drawing/2014/main" id="{46E4F289-6E3E-F146-338C-D0FED52DA690}"/>
                    </a:ext>
                  </a:extLst>
                </p:cNvPr>
                <p:cNvSpPr/>
                <p:nvPr/>
              </p:nvSpPr>
              <p:spPr>
                <a:xfrm>
                  <a:off x="4002259" y="4306856"/>
                  <a:ext cx="199425" cy="320353"/>
                </a:xfrm>
                <a:prstGeom prst="downArrow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C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353" name="矩形 126">
                  <a:extLst>
                    <a:ext uri="{FF2B5EF4-FFF2-40B4-BE49-F238E27FC236}">
                      <a16:creationId xmlns:a16="http://schemas.microsoft.com/office/drawing/2014/main" id="{DF1BED23-84F2-B529-C95C-6837E1321B37}"/>
                    </a:ext>
                  </a:extLst>
                </p:cNvPr>
                <p:cNvSpPr/>
                <p:nvPr/>
              </p:nvSpPr>
              <p:spPr>
                <a:xfrm>
                  <a:off x="3817563" y="3756685"/>
                  <a:ext cx="566132" cy="472564"/>
                </a:xfrm>
                <a:prstGeom prst="rect">
                  <a:avLst/>
                </a:prstGeom>
                <a:solidFill>
                  <a:srgbClr val="006940">
                    <a:alpha val="50000"/>
                  </a:srgbClr>
                </a:solidFill>
                <a:ln>
                  <a:noFill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CA" altLang="zh-CN" sz="1800" b="1" i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Un8</a:t>
                  </a:r>
                  <a:r>
                    <a:rPr lang="en-CA" altLang="zh-CN" sz="18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WT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CA" altLang="zh-CN" sz="18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   (R)</a:t>
                  </a:r>
                </a:p>
              </p:txBody>
            </p:sp>
          </p:grpSp>
          <p:sp>
            <p:nvSpPr>
              <p:cNvPr id="9" name="矩形 127">
                <a:extLst>
                  <a:ext uri="{FF2B5EF4-FFF2-40B4-BE49-F238E27FC236}">
                    <a16:creationId xmlns:a16="http://schemas.microsoft.com/office/drawing/2014/main" id="{DDEF4F56-F1A9-E32E-B9DC-A3E78988F658}"/>
                  </a:ext>
                </a:extLst>
              </p:cNvPr>
              <p:cNvSpPr/>
              <p:nvPr/>
            </p:nvSpPr>
            <p:spPr>
              <a:xfrm>
                <a:off x="5172454" y="3756685"/>
                <a:ext cx="331358" cy="472564"/>
              </a:xfrm>
              <a:prstGeom prst="rect">
                <a:avLst/>
              </a:prstGeom>
              <a:solidFill>
                <a:srgbClr val="006940">
                  <a:alpha val="50000"/>
                </a:srgbClr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altLang="zh-CN" sz="1800" b="1" i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un8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altLang="zh-CN" sz="18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1946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33E7B-CF07-41DB-8739-395EE8D94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9CF5910D-AE1E-6A22-F002-12D2BC2CA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Gene Identification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CB1049BF-84AF-1D7A-AC20-6A6E93D37C9B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97CC6-78A7-96D7-3B82-FA2698449C29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39EECE-A648-BA58-3488-8618832E759D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3FDA49-9DB3-784C-0BE5-6358B62A97C9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DF5E6C-A544-7EB2-C242-3039CC597B10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C6D60B-A073-78FD-597F-94D12A5EFBE6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FAF0DC-ABCC-2CB5-D528-00A143D5ABCF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8149DF-54E9-84A2-9640-C7BE2B31AD63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57BFF8-930D-8813-C9B3-CDFFD156375F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矩形 71">
            <a:extLst>
              <a:ext uri="{FF2B5EF4-FFF2-40B4-BE49-F238E27FC236}">
                <a16:creationId xmlns:a16="http://schemas.microsoft.com/office/drawing/2014/main" id="{4829D10D-0800-CC20-D8EF-56B7BC30CD7B}"/>
              </a:ext>
            </a:extLst>
          </p:cNvPr>
          <p:cNvSpPr/>
          <p:nvPr/>
        </p:nvSpPr>
        <p:spPr>
          <a:xfrm>
            <a:off x="1043061" y="2974093"/>
            <a:ext cx="788205" cy="468000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4">
            <a:extLst>
              <a:ext uri="{FF2B5EF4-FFF2-40B4-BE49-F238E27FC236}">
                <a16:creationId xmlns:a16="http://schemas.microsoft.com/office/drawing/2014/main" id="{20BF8D70-7B7E-A3D6-950F-919D94E42199}"/>
              </a:ext>
            </a:extLst>
          </p:cNvPr>
          <p:cNvGrpSpPr/>
          <p:nvPr/>
        </p:nvGrpSpPr>
        <p:grpSpPr>
          <a:xfrm>
            <a:off x="50884" y="1481721"/>
            <a:ext cx="1821135" cy="4921693"/>
            <a:chOff x="1115616" y="1295048"/>
            <a:chExt cx="1821135" cy="4921693"/>
          </a:xfrm>
        </p:grpSpPr>
        <p:sp>
          <p:nvSpPr>
            <p:cNvPr id="8" name="矩形 5">
              <a:extLst>
                <a:ext uri="{FF2B5EF4-FFF2-40B4-BE49-F238E27FC236}">
                  <a16:creationId xmlns:a16="http://schemas.microsoft.com/office/drawing/2014/main" id="{87CC6B2E-DB8D-D134-5FBF-A1A2D74D70FE}"/>
                </a:ext>
              </a:extLst>
            </p:cNvPr>
            <p:cNvSpPr/>
            <p:nvPr/>
          </p:nvSpPr>
          <p:spPr>
            <a:xfrm>
              <a:off x="2094984" y="6001297"/>
              <a:ext cx="601447" cy="215444"/>
            </a:xfrm>
            <a:prstGeom prst="rect">
              <a:avLst/>
            </a:prstGeom>
            <a:solidFill>
              <a:srgbClr val="ED7D31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/>
                  <a:cs typeface="Times New Roman" panose="02020603050405020304" pitchFamily="18" charset="0"/>
                </a:rPr>
                <a:t>Un8SNP6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E1AD428D-43DD-18AB-2FEE-16CE24992DD5}"/>
                </a:ext>
              </a:extLst>
            </p:cNvPr>
            <p:cNvSpPr txBox="1"/>
            <p:nvPr/>
          </p:nvSpPr>
          <p:spPr>
            <a:xfrm>
              <a:off x="1388408" y="1295048"/>
              <a:ext cx="92891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Barley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Chr. Arm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1 HL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连接符 7">
              <a:extLst>
                <a:ext uri="{FF2B5EF4-FFF2-40B4-BE49-F238E27FC236}">
                  <a16:creationId xmlns:a16="http://schemas.microsoft.com/office/drawing/2014/main" id="{F49C1875-F581-96C8-A58D-8FCC5CEC009E}"/>
                </a:ext>
              </a:extLst>
            </p:cNvPr>
            <p:cNvCxnSpPr/>
            <p:nvPr/>
          </p:nvCxnSpPr>
          <p:spPr>
            <a:xfrm flipH="1">
              <a:off x="1848625" y="1803296"/>
              <a:ext cx="0" cy="2628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8">
              <a:extLst>
                <a:ext uri="{FF2B5EF4-FFF2-40B4-BE49-F238E27FC236}">
                  <a16:creationId xmlns:a16="http://schemas.microsoft.com/office/drawing/2014/main" id="{DEA90B98-1DFA-368B-96BD-A592DFF55888}"/>
                </a:ext>
              </a:extLst>
            </p:cNvPr>
            <p:cNvCxnSpPr/>
            <p:nvPr/>
          </p:nvCxnSpPr>
          <p:spPr>
            <a:xfrm flipV="1">
              <a:off x="1663340" y="6113288"/>
              <a:ext cx="36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3" name="组合 9">
              <a:extLst>
                <a:ext uri="{FF2B5EF4-FFF2-40B4-BE49-F238E27FC236}">
                  <a16:creationId xmlns:a16="http://schemas.microsoft.com/office/drawing/2014/main" id="{03045BC4-0E07-B320-3388-4A035710CB61}"/>
                </a:ext>
              </a:extLst>
            </p:cNvPr>
            <p:cNvGrpSpPr/>
            <p:nvPr/>
          </p:nvGrpSpPr>
          <p:grpSpPr>
            <a:xfrm>
              <a:off x="1801057" y="4393528"/>
              <a:ext cx="106647" cy="100352"/>
              <a:chOff x="1801057" y="4594312"/>
              <a:chExt cx="106647" cy="100352"/>
            </a:xfrm>
          </p:grpSpPr>
          <p:cxnSp>
            <p:nvCxnSpPr>
              <p:cNvPr id="53267" name="直接连接符 69">
                <a:extLst>
                  <a:ext uri="{FF2B5EF4-FFF2-40B4-BE49-F238E27FC236}">
                    <a16:creationId xmlns:a16="http://schemas.microsoft.com/office/drawing/2014/main" id="{C8C7BEAF-C50C-49AA-C786-8F8B4B1A4B51}"/>
                  </a:ext>
                </a:extLst>
              </p:cNvPr>
              <p:cNvCxnSpPr/>
              <p:nvPr/>
            </p:nvCxnSpPr>
            <p:spPr>
              <a:xfrm flipH="1">
                <a:off x="1801057" y="4594312"/>
                <a:ext cx="106647" cy="5882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268" name="直接连接符 70">
                <a:extLst>
                  <a:ext uri="{FF2B5EF4-FFF2-40B4-BE49-F238E27FC236}">
                    <a16:creationId xmlns:a16="http://schemas.microsoft.com/office/drawing/2014/main" id="{C995B017-4200-FA99-F024-D90FDBC13A24}"/>
                  </a:ext>
                </a:extLst>
              </p:cNvPr>
              <p:cNvCxnSpPr/>
              <p:nvPr/>
            </p:nvCxnSpPr>
            <p:spPr>
              <a:xfrm flipH="1">
                <a:off x="1801057" y="4635840"/>
                <a:ext cx="106647" cy="5882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" name="直接连接符 10">
              <a:extLst>
                <a:ext uri="{FF2B5EF4-FFF2-40B4-BE49-F238E27FC236}">
                  <a16:creationId xmlns:a16="http://schemas.microsoft.com/office/drawing/2014/main" id="{9051C59D-C556-D1C5-8715-39D8B1D8C9B8}"/>
                </a:ext>
              </a:extLst>
            </p:cNvPr>
            <p:cNvCxnSpPr/>
            <p:nvPr/>
          </p:nvCxnSpPr>
          <p:spPr>
            <a:xfrm flipH="1">
              <a:off x="1843316" y="4478640"/>
              <a:ext cx="0" cy="1728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22" name="组合 11">
              <a:extLst>
                <a:ext uri="{FF2B5EF4-FFF2-40B4-BE49-F238E27FC236}">
                  <a16:creationId xmlns:a16="http://schemas.microsoft.com/office/drawing/2014/main" id="{327DDE52-B751-3E69-AE85-25BF0C28661B}"/>
                </a:ext>
              </a:extLst>
            </p:cNvPr>
            <p:cNvGrpSpPr/>
            <p:nvPr/>
          </p:nvGrpSpPr>
          <p:grpSpPr>
            <a:xfrm>
              <a:off x="1668820" y="2182004"/>
              <a:ext cx="836238" cy="263820"/>
              <a:chOff x="1668820" y="2015128"/>
              <a:chExt cx="836238" cy="263820"/>
            </a:xfrm>
          </p:grpSpPr>
          <p:sp>
            <p:nvSpPr>
              <p:cNvPr id="53264" name="矩形 66">
                <a:extLst>
                  <a:ext uri="{FF2B5EF4-FFF2-40B4-BE49-F238E27FC236}">
                    <a16:creationId xmlns:a16="http://schemas.microsoft.com/office/drawing/2014/main" id="{7F38C11B-2256-6F85-3EF7-121C0DB1F7CC}"/>
                  </a:ext>
                </a:extLst>
              </p:cNvPr>
              <p:cNvSpPr/>
              <p:nvPr/>
            </p:nvSpPr>
            <p:spPr>
              <a:xfrm>
                <a:off x="2063912" y="2015128"/>
                <a:ext cx="44114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48060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3265" name="直接连接符 67">
                <a:extLst>
                  <a:ext uri="{FF2B5EF4-FFF2-40B4-BE49-F238E27FC236}">
                    <a16:creationId xmlns:a16="http://schemas.microsoft.com/office/drawing/2014/main" id="{22D6BDC2-7FD9-C687-72B2-C58061FF8CF1}"/>
                  </a:ext>
                </a:extLst>
              </p:cNvPr>
              <p:cNvCxnSpPr/>
              <p:nvPr/>
            </p:nvCxnSpPr>
            <p:spPr>
              <a:xfrm flipV="1">
                <a:off x="1846744" y="2125252"/>
                <a:ext cx="180000" cy="144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266" name="直接连接符 68">
                <a:extLst>
                  <a:ext uri="{FF2B5EF4-FFF2-40B4-BE49-F238E27FC236}">
                    <a16:creationId xmlns:a16="http://schemas.microsoft.com/office/drawing/2014/main" id="{41CEE56A-5897-7338-4EAC-ADB60868A457}"/>
                  </a:ext>
                </a:extLst>
              </p:cNvPr>
              <p:cNvCxnSpPr/>
              <p:nvPr/>
            </p:nvCxnSpPr>
            <p:spPr>
              <a:xfrm rot="16200000" flipV="1">
                <a:off x="1686820" y="2116948"/>
                <a:ext cx="144000" cy="180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3" name="组合 12">
              <a:extLst>
                <a:ext uri="{FF2B5EF4-FFF2-40B4-BE49-F238E27FC236}">
                  <a16:creationId xmlns:a16="http://schemas.microsoft.com/office/drawing/2014/main" id="{DC4DC977-D5A0-EEF8-EA0E-BFC176C88665}"/>
                </a:ext>
              </a:extLst>
            </p:cNvPr>
            <p:cNvGrpSpPr/>
            <p:nvPr/>
          </p:nvGrpSpPr>
          <p:grpSpPr>
            <a:xfrm>
              <a:off x="1670936" y="2333640"/>
              <a:ext cx="996634" cy="606544"/>
              <a:chOff x="1670936" y="2231152"/>
              <a:chExt cx="996634" cy="606544"/>
            </a:xfrm>
          </p:grpSpPr>
          <p:grpSp>
            <p:nvGrpSpPr>
              <p:cNvPr id="53257" name="组合 59">
                <a:extLst>
                  <a:ext uri="{FF2B5EF4-FFF2-40B4-BE49-F238E27FC236}">
                    <a16:creationId xmlns:a16="http://schemas.microsoft.com/office/drawing/2014/main" id="{84246A27-F343-3367-5D21-F9B36A290EC8}"/>
                  </a:ext>
                </a:extLst>
              </p:cNvPr>
              <p:cNvGrpSpPr/>
              <p:nvPr/>
            </p:nvGrpSpPr>
            <p:grpSpPr>
              <a:xfrm>
                <a:off x="2023833" y="2231152"/>
                <a:ext cx="643737" cy="504056"/>
                <a:chOff x="2023833" y="1988840"/>
                <a:chExt cx="643737" cy="504056"/>
              </a:xfrm>
            </p:grpSpPr>
            <p:sp>
              <p:nvSpPr>
                <p:cNvPr id="53260" name="矩形 62">
                  <a:extLst>
                    <a:ext uri="{FF2B5EF4-FFF2-40B4-BE49-F238E27FC236}">
                      <a16:creationId xmlns:a16="http://schemas.microsoft.com/office/drawing/2014/main" id="{BC9C3379-F282-DE17-7B59-FACD36BFBDB5}"/>
                    </a:ext>
                  </a:extLst>
                </p:cNvPr>
                <p:cNvSpPr/>
                <p:nvPr/>
              </p:nvSpPr>
              <p:spPr>
                <a:xfrm>
                  <a:off x="2078106" y="2132856"/>
                  <a:ext cx="497252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HI1406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3261" name="直接连接符 63">
                  <a:extLst>
                    <a:ext uri="{FF2B5EF4-FFF2-40B4-BE49-F238E27FC236}">
                      <a16:creationId xmlns:a16="http://schemas.microsoft.com/office/drawing/2014/main" id="{EF6DC7D9-E690-040E-4A76-D4A486E6D22C}"/>
                    </a:ext>
                  </a:extLst>
                </p:cNvPr>
                <p:cNvCxnSpPr/>
                <p:nvPr/>
              </p:nvCxnSpPr>
              <p:spPr>
                <a:xfrm>
                  <a:off x="2023833" y="2060848"/>
                  <a:ext cx="0" cy="3600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3262" name="矩形 64">
                  <a:extLst>
                    <a:ext uri="{FF2B5EF4-FFF2-40B4-BE49-F238E27FC236}">
                      <a16:creationId xmlns:a16="http://schemas.microsoft.com/office/drawing/2014/main" id="{3707B0E1-097E-EDF4-9018-E7908A9F5D5F}"/>
                    </a:ext>
                  </a:extLst>
                </p:cNvPr>
                <p:cNvSpPr/>
                <p:nvPr/>
              </p:nvSpPr>
              <p:spPr>
                <a:xfrm>
                  <a:off x="2062332" y="2277452"/>
                  <a:ext cx="38985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1406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3" name="矩形 65">
                  <a:extLst>
                    <a:ext uri="{FF2B5EF4-FFF2-40B4-BE49-F238E27FC236}">
                      <a16:creationId xmlns:a16="http://schemas.microsoft.com/office/drawing/2014/main" id="{9F244C68-83EE-3DAC-8D22-A523CC1F6BBE}"/>
                    </a:ext>
                  </a:extLst>
                </p:cNvPr>
                <p:cNvSpPr/>
                <p:nvPr/>
              </p:nvSpPr>
              <p:spPr>
                <a:xfrm>
                  <a:off x="2066123" y="1988840"/>
                  <a:ext cx="601447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Un8SNP7</a:t>
                  </a: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3258" name="直接连接符 60">
                <a:extLst>
                  <a:ext uri="{FF2B5EF4-FFF2-40B4-BE49-F238E27FC236}">
                    <a16:creationId xmlns:a16="http://schemas.microsoft.com/office/drawing/2014/main" id="{3738E53A-11A9-5F8F-3E9F-4F12B48624EE}"/>
                  </a:ext>
                </a:extLst>
              </p:cNvPr>
              <p:cNvCxnSpPr/>
              <p:nvPr/>
            </p:nvCxnSpPr>
            <p:spPr>
              <a:xfrm flipV="1">
                <a:off x="1841240" y="2477696"/>
                <a:ext cx="180000" cy="360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259" name="直接连接符 61">
                <a:extLst>
                  <a:ext uri="{FF2B5EF4-FFF2-40B4-BE49-F238E27FC236}">
                    <a16:creationId xmlns:a16="http://schemas.microsoft.com/office/drawing/2014/main" id="{BB09E141-D180-9B65-AC79-E64C62A0F101}"/>
                  </a:ext>
                </a:extLst>
              </p:cNvPr>
              <p:cNvCxnSpPr/>
              <p:nvPr/>
            </p:nvCxnSpPr>
            <p:spPr>
              <a:xfrm rot="16200000" flipV="1">
                <a:off x="1577336" y="2569180"/>
                <a:ext cx="360000" cy="1728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" name="组合 13">
              <a:extLst>
                <a:ext uri="{FF2B5EF4-FFF2-40B4-BE49-F238E27FC236}">
                  <a16:creationId xmlns:a16="http://schemas.microsoft.com/office/drawing/2014/main" id="{040AC8AE-ED4B-88E7-E53E-679793A8B165}"/>
                </a:ext>
              </a:extLst>
            </p:cNvPr>
            <p:cNvGrpSpPr/>
            <p:nvPr/>
          </p:nvGrpSpPr>
          <p:grpSpPr>
            <a:xfrm>
              <a:off x="1663316" y="3550156"/>
              <a:ext cx="1254474" cy="396024"/>
              <a:chOff x="1663316" y="3724652"/>
              <a:chExt cx="1254474" cy="396024"/>
            </a:xfrm>
          </p:grpSpPr>
          <p:sp>
            <p:nvSpPr>
              <p:cNvPr id="53254" name="矩形 56">
                <a:extLst>
                  <a:ext uri="{FF2B5EF4-FFF2-40B4-BE49-F238E27FC236}">
                    <a16:creationId xmlns:a16="http://schemas.microsoft.com/office/drawing/2014/main" id="{935FB11F-881A-6820-BC7C-BCF6968E8444}"/>
                  </a:ext>
                </a:extLst>
              </p:cNvPr>
              <p:cNvSpPr/>
              <p:nvPr/>
            </p:nvSpPr>
            <p:spPr>
              <a:xfrm>
                <a:off x="2079099" y="3724652"/>
                <a:ext cx="838691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0498L15 F3/R3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3255" name="直接连接符 57">
                <a:extLst>
                  <a:ext uri="{FF2B5EF4-FFF2-40B4-BE49-F238E27FC236}">
                    <a16:creationId xmlns:a16="http://schemas.microsoft.com/office/drawing/2014/main" id="{B38D6398-3BEA-2309-D7BA-DFF1548DA8B7}"/>
                  </a:ext>
                </a:extLst>
              </p:cNvPr>
              <p:cNvCxnSpPr/>
              <p:nvPr/>
            </p:nvCxnSpPr>
            <p:spPr>
              <a:xfrm flipV="1">
                <a:off x="1841240" y="3868668"/>
                <a:ext cx="180000" cy="252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256" name="直接连接符 58">
                <a:extLst>
                  <a:ext uri="{FF2B5EF4-FFF2-40B4-BE49-F238E27FC236}">
                    <a16:creationId xmlns:a16="http://schemas.microsoft.com/office/drawing/2014/main" id="{7C5061D3-8DEB-E242-8445-B261E6AB807F}"/>
                  </a:ext>
                </a:extLst>
              </p:cNvPr>
              <p:cNvCxnSpPr/>
              <p:nvPr/>
            </p:nvCxnSpPr>
            <p:spPr>
              <a:xfrm rot="16200000" flipV="1">
                <a:off x="1627316" y="3904676"/>
                <a:ext cx="252000" cy="180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BD797BAE-7C51-9F4D-37C4-6F1C0171D4EC}"/>
                </a:ext>
              </a:extLst>
            </p:cNvPr>
            <p:cNvGrpSpPr/>
            <p:nvPr/>
          </p:nvGrpSpPr>
          <p:grpSpPr>
            <a:xfrm>
              <a:off x="1663340" y="4797152"/>
              <a:ext cx="872180" cy="215444"/>
              <a:chOff x="1663340" y="4797152"/>
              <a:chExt cx="872180" cy="215444"/>
            </a:xfrm>
          </p:grpSpPr>
          <p:sp>
            <p:nvSpPr>
              <p:cNvPr id="53251" name="矩形 54">
                <a:extLst>
                  <a:ext uri="{FF2B5EF4-FFF2-40B4-BE49-F238E27FC236}">
                    <a16:creationId xmlns:a16="http://schemas.microsoft.com/office/drawing/2014/main" id="{838F804C-6F50-828A-5D4E-FC5D10109215}"/>
                  </a:ext>
                </a:extLst>
              </p:cNvPr>
              <p:cNvSpPr/>
              <p:nvPr/>
            </p:nvSpPr>
            <p:spPr>
              <a:xfrm>
                <a:off x="2094374" y="4797152"/>
                <a:ext cx="44114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21217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3253" name="直接连接符 55">
                <a:extLst>
                  <a:ext uri="{FF2B5EF4-FFF2-40B4-BE49-F238E27FC236}">
                    <a16:creationId xmlns:a16="http://schemas.microsoft.com/office/drawing/2014/main" id="{27ABCC12-17A0-FE81-30C9-DA4A3558DC77}"/>
                  </a:ext>
                </a:extLst>
              </p:cNvPr>
              <p:cNvCxnSpPr/>
              <p:nvPr/>
            </p:nvCxnSpPr>
            <p:spPr>
              <a:xfrm flipV="1">
                <a:off x="1663340" y="4910688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69920178-D872-99CC-C8BB-98D3359075FB}"/>
                </a:ext>
              </a:extLst>
            </p:cNvPr>
            <p:cNvGrpSpPr/>
            <p:nvPr/>
          </p:nvGrpSpPr>
          <p:grpSpPr>
            <a:xfrm>
              <a:off x="1663340" y="4482832"/>
              <a:ext cx="872180" cy="215444"/>
              <a:chOff x="1663340" y="4482832"/>
              <a:chExt cx="872180" cy="215444"/>
            </a:xfrm>
          </p:grpSpPr>
          <p:sp>
            <p:nvSpPr>
              <p:cNvPr id="53248" name="矩形 52">
                <a:extLst>
                  <a:ext uri="{FF2B5EF4-FFF2-40B4-BE49-F238E27FC236}">
                    <a16:creationId xmlns:a16="http://schemas.microsoft.com/office/drawing/2014/main" id="{8017ACC9-00C9-AABA-09EA-6A6CC8A84DC8}"/>
                  </a:ext>
                </a:extLst>
              </p:cNvPr>
              <p:cNvSpPr/>
              <p:nvPr/>
            </p:nvSpPr>
            <p:spPr>
              <a:xfrm>
                <a:off x="2094374" y="4482832"/>
                <a:ext cx="44114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13742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3249" name="直接连接符 53">
                <a:extLst>
                  <a:ext uri="{FF2B5EF4-FFF2-40B4-BE49-F238E27FC236}">
                    <a16:creationId xmlns:a16="http://schemas.microsoft.com/office/drawing/2014/main" id="{219FB6FD-9145-1D0C-1B13-D1D1DB3A9F22}"/>
                  </a:ext>
                </a:extLst>
              </p:cNvPr>
              <p:cNvCxnSpPr/>
              <p:nvPr/>
            </p:nvCxnSpPr>
            <p:spPr>
              <a:xfrm flipV="1">
                <a:off x="1663340" y="4596368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8" name="组合 16">
              <a:extLst>
                <a:ext uri="{FF2B5EF4-FFF2-40B4-BE49-F238E27FC236}">
                  <a16:creationId xmlns:a16="http://schemas.microsoft.com/office/drawing/2014/main" id="{48BBF769-41DD-7390-1AA5-1C10B4DB769A}"/>
                </a:ext>
              </a:extLst>
            </p:cNvPr>
            <p:cNvGrpSpPr/>
            <p:nvPr/>
          </p:nvGrpSpPr>
          <p:grpSpPr>
            <a:xfrm>
              <a:off x="1663340" y="4149080"/>
              <a:ext cx="874713" cy="215444"/>
              <a:chOff x="1663340" y="4149080"/>
              <a:chExt cx="874713" cy="215444"/>
            </a:xfrm>
          </p:grpSpPr>
          <p:sp>
            <p:nvSpPr>
              <p:cNvPr id="62" name="矩形 50">
                <a:extLst>
                  <a:ext uri="{FF2B5EF4-FFF2-40B4-BE49-F238E27FC236}">
                    <a16:creationId xmlns:a16="http://schemas.microsoft.com/office/drawing/2014/main" id="{F00A7497-AA35-FBAC-A3EF-93AEE3B04651}"/>
                  </a:ext>
                </a:extLst>
              </p:cNvPr>
              <p:cNvSpPr/>
              <p:nvPr/>
            </p:nvSpPr>
            <p:spPr>
              <a:xfrm>
                <a:off x="2096907" y="4149080"/>
                <a:ext cx="44114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17452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直接连接符 51">
                <a:extLst>
                  <a:ext uri="{FF2B5EF4-FFF2-40B4-BE49-F238E27FC236}">
                    <a16:creationId xmlns:a16="http://schemas.microsoft.com/office/drawing/2014/main" id="{F96204CC-8CAB-9FE7-6082-E7E42C3A183D}"/>
                  </a:ext>
                </a:extLst>
              </p:cNvPr>
              <p:cNvCxnSpPr/>
              <p:nvPr/>
            </p:nvCxnSpPr>
            <p:spPr>
              <a:xfrm flipV="1">
                <a:off x="1663340" y="4259188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" name="组合 17">
              <a:extLst>
                <a:ext uri="{FF2B5EF4-FFF2-40B4-BE49-F238E27FC236}">
                  <a16:creationId xmlns:a16="http://schemas.microsoft.com/office/drawing/2014/main" id="{0981799D-7B0C-8240-7741-DB1C050BDAAB}"/>
                </a:ext>
              </a:extLst>
            </p:cNvPr>
            <p:cNvGrpSpPr/>
            <p:nvPr/>
          </p:nvGrpSpPr>
          <p:grpSpPr>
            <a:xfrm>
              <a:off x="1663340" y="3811900"/>
              <a:ext cx="864644" cy="352398"/>
              <a:chOff x="1663340" y="3811900"/>
              <a:chExt cx="864644" cy="352398"/>
            </a:xfrm>
          </p:grpSpPr>
          <p:grpSp>
            <p:nvGrpSpPr>
              <p:cNvPr id="57" name="组合 45">
                <a:extLst>
                  <a:ext uri="{FF2B5EF4-FFF2-40B4-BE49-F238E27FC236}">
                    <a16:creationId xmlns:a16="http://schemas.microsoft.com/office/drawing/2014/main" id="{2021B463-50BD-9272-FA4C-5FE63CC388B1}"/>
                  </a:ext>
                </a:extLst>
              </p:cNvPr>
              <p:cNvGrpSpPr/>
              <p:nvPr/>
            </p:nvGrpSpPr>
            <p:grpSpPr>
              <a:xfrm>
                <a:off x="2030377" y="3811900"/>
                <a:ext cx="497607" cy="352398"/>
                <a:chOff x="2030377" y="4004530"/>
                <a:chExt cx="497607" cy="352398"/>
              </a:xfrm>
            </p:grpSpPr>
            <p:sp>
              <p:nvSpPr>
                <p:cNvPr id="59" name="矩形 47">
                  <a:extLst>
                    <a:ext uri="{FF2B5EF4-FFF2-40B4-BE49-F238E27FC236}">
                      <a16:creationId xmlns:a16="http://schemas.microsoft.com/office/drawing/2014/main" id="{453ED76E-367A-2D10-B80E-355EC32CCD00}"/>
                    </a:ext>
                  </a:extLst>
                </p:cNvPr>
                <p:cNvSpPr/>
                <p:nvPr/>
              </p:nvSpPr>
              <p:spPr>
                <a:xfrm>
                  <a:off x="2086838" y="4004530"/>
                  <a:ext cx="389850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3602</a:t>
                  </a: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0" name="直接连接符 48">
                  <a:extLst>
                    <a:ext uri="{FF2B5EF4-FFF2-40B4-BE49-F238E27FC236}">
                      <a16:creationId xmlns:a16="http://schemas.microsoft.com/office/drawing/2014/main" id="{5BEE6708-40B9-4A79-DF98-603C80AF8DA3}"/>
                    </a:ext>
                  </a:extLst>
                </p:cNvPr>
                <p:cNvCxnSpPr/>
                <p:nvPr/>
              </p:nvCxnSpPr>
              <p:spPr>
                <a:xfrm>
                  <a:off x="2030377" y="4078131"/>
                  <a:ext cx="0" cy="2160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1" name="矩形 49">
                  <a:extLst>
                    <a:ext uri="{FF2B5EF4-FFF2-40B4-BE49-F238E27FC236}">
                      <a16:creationId xmlns:a16="http://schemas.microsoft.com/office/drawing/2014/main" id="{07D7BE28-BF04-641F-103B-9C162916417F}"/>
                    </a:ext>
                  </a:extLst>
                </p:cNvPr>
                <p:cNvSpPr/>
                <p:nvPr/>
              </p:nvSpPr>
              <p:spPr>
                <a:xfrm>
                  <a:off x="2086838" y="4141484"/>
                  <a:ext cx="441146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10924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8" name="直接连接符 46">
                <a:extLst>
                  <a:ext uri="{FF2B5EF4-FFF2-40B4-BE49-F238E27FC236}">
                    <a16:creationId xmlns:a16="http://schemas.microsoft.com/office/drawing/2014/main" id="{5B1F0778-A053-E746-EC4C-E0BEEE7E2B8E}"/>
                  </a:ext>
                </a:extLst>
              </p:cNvPr>
              <p:cNvCxnSpPr/>
              <p:nvPr/>
            </p:nvCxnSpPr>
            <p:spPr>
              <a:xfrm flipV="1">
                <a:off x="1663340" y="3989824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0" name="组合 18">
              <a:extLst>
                <a:ext uri="{FF2B5EF4-FFF2-40B4-BE49-F238E27FC236}">
                  <a16:creationId xmlns:a16="http://schemas.microsoft.com/office/drawing/2014/main" id="{A318F97A-8A72-4602-1D9A-37A6E154B847}"/>
                </a:ext>
              </a:extLst>
            </p:cNvPr>
            <p:cNvGrpSpPr/>
            <p:nvPr/>
          </p:nvGrpSpPr>
          <p:grpSpPr>
            <a:xfrm>
              <a:off x="1657772" y="3212976"/>
              <a:ext cx="1267673" cy="215444"/>
              <a:chOff x="1657772" y="3076580"/>
              <a:chExt cx="1267673" cy="215444"/>
            </a:xfrm>
          </p:grpSpPr>
          <p:sp>
            <p:nvSpPr>
              <p:cNvPr id="55" name="矩形 43">
                <a:extLst>
                  <a:ext uri="{FF2B5EF4-FFF2-40B4-BE49-F238E27FC236}">
                    <a16:creationId xmlns:a16="http://schemas.microsoft.com/office/drawing/2014/main" id="{7BA22BFF-384E-7D95-6347-13D94B2A0BC8}"/>
                  </a:ext>
                </a:extLst>
              </p:cNvPr>
              <p:cNvSpPr/>
              <p:nvPr/>
            </p:nvSpPr>
            <p:spPr>
              <a:xfrm>
                <a:off x="2086754" y="3076580"/>
                <a:ext cx="838691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0498L15 </a:t>
                </a:r>
                <a:r>
                  <a:rPr kumimoji="0" lang="en-US" altLang="zh-CN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F8/R8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6" name="直接连接符 44">
                <a:extLst>
                  <a:ext uri="{FF2B5EF4-FFF2-40B4-BE49-F238E27FC236}">
                    <a16:creationId xmlns:a16="http://schemas.microsoft.com/office/drawing/2014/main" id="{6A9F0B09-A3B4-279E-E526-28649FB3783C}"/>
                  </a:ext>
                </a:extLst>
              </p:cNvPr>
              <p:cNvCxnSpPr/>
              <p:nvPr/>
            </p:nvCxnSpPr>
            <p:spPr>
              <a:xfrm flipV="1">
                <a:off x="1657772" y="3186688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1" name="组合 19">
              <a:extLst>
                <a:ext uri="{FF2B5EF4-FFF2-40B4-BE49-F238E27FC236}">
                  <a16:creationId xmlns:a16="http://schemas.microsoft.com/office/drawing/2014/main" id="{A9260924-6BC7-E560-6906-3D02F42E3AC1}"/>
                </a:ext>
              </a:extLst>
            </p:cNvPr>
            <p:cNvGrpSpPr/>
            <p:nvPr/>
          </p:nvGrpSpPr>
          <p:grpSpPr>
            <a:xfrm>
              <a:off x="1653620" y="2781211"/>
              <a:ext cx="1283131" cy="510156"/>
              <a:chOff x="1653620" y="2636912"/>
              <a:chExt cx="1283131" cy="510156"/>
            </a:xfrm>
          </p:grpSpPr>
          <p:grpSp>
            <p:nvGrpSpPr>
              <p:cNvPr id="49" name="组合 37">
                <a:extLst>
                  <a:ext uri="{FF2B5EF4-FFF2-40B4-BE49-F238E27FC236}">
                    <a16:creationId xmlns:a16="http://schemas.microsoft.com/office/drawing/2014/main" id="{F3B27C14-C17C-2897-C53E-A65DA1ED259C}"/>
                  </a:ext>
                </a:extLst>
              </p:cNvPr>
              <p:cNvGrpSpPr/>
              <p:nvPr/>
            </p:nvGrpSpPr>
            <p:grpSpPr>
              <a:xfrm>
                <a:off x="2023833" y="2636912"/>
                <a:ext cx="912918" cy="510156"/>
                <a:chOff x="2023833" y="2451368"/>
                <a:chExt cx="912918" cy="510156"/>
              </a:xfrm>
            </p:grpSpPr>
            <p:cxnSp>
              <p:nvCxnSpPr>
                <p:cNvPr id="51" name="直接连接符 39">
                  <a:extLst>
                    <a:ext uri="{FF2B5EF4-FFF2-40B4-BE49-F238E27FC236}">
                      <a16:creationId xmlns:a16="http://schemas.microsoft.com/office/drawing/2014/main" id="{0E122200-3FBB-D655-F62C-BEF25B575FB6}"/>
                    </a:ext>
                  </a:extLst>
                </p:cNvPr>
                <p:cNvCxnSpPr/>
                <p:nvPr/>
              </p:nvCxnSpPr>
              <p:spPr>
                <a:xfrm>
                  <a:off x="2023833" y="2504709"/>
                  <a:ext cx="0" cy="3600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2" name="矩形 40">
                  <a:extLst>
                    <a:ext uri="{FF2B5EF4-FFF2-40B4-BE49-F238E27FC236}">
                      <a16:creationId xmlns:a16="http://schemas.microsoft.com/office/drawing/2014/main" id="{60CFDAB5-3FFE-DE01-35E7-89AFEB103548}"/>
                    </a:ext>
                  </a:extLst>
                </p:cNvPr>
                <p:cNvSpPr/>
                <p:nvPr/>
              </p:nvSpPr>
              <p:spPr>
                <a:xfrm>
                  <a:off x="2078747" y="2451368"/>
                  <a:ext cx="601447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Un8SNP4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矩形 41">
                  <a:extLst>
                    <a:ext uri="{FF2B5EF4-FFF2-40B4-BE49-F238E27FC236}">
                      <a16:creationId xmlns:a16="http://schemas.microsoft.com/office/drawing/2014/main" id="{B764F029-923C-3717-8CC1-846E3BAC22B0}"/>
                    </a:ext>
                  </a:extLst>
                </p:cNvPr>
                <p:cNvSpPr/>
                <p:nvPr/>
              </p:nvSpPr>
              <p:spPr>
                <a:xfrm>
                  <a:off x="2086838" y="2598813"/>
                  <a:ext cx="849913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0751D06 F6/R6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矩形 42">
                  <a:extLst>
                    <a:ext uri="{FF2B5EF4-FFF2-40B4-BE49-F238E27FC236}">
                      <a16:creationId xmlns:a16="http://schemas.microsoft.com/office/drawing/2014/main" id="{484A9974-5603-6B8C-A00D-819012AC802F}"/>
                    </a:ext>
                  </a:extLst>
                </p:cNvPr>
                <p:cNvSpPr/>
                <p:nvPr/>
              </p:nvSpPr>
              <p:spPr>
                <a:xfrm>
                  <a:off x="2086021" y="2730692"/>
                  <a:ext cx="383438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/>
                      <a:cs typeface="Times New Roman" panose="02020603050405020304" pitchFamily="18" charset="0"/>
                    </a:rPr>
                    <a:t>Un8</a:t>
                  </a:r>
                  <a:endParaRPr kumimoji="0" lang="zh-CN" altLang="en-US" sz="1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0" name="直接连接符 38">
                <a:extLst>
                  <a:ext uri="{FF2B5EF4-FFF2-40B4-BE49-F238E27FC236}">
                    <a16:creationId xmlns:a16="http://schemas.microsoft.com/office/drawing/2014/main" id="{B39389D3-C7AE-FD05-8C06-7EDAC85904E4}"/>
                  </a:ext>
                </a:extLst>
              </p:cNvPr>
              <p:cNvCxnSpPr/>
              <p:nvPr/>
            </p:nvCxnSpPr>
            <p:spPr>
              <a:xfrm flipV="1">
                <a:off x="1653620" y="2863701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" name="组合 20">
              <a:extLst>
                <a:ext uri="{FF2B5EF4-FFF2-40B4-BE49-F238E27FC236}">
                  <a16:creationId xmlns:a16="http://schemas.microsoft.com/office/drawing/2014/main" id="{366A73BD-A4B3-4DDD-1A53-304E5D654CB9}"/>
                </a:ext>
              </a:extLst>
            </p:cNvPr>
            <p:cNvGrpSpPr/>
            <p:nvPr/>
          </p:nvGrpSpPr>
          <p:grpSpPr>
            <a:xfrm>
              <a:off x="1657772" y="1988840"/>
              <a:ext cx="809650" cy="215444"/>
              <a:chOff x="1657772" y="1788056"/>
              <a:chExt cx="809650" cy="215444"/>
            </a:xfrm>
          </p:grpSpPr>
          <p:sp>
            <p:nvSpPr>
              <p:cNvPr id="47" name="矩形 35">
                <a:extLst>
                  <a:ext uri="{FF2B5EF4-FFF2-40B4-BE49-F238E27FC236}">
                    <a16:creationId xmlns:a16="http://schemas.microsoft.com/office/drawing/2014/main" id="{6BD3B4FB-2037-B311-4577-3128ACC4F964}"/>
                  </a:ext>
                </a:extLst>
              </p:cNvPr>
              <p:cNvSpPr/>
              <p:nvPr/>
            </p:nvSpPr>
            <p:spPr>
              <a:xfrm>
                <a:off x="2077572" y="1788056"/>
                <a:ext cx="38985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8487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8" name="直接连接符 36">
                <a:extLst>
                  <a:ext uri="{FF2B5EF4-FFF2-40B4-BE49-F238E27FC236}">
                    <a16:creationId xmlns:a16="http://schemas.microsoft.com/office/drawing/2014/main" id="{7CE88567-7A6C-BE42-4284-C39E83F20AE1}"/>
                  </a:ext>
                </a:extLst>
              </p:cNvPr>
              <p:cNvCxnSpPr/>
              <p:nvPr/>
            </p:nvCxnSpPr>
            <p:spPr>
              <a:xfrm flipV="1">
                <a:off x="1657772" y="1893972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" name="组合 21">
              <a:extLst>
                <a:ext uri="{FF2B5EF4-FFF2-40B4-BE49-F238E27FC236}">
                  <a16:creationId xmlns:a16="http://schemas.microsoft.com/office/drawing/2014/main" id="{BA42B0ED-F09C-8C6A-DF6D-364CE4607BA7}"/>
                </a:ext>
              </a:extLst>
            </p:cNvPr>
            <p:cNvGrpSpPr/>
            <p:nvPr/>
          </p:nvGrpSpPr>
          <p:grpSpPr>
            <a:xfrm>
              <a:off x="1653580" y="1797394"/>
              <a:ext cx="1010199" cy="215444"/>
              <a:chOff x="1653580" y="1558510"/>
              <a:chExt cx="1010199" cy="215444"/>
            </a:xfrm>
          </p:grpSpPr>
          <p:sp>
            <p:nvSpPr>
              <p:cNvPr id="45" name="矩形 33">
                <a:extLst>
                  <a:ext uri="{FF2B5EF4-FFF2-40B4-BE49-F238E27FC236}">
                    <a16:creationId xmlns:a16="http://schemas.microsoft.com/office/drawing/2014/main" id="{99996F64-2416-900B-9E60-E61DDFE574B8}"/>
                  </a:ext>
                </a:extLst>
              </p:cNvPr>
              <p:cNvSpPr/>
              <p:nvPr/>
            </p:nvSpPr>
            <p:spPr>
              <a:xfrm>
                <a:off x="2062332" y="1558510"/>
                <a:ext cx="601447" cy="215444"/>
              </a:xfrm>
              <a:prstGeom prst="rect">
                <a:avLst/>
              </a:prstGeom>
              <a:solidFill>
                <a:srgbClr val="ED7D31">
                  <a:alpha val="50000"/>
                </a:srgbClr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宋体"/>
                    <a:cs typeface="Times New Roman" panose="02020603050405020304" pitchFamily="18" charset="0"/>
                  </a:rPr>
                  <a:t>Un8SNP1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直接连接符 34">
                <a:extLst>
                  <a:ext uri="{FF2B5EF4-FFF2-40B4-BE49-F238E27FC236}">
                    <a16:creationId xmlns:a16="http://schemas.microsoft.com/office/drawing/2014/main" id="{EE76BA96-A03F-B26E-54C4-567790564F71}"/>
                  </a:ext>
                </a:extLst>
              </p:cNvPr>
              <p:cNvCxnSpPr/>
              <p:nvPr/>
            </p:nvCxnSpPr>
            <p:spPr>
              <a:xfrm flipV="1">
                <a:off x="1653580" y="1655088"/>
                <a:ext cx="36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4" name="矩形 22">
              <a:extLst>
                <a:ext uri="{FF2B5EF4-FFF2-40B4-BE49-F238E27FC236}">
                  <a16:creationId xmlns:a16="http://schemas.microsoft.com/office/drawing/2014/main" id="{F67D2D4A-1A18-A674-FB80-527E9EF4D6B8}"/>
                </a:ext>
              </a:extLst>
            </p:cNvPr>
            <p:cNvSpPr/>
            <p:nvPr/>
          </p:nvSpPr>
          <p:spPr>
            <a:xfrm>
              <a:off x="1115616" y="1882924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0.065 (3)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23">
              <a:extLst>
                <a:ext uri="{FF2B5EF4-FFF2-40B4-BE49-F238E27FC236}">
                  <a16:creationId xmlns:a16="http://schemas.microsoft.com/office/drawing/2014/main" id="{920C0744-65E3-D3C5-3B23-0FB61B5A0A1F}"/>
                </a:ext>
              </a:extLst>
            </p:cNvPr>
            <p:cNvSpPr/>
            <p:nvPr/>
          </p:nvSpPr>
          <p:spPr>
            <a:xfrm>
              <a:off x="1115616" y="2091908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0.108 (5)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24">
              <a:extLst>
                <a:ext uri="{FF2B5EF4-FFF2-40B4-BE49-F238E27FC236}">
                  <a16:creationId xmlns:a16="http://schemas.microsoft.com/office/drawing/2014/main" id="{06F5F9D9-223B-06D1-A0D8-74BC785AC180}"/>
                </a:ext>
              </a:extLst>
            </p:cNvPr>
            <p:cNvSpPr/>
            <p:nvPr/>
          </p:nvSpPr>
          <p:spPr>
            <a:xfrm>
              <a:off x="1115616" y="2349460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0.151 (7)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25">
              <a:extLst>
                <a:ext uri="{FF2B5EF4-FFF2-40B4-BE49-F238E27FC236}">
                  <a16:creationId xmlns:a16="http://schemas.microsoft.com/office/drawing/2014/main" id="{5416235E-FDFD-A30A-B435-7DB7F7984775}"/>
                </a:ext>
              </a:extLst>
            </p:cNvPr>
            <p:cNvSpPr/>
            <p:nvPr/>
          </p:nvSpPr>
          <p:spPr>
            <a:xfrm>
              <a:off x="1115616" y="2708920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0.043 (2)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 26">
              <a:extLst>
                <a:ext uri="{FF2B5EF4-FFF2-40B4-BE49-F238E27FC236}">
                  <a16:creationId xmlns:a16="http://schemas.microsoft.com/office/drawing/2014/main" id="{8FFFDCAC-2C5B-A6CF-ABD0-7E5B03742C75}"/>
                </a:ext>
              </a:extLst>
            </p:cNvPr>
            <p:cNvSpPr/>
            <p:nvPr/>
          </p:nvSpPr>
          <p:spPr>
            <a:xfrm>
              <a:off x="1115616" y="3068960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0.108 (5)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矩形 27">
              <a:extLst>
                <a:ext uri="{FF2B5EF4-FFF2-40B4-BE49-F238E27FC236}">
                  <a16:creationId xmlns:a16="http://schemas.microsoft.com/office/drawing/2014/main" id="{80756B7B-7054-4023-7D81-D3E75CA36319}"/>
                </a:ext>
              </a:extLst>
            </p:cNvPr>
            <p:cNvSpPr/>
            <p:nvPr/>
          </p:nvSpPr>
          <p:spPr>
            <a:xfrm>
              <a:off x="1115616" y="3429580"/>
              <a:ext cx="6110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0.238 (11)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矩形 28">
              <a:extLst>
                <a:ext uri="{FF2B5EF4-FFF2-40B4-BE49-F238E27FC236}">
                  <a16:creationId xmlns:a16="http://schemas.microsoft.com/office/drawing/2014/main" id="{E934E24A-244C-60C5-65E5-D8ADA22907F6}"/>
                </a:ext>
              </a:extLst>
            </p:cNvPr>
            <p:cNvSpPr/>
            <p:nvPr/>
          </p:nvSpPr>
          <p:spPr>
            <a:xfrm>
              <a:off x="1115616" y="3766760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0.022 (1)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29">
              <a:extLst>
                <a:ext uri="{FF2B5EF4-FFF2-40B4-BE49-F238E27FC236}">
                  <a16:creationId xmlns:a16="http://schemas.microsoft.com/office/drawing/2014/main" id="{BF0C55B2-452C-386C-25E9-CE96FE5189D4}"/>
                </a:ext>
              </a:extLst>
            </p:cNvPr>
            <p:cNvSpPr/>
            <p:nvPr/>
          </p:nvSpPr>
          <p:spPr>
            <a:xfrm>
              <a:off x="1115616" y="4005644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0.086 (4)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矩形 30">
              <a:extLst>
                <a:ext uri="{FF2B5EF4-FFF2-40B4-BE49-F238E27FC236}">
                  <a16:creationId xmlns:a16="http://schemas.microsoft.com/office/drawing/2014/main" id="{FCA66337-6A13-C6D5-FE47-F6E7F0479F09}"/>
                </a:ext>
              </a:extLst>
            </p:cNvPr>
            <p:cNvSpPr/>
            <p:nvPr/>
          </p:nvSpPr>
          <p:spPr>
            <a:xfrm>
              <a:off x="1115616" y="4342824"/>
              <a:ext cx="6110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1.492 (69)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矩形 31">
              <a:extLst>
                <a:ext uri="{FF2B5EF4-FFF2-40B4-BE49-F238E27FC236}">
                  <a16:creationId xmlns:a16="http://schemas.microsoft.com/office/drawing/2014/main" id="{A5C71B1E-4912-CF3F-ADCF-F9974714AC8E}"/>
                </a:ext>
              </a:extLst>
            </p:cNvPr>
            <p:cNvSpPr/>
            <p:nvPr/>
          </p:nvSpPr>
          <p:spPr>
            <a:xfrm>
              <a:off x="1115616" y="4638476"/>
              <a:ext cx="55976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0.108 (5)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矩形 32">
              <a:extLst>
                <a:ext uri="{FF2B5EF4-FFF2-40B4-BE49-F238E27FC236}">
                  <a16:creationId xmlns:a16="http://schemas.microsoft.com/office/drawing/2014/main" id="{ED710E0B-24F0-92B5-6F54-D5396B63BDED}"/>
                </a:ext>
              </a:extLst>
            </p:cNvPr>
            <p:cNvSpPr/>
            <p:nvPr/>
          </p:nvSpPr>
          <p:spPr>
            <a:xfrm>
              <a:off x="1115616" y="5339888"/>
              <a:ext cx="6110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0.432 (20)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3271" name="矩形 183">
            <a:extLst>
              <a:ext uri="{FF2B5EF4-FFF2-40B4-BE49-F238E27FC236}">
                <a16:creationId xmlns:a16="http://schemas.microsoft.com/office/drawing/2014/main" id="{C207EC86-811E-8217-DA1F-264FC6E39A01}"/>
              </a:ext>
            </a:extLst>
          </p:cNvPr>
          <p:cNvSpPr/>
          <p:nvPr/>
        </p:nvSpPr>
        <p:spPr>
          <a:xfrm>
            <a:off x="7265106" y="5132328"/>
            <a:ext cx="1793832" cy="288000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272" name="矩形 185">
            <a:extLst>
              <a:ext uri="{FF2B5EF4-FFF2-40B4-BE49-F238E27FC236}">
                <a16:creationId xmlns:a16="http://schemas.microsoft.com/office/drawing/2014/main" id="{5B62FABC-2410-0F29-0652-C1BD36A4CDDF}"/>
              </a:ext>
            </a:extLst>
          </p:cNvPr>
          <p:cNvSpPr/>
          <p:nvPr/>
        </p:nvSpPr>
        <p:spPr>
          <a:xfrm>
            <a:off x="3410964" y="2639850"/>
            <a:ext cx="1008000" cy="324000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273" name="矩形 81">
            <a:extLst>
              <a:ext uri="{FF2B5EF4-FFF2-40B4-BE49-F238E27FC236}">
                <a16:creationId xmlns:a16="http://schemas.microsoft.com/office/drawing/2014/main" id="{EAC9CFEC-7BD0-F4D7-2542-1D34679CE401}"/>
              </a:ext>
            </a:extLst>
          </p:cNvPr>
          <p:cNvSpPr/>
          <p:nvPr/>
        </p:nvSpPr>
        <p:spPr>
          <a:xfrm>
            <a:off x="3373274" y="2768473"/>
            <a:ext cx="10983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0751D06 F6/R6</a:t>
            </a:r>
          </a:p>
        </p:txBody>
      </p:sp>
      <p:sp>
        <p:nvSpPr>
          <p:cNvPr id="53274" name="矩形 82">
            <a:extLst>
              <a:ext uri="{FF2B5EF4-FFF2-40B4-BE49-F238E27FC236}">
                <a16:creationId xmlns:a16="http://schemas.microsoft.com/office/drawing/2014/main" id="{5B0E7064-3B77-6E1F-FC56-564DA107B407}"/>
              </a:ext>
            </a:extLst>
          </p:cNvPr>
          <p:cNvSpPr/>
          <p:nvPr/>
        </p:nvSpPr>
        <p:spPr>
          <a:xfrm>
            <a:off x="3408736" y="5573608"/>
            <a:ext cx="10823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0498L15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F8/R8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3275" name="组合 89">
            <a:extLst>
              <a:ext uri="{FF2B5EF4-FFF2-40B4-BE49-F238E27FC236}">
                <a16:creationId xmlns:a16="http://schemas.microsoft.com/office/drawing/2014/main" id="{A9F668B2-251A-272A-32A6-C4536B060D53}"/>
              </a:ext>
            </a:extLst>
          </p:cNvPr>
          <p:cNvGrpSpPr/>
          <p:nvPr/>
        </p:nvGrpSpPr>
        <p:grpSpPr>
          <a:xfrm>
            <a:off x="4450253" y="1999618"/>
            <a:ext cx="216000" cy="3960000"/>
            <a:chOff x="7308304" y="2973410"/>
            <a:chExt cx="216000" cy="2465272"/>
          </a:xfrm>
        </p:grpSpPr>
        <p:sp>
          <p:nvSpPr>
            <p:cNvPr id="53345" name="矩形 96">
              <a:extLst>
                <a:ext uri="{FF2B5EF4-FFF2-40B4-BE49-F238E27FC236}">
                  <a16:creationId xmlns:a16="http://schemas.microsoft.com/office/drawing/2014/main" id="{D50BD2C3-4E38-12B7-68F9-69631989FB4B}"/>
                </a:ext>
              </a:extLst>
            </p:cNvPr>
            <p:cNvSpPr/>
            <p:nvPr/>
          </p:nvSpPr>
          <p:spPr>
            <a:xfrm>
              <a:off x="7388656" y="2973410"/>
              <a:ext cx="45719" cy="2465272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53346" name="直接连接符 92">
              <a:extLst>
                <a:ext uri="{FF2B5EF4-FFF2-40B4-BE49-F238E27FC236}">
                  <a16:creationId xmlns:a16="http://schemas.microsoft.com/office/drawing/2014/main" id="{65601952-1177-DF3C-D3EA-51193F3DCF6E}"/>
                </a:ext>
              </a:extLst>
            </p:cNvPr>
            <p:cNvCxnSpPr/>
            <p:nvPr/>
          </p:nvCxnSpPr>
          <p:spPr>
            <a:xfrm flipH="1" flipV="1">
              <a:off x="7308304" y="3119533"/>
              <a:ext cx="21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347" name="直接连接符 93">
              <a:extLst>
                <a:ext uri="{FF2B5EF4-FFF2-40B4-BE49-F238E27FC236}">
                  <a16:creationId xmlns:a16="http://schemas.microsoft.com/office/drawing/2014/main" id="{D90C93FD-0D69-5028-E2B6-7B2CF14DBA03}"/>
                </a:ext>
              </a:extLst>
            </p:cNvPr>
            <p:cNvCxnSpPr/>
            <p:nvPr/>
          </p:nvCxnSpPr>
          <p:spPr>
            <a:xfrm flipH="1" flipV="1">
              <a:off x="7308304" y="5283047"/>
              <a:ext cx="21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3276" name="矩形 86">
            <a:extLst>
              <a:ext uri="{FF2B5EF4-FFF2-40B4-BE49-F238E27FC236}">
                <a16:creationId xmlns:a16="http://schemas.microsoft.com/office/drawing/2014/main" id="{88A046CF-E657-D612-1264-F5C94852AE85}"/>
              </a:ext>
            </a:extLst>
          </p:cNvPr>
          <p:cNvSpPr/>
          <p:nvPr/>
        </p:nvSpPr>
        <p:spPr>
          <a:xfrm>
            <a:off x="3730278" y="2110238"/>
            <a:ext cx="758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Un8SNP4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277" name="TextBox 53276">
            <a:extLst>
              <a:ext uri="{FF2B5EF4-FFF2-40B4-BE49-F238E27FC236}">
                <a16:creationId xmlns:a16="http://schemas.microsoft.com/office/drawing/2014/main" id="{278580A5-807A-5EBF-5A5D-0C59AF39EDC8}"/>
              </a:ext>
            </a:extLst>
          </p:cNvPr>
          <p:cNvSpPr txBox="1"/>
          <p:nvPr/>
        </p:nvSpPr>
        <p:spPr>
          <a:xfrm>
            <a:off x="4593925" y="4315181"/>
            <a:ext cx="278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278" name="矩形 80">
            <a:extLst>
              <a:ext uri="{FF2B5EF4-FFF2-40B4-BE49-F238E27FC236}">
                <a16:creationId xmlns:a16="http://schemas.microsoft.com/office/drawing/2014/main" id="{C0C64537-C63D-23DB-F571-072B2D741199}"/>
              </a:ext>
            </a:extLst>
          </p:cNvPr>
          <p:cNvSpPr/>
          <p:nvPr/>
        </p:nvSpPr>
        <p:spPr>
          <a:xfrm>
            <a:off x="4031267" y="2586605"/>
            <a:ext cx="4491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Un8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3279" name="直接连接符 77">
            <a:extLst>
              <a:ext uri="{FF2B5EF4-FFF2-40B4-BE49-F238E27FC236}">
                <a16:creationId xmlns:a16="http://schemas.microsoft.com/office/drawing/2014/main" id="{5034A56B-5B3E-5557-CFDD-5FA850886506}"/>
              </a:ext>
            </a:extLst>
          </p:cNvPr>
          <p:cNvCxnSpPr/>
          <p:nvPr/>
        </p:nvCxnSpPr>
        <p:spPr>
          <a:xfrm>
            <a:off x="4447564" y="2703462"/>
            <a:ext cx="0" cy="22304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3280" name="直接连接符 78">
            <a:extLst>
              <a:ext uri="{FF2B5EF4-FFF2-40B4-BE49-F238E27FC236}">
                <a16:creationId xmlns:a16="http://schemas.microsoft.com/office/drawing/2014/main" id="{989512F6-5B5F-3675-33F4-3C2FC1438011}"/>
              </a:ext>
            </a:extLst>
          </p:cNvPr>
          <p:cNvCxnSpPr/>
          <p:nvPr/>
        </p:nvCxnSpPr>
        <p:spPr>
          <a:xfrm flipH="1" flipV="1">
            <a:off x="4447564" y="2805735"/>
            <a:ext cx="216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3281" name="右箭头 98">
            <a:extLst>
              <a:ext uri="{FF2B5EF4-FFF2-40B4-BE49-F238E27FC236}">
                <a16:creationId xmlns:a16="http://schemas.microsoft.com/office/drawing/2014/main" id="{C9C34D31-8E34-BCBD-6AC6-BA21286CA0CE}"/>
              </a:ext>
            </a:extLst>
          </p:cNvPr>
          <p:cNvSpPr/>
          <p:nvPr/>
        </p:nvSpPr>
        <p:spPr>
          <a:xfrm>
            <a:off x="3649164" y="2177323"/>
            <a:ext cx="108000" cy="114889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282" name="右箭头 99">
            <a:extLst>
              <a:ext uri="{FF2B5EF4-FFF2-40B4-BE49-F238E27FC236}">
                <a16:creationId xmlns:a16="http://schemas.microsoft.com/office/drawing/2014/main" id="{CC4F2087-CA02-695A-1D60-4B93B9320A8C}"/>
              </a:ext>
            </a:extLst>
          </p:cNvPr>
          <p:cNvSpPr/>
          <p:nvPr/>
        </p:nvSpPr>
        <p:spPr>
          <a:xfrm>
            <a:off x="3305724" y="5663313"/>
            <a:ext cx="108000" cy="114889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3284" name="直接连接符 104">
            <a:extLst>
              <a:ext uri="{FF2B5EF4-FFF2-40B4-BE49-F238E27FC236}">
                <a16:creationId xmlns:a16="http://schemas.microsoft.com/office/drawing/2014/main" id="{4B9E6912-00D6-7F32-191A-DBA6ECC3E26E}"/>
              </a:ext>
            </a:extLst>
          </p:cNvPr>
          <p:cNvCxnSpPr/>
          <p:nvPr/>
        </p:nvCxnSpPr>
        <p:spPr>
          <a:xfrm flipH="1">
            <a:off x="4666254" y="1539070"/>
            <a:ext cx="1980000" cy="684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grpSp>
        <p:nvGrpSpPr>
          <p:cNvPr id="53285" name="组合 182">
            <a:extLst>
              <a:ext uri="{FF2B5EF4-FFF2-40B4-BE49-F238E27FC236}">
                <a16:creationId xmlns:a16="http://schemas.microsoft.com/office/drawing/2014/main" id="{83973FD1-33C4-6AA9-8A2F-ABB391C82C20}"/>
              </a:ext>
            </a:extLst>
          </p:cNvPr>
          <p:cNvGrpSpPr/>
          <p:nvPr/>
        </p:nvGrpSpPr>
        <p:grpSpPr>
          <a:xfrm>
            <a:off x="4588586" y="2221835"/>
            <a:ext cx="1955517" cy="646331"/>
            <a:chOff x="4378042" y="1911717"/>
            <a:chExt cx="1955517" cy="646331"/>
          </a:xfrm>
        </p:grpSpPr>
        <p:sp>
          <p:nvSpPr>
            <p:cNvPr id="53340" name="椭圆 108">
              <a:extLst>
                <a:ext uri="{FF2B5EF4-FFF2-40B4-BE49-F238E27FC236}">
                  <a16:creationId xmlns:a16="http://schemas.microsoft.com/office/drawing/2014/main" id="{0F76DC65-085E-BA70-B495-89A0BA185E7D}"/>
                </a:ext>
              </a:extLst>
            </p:cNvPr>
            <p:cNvSpPr/>
            <p:nvPr/>
          </p:nvSpPr>
          <p:spPr>
            <a:xfrm>
              <a:off x="4405124" y="2061409"/>
              <a:ext cx="288000" cy="288000"/>
            </a:xfrm>
            <a:prstGeom prst="ellipse">
              <a:avLst/>
            </a:prstGeom>
            <a:solidFill>
              <a:srgbClr val="70AD47">
                <a:alpha val="5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341" name="TextBox 53340">
              <a:extLst>
                <a:ext uri="{FF2B5EF4-FFF2-40B4-BE49-F238E27FC236}">
                  <a16:creationId xmlns:a16="http://schemas.microsoft.com/office/drawing/2014/main" id="{6F5A78A3-5B44-4B8E-4265-721602786804}"/>
                </a:ext>
              </a:extLst>
            </p:cNvPr>
            <p:cNvSpPr txBox="1"/>
            <p:nvPr/>
          </p:nvSpPr>
          <p:spPr>
            <a:xfrm>
              <a:off x="4378042" y="2056511"/>
              <a:ext cx="3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1*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342" name="右箭头 109">
              <a:extLst>
                <a:ext uri="{FF2B5EF4-FFF2-40B4-BE49-F238E27FC236}">
                  <a16:creationId xmlns:a16="http://schemas.microsoft.com/office/drawing/2014/main" id="{7A57504B-35CA-59CF-607A-1868D274E0E5}"/>
                </a:ext>
              </a:extLst>
            </p:cNvPr>
            <p:cNvSpPr/>
            <p:nvPr/>
          </p:nvSpPr>
          <p:spPr>
            <a:xfrm flipH="1">
              <a:off x="4741991" y="2155423"/>
              <a:ext cx="216000" cy="114889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343" name="Rectangle 32">
              <a:extLst>
                <a:ext uri="{FF2B5EF4-FFF2-40B4-BE49-F238E27FC236}">
                  <a16:creationId xmlns:a16="http://schemas.microsoft.com/office/drawing/2014/main" id="{8D6669DF-4CB6-0629-66DD-18EE847D7391}"/>
                </a:ext>
              </a:extLst>
            </p:cNvPr>
            <p:cNvSpPr/>
            <p:nvPr/>
          </p:nvSpPr>
          <p:spPr>
            <a:xfrm>
              <a:off x="5206519" y="1911717"/>
              <a:ext cx="1127040" cy="646331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rPr>
                <a:t>  TR306 (R)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rPr>
                <a:t>       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rPr>
                <a:t>×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rPr>
                <a:t>Harrington (S)</a:t>
              </a:r>
            </a:p>
          </p:txBody>
        </p:sp>
        <p:sp>
          <p:nvSpPr>
            <p:cNvPr id="53344" name="Left Brace 119">
              <a:extLst>
                <a:ext uri="{FF2B5EF4-FFF2-40B4-BE49-F238E27FC236}">
                  <a16:creationId xmlns:a16="http://schemas.microsoft.com/office/drawing/2014/main" id="{0154DDAF-18D9-BF3F-E2A6-4E33A408E4DE}"/>
                </a:ext>
              </a:extLst>
            </p:cNvPr>
            <p:cNvSpPr/>
            <p:nvPr/>
          </p:nvSpPr>
          <p:spPr>
            <a:xfrm>
              <a:off x="5024746" y="2039991"/>
              <a:ext cx="165203" cy="360000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294" name="矩形 101">
            <a:extLst>
              <a:ext uri="{FF2B5EF4-FFF2-40B4-BE49-F238E27FC236}">
                <a16:creationId xmlns:a16="http://schemas.microsoft.com/office/drawing/2014/main" id="{429873EA-BD8D-A45D-04CA-F88DFBF2CD7F}"/>
              </a:ext>
            </a:extLst>
          </p:cNvPr>
          <p:cNvSpPr/>
          <p:nvPr/>
        </p:nvSpPr>
        <p:spPr>
          <a:xfrm>
            <a:off x="6681040" y="1435470"/>
            <a:ext cx="0" cy="5004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3295" name="组合 112">
            <a:extLst>
              <a:ext uri="{FF2B5EF4-FFF2-40B4-BE49-F238E27FC236}">
                <a16:creationId xmlns:a16="http://schemas.microsoft.com/office/drawing/2014/main" id="{D979D6B1-42CE-9B40-40E2-14B95EB5FDDB}"/>
              </a:ext>
            </a:extLst>
          </p:cNvPr>
          <p:cNvGrpSpPr/>
          <p:nvPr/>
        </p:nvGrpSpPr>
        <p:grpSpPr>
          <a:xfrm>
            <a:off x="6694244" y="1434862"/>
            <a:ext cx="1784251" cy="276999"/>
            <a:chOff x="6912320" y="1124744"/>
            <a:chExt cx="1784251" cy="276999"/>
          </a:xfrm>
        </p:grpSpPr>
        <p:sp>
          <p:nvSpPr>
            <p:cNvPr id="53338" name="矩形 102">
              <a:extLst>
                <a:ext uri="{FF2B5EF4-FFF2-40B4-BE49-F238E27FC236}">
                  <a16:creationId xmlns:a16="http://schemas.microsoft.com/office/drawing/2014/main" id="{161D07CE-B805-EE79-5C8B-DC01ACF61BEC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39" name="直接连接符 103">
              <a:extLst>
                <a:ext uri="{FF2B5EF4-FFF2-40B4-BE49-F238E27FC236}">
                  <a16:creationId xmlns:a16="http://schemas.microsoft.com/office/drawing/2014/main" id="{A89B5F29-A473-5B8C-E1DE-A00E8604C387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296" name="组合 113">
            <a:extLst>
              <a:ext uri="{FF2B5EF4-FFF2-40B4-BE49-F238E27FC236}">
                <a16:creationId xmlns:a16="http://schemas.microsoft.com/office/drawing/2014/main" id="{517D7C2A-020C-6FD3-9084-09088F218AEC}"/>
              </a:ext>
            </a:extLst>
          </p:cNvPr>
          <p:cNvGrpSpPr/>
          <p:nvPr/>
        </p:nvGrpSpPr>
        <p:grpSpPr>
          <a:xfrm>
            <a:off x="6692470" y="1567448"/>
            <a:ext cx="1784251" cy="276999"/>
            <a:chOff x="6912320" y="1124744"/>
            <a:chExt cx="1784251" cy="276999"/>
          </a:xfrm>
        </p:grpSpPr>
        <p:sp>
          <p:nvSpPr>
            <p:cNvPr id="53336" name="矩形 114">
              <a:extLst>
                <a:ext uri="{FF2B5EF4-FFF2-40B4-BE49-F238E27FC236}">
                  <a16:creationId xmlns:a16="http://schemas.microsoft.com/office/drawing/2014/main" id="{DEEE5781-90AB-AFBF-E83E-D83ADFF0430D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37" name="直接连接符 115">
              <a:extLst>
                <a:ext uri="{FF2B5EF4-FFF2-40B4-BE49-F238E27FC236}">
                  <a16:creationId xmlns:a16="http://schemas.microsoft.com/office/drawing/2014/main" id="{BDE604A0-9255-2036-CE11-CD2D3439456B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297" name="组合 117">
            <a:extLst>
              <a:ext uri="{FF2B5EF4-FFF2-40B4-BE49-F238E27FC236}">
                <a16:creationId xmlns:a16="http://schemas.microsoft.com/office/drawing/2014/main" id="{30029CB6-9046-D2BD-E8F1-812B6D0036EB}"/>
              </a:ext>
            </a:extLst>
          </p:cNvPr>
          <p:cNvGrpSpPr/>
          <p:nvPr/>
        </p:nvGrpSpPr>
        <p:grpSpPr>
          <a:xfrm>
            <a:off x="6700417" y="2023502"/>
            <a:ext cx="1784251" cy="276999"/>
            <a:chOff x="6912320" y="1124744"/>
            <a:chExt cx="1784251" cy="276999"/>
          </a:xfrm>
        </p:grpSpPr>
        <p:sp>
          <p:nvSpPr>
            <p:cNvPr id="53334" name="矩形 118">
              <a:extLst>
                <a:ext uri="{FF2B5EF4-FFF2-40B4-BE49-F238E27FC236}">
                  <a16:creationId xmlns:a16="http://schemas.microsoft.com/office/drawing/2014/main" id="{D403E65A-1909-F15B-9BE3-BD5A661DE9A0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35" name="直接连接符 119">
              <a:extLst>
                <a:ext uri="{FF2B5EF4-FFF2-40B4-BE49-F238E27FC236}">
                  <a16:creationId xmlns:a16="http://schemas.microsoft.com/office/drawing/2014/main" id="{B6B5EABC-A04F-0DD3-08FF-4046E029B94B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298" name="组合 123">
            <a:extLst>
              <a:ext uri="{FF2B5EF4-FFF2-40B4-BE49-F238E27FC236}">
                <a16:creationId xmlns:a16="http://schemas.microsoft.com/office/drawing/2014/main" id="{A229DEA2-344E-47DE-190D-2AD509709978}"/>
              </a:ext>
            </a:extLst>
          </p:cNvPr>
          <p:cNvGrpSpPr/>
          <p:nvPr/>
        </p:nvGrpSpPr>
        <p:grpSpPr>
          <a:xfrm>
            <a:off x="6692470" y="2571735"/>
            <a:ext cx="2040732" cy="276999"/>
            <a:chOff x="6912320" y="1124744"/>
            <a:chExt cx="2040732" cy="276999"/>
          </a:xfrm>
        </p:grpSpPr>
        <p:sp>
          <p:nvSpPr>
            <p:cNvPr id="53332" name="矩形 124">
              <a:extLst>
                <a:ext uri="{FF2B5EF4-FFF2-40B4-BE49-F238E27FC236}">
                  <a16:creationId xmlns:a16="http://schemas.microsoft.com/office/drawing/2014/main" id="{5C9D811A-1818-8E50-948A-FDF333E4D7C7}"/>
                </a:ext>
              </a:extLst>
            </p:cNvPr>
            <p:cNvSpPr/>
            <p:nvPr/>
          </p:nvSpPr>
          <p:spPr>
            <a:xfrm>
              <a:off x="7452320" y="1124744"/>
              <a:ext cx="1500732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Reverse transcriptase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33" name="直接连接符 125">
              <a:extLst>
                <a:ext uri="{FF2B5EF4-FFF2-40B4-BE49-F238E27FC236}">
                  <a16:creationId xmlns:a16="http://schemas.microsoft.com/office/drawing/2014/main" id="{E364EDBE-810D-016A-6565-C6D802D52092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299" name="组合 129">
            <a:extLst>
              <a:ext uri="{FF2B5EF4-FFF2-40B4-BE49-F238E27FC236}">
                <a16:creationId xmlns:a16="http://schemas.microsoft.com/office/drawing/2014/main" id="{99E338F8-68B1-C991-4BF6-589D44844FF6}"/>
              </a:ext>
            </a:extLst>
          </p:cNvPr>
          <p:cNvGrpSpPr/>
          <p:nvPr/>
        </p:nvGrpSpPr>
        <p:grpSpPr>
          <a:xfrm>
            <a:off x="6694250" y="2734037"/>
            <a:ext cx="1976612" cy="276999"/>
            <a:chOff x="6912320" y="1124744"/>
            <a:chExt cx="1976612" cy="276999"/>
          </a:xfrm>
        </p:grpSpPr>
        <p:sp>
          <p:nvSpPr>
            <p:cNvPr id="53330" name="矩形 130">
              <a:extLst>
                <a:ext uri="{FF2B5EF4-FFF2-40B4-BE49-F238E27FC236}">
                  <a16:creationId xmlns:a16="http://schemas.microsoft.com/office/drawing/2014/main" id="{A10C510E-AF3C-AAA7-7DC9-5BD9A432CCC2}"/>
                </a:ext>
              </a:extLst>
            </p:cNvPr>
            <p:cNvSpPr/>
            <p:nvPr/>
          </p:nvSpPr>
          <p:spPr>
            <a:xfrm>
              <a:off x="7452320" y="1124744"/>
              <a:ext cx="1436612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Cytidylyltransferase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31" name="直接连接符 131">
              <a:extLst>
                <a:ext uri="{FF2B5EF4-FFF2-40B4-BE49-F238E27FC236}">
                  <a16:creationId xmlns:a16="http://schemas.microsoft.com/office/drawing/2014/main" id="{4B9D0F92-E2E1-D0B2-83A9-D8F92BC53F4B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0" name="组合 135">
            <a:extLst>
              <a:ext uri="{FF2B5EF4-FFF2-40B4-BE49-F238E27FC236}">
                <a16:creationId xmlns:a16="http://schemas.microsoft.com/office/drawing/2014/main" id="{5022EDAA-C68C-CFC3-13BF-E7B657AE98CE}"/>
              </a:ext>
            </a:extLst>
          </p:cNvPr>
          <p:cNvGrpSpPr/>
          <p:nvPr/>
        </p:nvGrpSpPr>
        <p:grpSpPr>
          <a:xfrm>
            <a:off x="6692470" y="3049900"/>
            <a:ext cx="2210650" cy="276999"/>
            <a:chOff x="6912320" y="1124744"/>
            <a:chExt cx="2210650" cy="276999"/>
          </a:xfrm>
        </p:grpSpPr>
        <p:sp>
          <p:nvSpPr>
            <p:cNvPr id="53328" name="矩形 136">
              <a:extLst>
                <a:ext uri="{FF2B5EF4-FFF2-40B4-BE49-F238E27FC236}">
                  <a16:creationId xmlns:a16="http://schemas.microsoft.com/office/drawing/2014/main" id="{D437288D-E33C-743B-A673-000E9F5DADA8}"/>
                </a:ext>
              </a:extLst>
            </p:cNvPr>
            <p:cNvSpPr/>
            <p:nvPr/>
          </p:nvSpPr>
          <p:spPr>
            <a:xfrm>
              <a:off x="7452320" y="1124744"/>
              <a:ext cx="167065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Retrotransposon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protein</a:t>
              </a:r>
            </a:p>
          </p:txBody>
        </p:sp>
        <p:cxnSp>
          <p:nvCxnSpPr>
            <p:cNvPr id="53329" name="直接连接符 137">
              <a:extLst>
                <a:ext uri="{FF2B5EF4-FFF2-40B4-BE49-F238E27FC236}">
                  <a16:creationId xmlns:a16="http://schemas.microsoft.com/office/drawing/2014/main" id="{C3CA9EB3-9E93-45B5-BCF9-503C6546E9D7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1" name="组合 139">
            <a:extLst>
              <a:ext uri="{FF2B5EF4-FFF2-40B4-BE49-F238E27FC236}">
                <a16:creationId xmlns:a16="http://schemas.microsoft.com/office/drawing/2014/main" id="{06889AFD-E3E4-2FB1-2941-F5F6C05FB259}"/>
              </a:ext>
            </a:extLst>
          </p:cNvPr>
          <p:cNvGrpSpPr/>
          <p:nvPr/>
        </p:nvGrpSpPr>
        <p:grpSpPr>
          <a:xfrm>
            <a:off x="6691827" y="3212202"/>
            <a:ext cx="2215459" cy="276999"/>
            <a:chOff x="6912320" y="1124744"/>
            <a:chExt cx="2215459" cy="276999"/>
          </a:xfrm>
        </p:grpSpPr>
        <p:sp>
          <p:nvSpPr>
            <p:cNvPr id="53326" name="矩形 140">
              <a:extLst>
                <a:ext uri="{FF2B5EF4-FFF2-40B4-BE49-F238E27FC236}">
                  <a16:creationId xmlns:a16="http://schemas.microsoft.com/office/drawing/2014/main" id="{34F45C01-51B5-7362-B5BF-7D69C5C7FD9E}"/>
                </a:ext>
              </a:extLst>
            </p:cNvPr>
            <p:cNvSpPr/>
            <p:nvPr/>
          </p:nvSpPr>
          <p:spPr>
            <a:xfrm>
              <a:off x="7452320" y="1124744"/>
              <a:ext cx="167545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Purple acid phosphatase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27" name="直接连接符 141">
              <a:extLst>
                <a:ext uri="{FF2B5EF4-FFF2-40B4-BE49-F238E27FC236}">
                  <a16:creationId xmlns:a16="http://schemas.microsoft.com/office/drawing/2014/main" id="{4E2464E6-DCBA-8309-9E45-F7BAD3F5B65B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2" name="组合 143">
            <a:extLst>
              <a:ext uri="{FF2B5EF4-FFF2-40B4-BE49-F238E27FC236}">
                <a16:creationId xmlns:a16="http://schemas.microsoft.com/office/drawing/2014/main" id="{3B979AED-74CF-4D58-BE7A-2518A59BEA15}"/>
              </a:ext>
            </a:extLst>
          </p:cNvPr>
          <p:cNvGrpSpPr/>
          <p:nvPr/>
        </p:nvGrpSpPr>
        <p:grpSpPr>
          <a:xfrm>
            <a:off x="6692470" y="3367251"/>
            <a:ext cx="1784251" cy="276999"/>
            <a:chOff x="6912320" y="1124744"/>
            <a:chExt cx="1784251" cy="276999"/>
          </a:xfrm>
        </p:grpSpPr>
        <p:sp>
          <p:nvSpPr>
            <p:cNvPr id="53324" name="矩形 144">
              <a:extLst>
                <a:ext uri="{FF2B5EF4-FFF2-40B4-BE49-F238E27FC236}">
                  <a16:creationId xmlns:a16="http://schemas.microsoft.com/office/drawing/2014/main" id="{FEC804C1-70BF-781C-4703-BC7C47100F0B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25" name="直接连接符 145">
              <a:extLst>
                <a:ext uri="{FF2B5EF4-FFF2-40B4-BE49-F238E27FC236}">
                  <a16:creationId xmlns:a16="http://schemas.microsoft.com/office/drawing/2014/main" id="{A41AAA51-AB72-2668-5942-517BD4A5FA6F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3" name="组合 149">
            <a:extLst>
              <a:ext uri="{FF2B5EF4-FFF2-40B4-BE49-F238E27FC236}">
                <a16:creationId xmlns:a16="http://schemas.microsoft.com/office/drawing/2014/main" id="{75BC34A0-7CEF-5DEE-B7EB-B279B2E52C3D}"/>
              </a:ext>
            </a:extLst>
          </p:cNvPr>
          <p:cNvGrpSpPr/>
          <p:nvPr/>
        </p:nvGrpSpPr>
        <p:grpSpPr>
          <a:xfrm>
            <a:off x="6692470" y="4143335"/>
            <a:ext cx="2125690" cy="276999"/>
            <a:chOff x="6912320" y="1124744"/>
            <a:chExt cx="2125690" cy="276999"/>
          </a:xfrm>
        </p:grpSpPr>
        <p:sp>
          <p:nvSpPr>
            <p:cNvPr id="53322" name="矩形 150">
              <a:extLst>
                <a:ext uri="{FF2B5EF4-FFF2-40B4-BE49-F238E27FC236}">
                  <a16:creationId xmlns:a16="http://schemas.microsoft.com/office/drawing/2014/main" id="{8BF70C85-4FDE-9B6E-BA3A-F84D95DC11E7}"/>
                </a:ext>
              </a:extLst>
            </p:cNvPr>
            <p:cNvSpPr/>
            <p:nvPr/>
          </p:nvSpPr>
          <p:spPr>
            <a:xfrm>
              <a:off x="7452320" y="1124744"/>
              <a:ext cx="158569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Auxin-induced protein</a:t>
              </a:r>
            </a:p>
          </p:txBody>
        </p:sp>
        <p:cxnSp>
          <p:nvCxnSpPr>
            <p:cNvPr id="53323" name="直接连接符 151">
              <a:extLst>
                <a:ext uri="{FF2B5EF4-FFF2-40B4-BE49-F238E27FC236}">
                  <a16:creationId xmlns:a16="http://schemas.microsoft.com/office/drawing/2014/main" id="{98B96BB1-A10A-E8A2-40C0-C794D658706A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4" name="组合 153">
            <a:extLst>
              <a:ext uri="{FF2B5EF4-FFF2-40B4-BE49-F238E27FC236}">
                <a16:creationId xmlns:a16="http://schemas.microsoft.com/office/drawing/2014/main" id="{E5805B81-EF1C-8A11-0A9B-CA844E4795D1}"/>
              </a:ext>
            </a:extLst>
          </p:cNvPr>
          <p:cNvGrpSpPr/>
          <p:nvPr/>
        </p:nvGrpSpPr>
        <p:grpSpPr>
          <a:xfrm>
            <a:off x="6695310" y="4280892"/>
            <a:ext cx="1784251" cy="276999"/>
            <a:chOff x="6912320" y="1124744"/>
            <a:chExt cx="1784251" cy="276999"/>
          </a:xfrm>
        </p:grpSpPr>
        <p:sp>
          <p:nvSpPr>
            <p:cNvPr id="53320" name="矩形 154">
              <a:extLst>
                <a:ext uri="{FF2B5EF4-FFF2-40B4-BE49-F238E27FC236}">
                  <a16:creationId xmlns:a16="http://schemas.microsoft.com/office/drawing/2014/main" id="{EF31678D-F851-0565-790F-692F2FC5B607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21" name="直接连接符 155">
              <a:extLst>
                <a:ext uri="{FF2B5EF4-FFF2-40B4-BE49-F238E27FC236}">
                  <a16:creationId xmlns:a16="http://schemas.microsoft.com/office/drawing/2014/main" id="{84522021-2D5B-B2A2-48CB-712EA29CFB67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5" name="组合 157">
            <a:extLst>
              <a:ext uri="{FF2B5EF4-FFF2-40B4-BE49-F238E27FC236}">
                <a16:creationId xmlns:a16="http://schemas.microsoft.com/office/drawing/2014/main" id="{095C195D-1CF7-7AED-F68B-A899865A32F7}"/>
              </a:ext>
            </a:extLst>
          </p:cNvPr>
          <p:cNvGrpSpPr/>
          <p:nvPr/>
        </p:nvGrpSpPr>
        <p:grpSpPr>
          <a:xfrm>
            <a:off x="6692470" y="4459198"/>
            <a:ext cx="1801884" cy="276999"/>
            <a:chOff x="6912320" y="1124744"/>
            <a:chExt cx="1801884" cy="276999"/>
          </a:xfrm>
        </p:grpSpPr>
        <p:sp>
          <p:nvSpPr>
            <p:cNvPr id="53318" name="矩形 158">
              <a:extLst>
                <a:ext uri="{FF2B5EF4-FFF2-40B4-BE49-F238E27FC236}">
                  <a16:creationId xmlns:a16="http://schemas.microsoft.com/office/drawing/2014/main" id="{9B923185-DCB1-D5DD-D85D-19CC1F40B816}"/>
                </a:ext>
              </a:extLst>
            </p:cNvPr>
            <p:cNvSpPr/>
            <p:nvPr/>
          </p:nvSpPr>
          <p:spPr>
            <a:xfrm>
              <a:off x="7452320" y="1124744"/>
              <a:ext cx="126188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Cell wall protein 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19" name="直接连接符 159">
              <a:extLst>
                <a:ext uri="{FF2B5EF4-FFF2-40B4-BE49-F238E27FC236}">
                  <a16:creationId xmlns:a16="http://schemas.microsoft.com/office/drawing/2014/main" id="{21B38C47-299D-F1F3-947D-E3D7999AF40C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6" name="组合 161">
            <a:extLst>
              <a:ext uri="{FF2B5EF4-FFF2-40B4-BE49-F238E27FC236}">
                <a16:creationId xmlns:a16="http://schemas.microsoft.com/office/drawing/2014/main" id="{76929B8D-FAC4-723D-4D1A-785900C210FD}"/>
              </a:ext>
            </a:extLst>
          </p:cNvPr>
          <p:cNvGrpSpPr/>
          <p:nvPr/>
        </p:nvGrpSpPr>
        <p:grpSpPr>
          <a:xfrm>
            <a:off x="6695898" y="4637504"/>
            <a:ext cx="1784251" cy="276999"/>
            <a:chOff x="6912320" y="1124744"/>
            <a:chExt cx="1784251" cy="276999"/>
          </a:xfrm>
        </p:grpSpPr>
        <p:sp>
          <p:nvSpPr>
            <p:cNvPr id="53316" name="矩形 162">
              <a:extLst>
                <a:ext uri="{FF2B5EF4-FFF2-40B4-BE49-F238E27FC236}">
                  <a16:creationId xmlns:a16="http://schemas.microsoft.com/office/drawing/2014/main" id="{5C0841CD-7AE4-CA24-1D40-2488AA78D242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17" name="直接连接符 163">
              <a:extLst>
                <a:ext uri="{FF2B5EF4-FFF2-40B4-BE49-F238E27FC236}">
                  <a16:creationId xmlns:a16="http://schemas.microsoft.com/office/drawing/2014/main" id="{DFC7610A-F7B3-2331-8D5D-CAF310B32101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7" name="组合 165">
            <a:extLst>
              <a:ext uri="{FF2B5EF4-FFF2-40B4-BE49-F238E27FC236}">
                <a16:creationId xmlns:a16="http://schemas.microsoft.com/office/drawing/2014/main" id="{A9C872C4-81F8-9CCB-5360-2D6122CDE00C}"/>
              </a:ext>
            </a:extLst>
          </p:cNvPr>
          <p:cNvGrpSpPr/>
          <p:nvPr/>
        </p:nvGrpSpPr>
        <p:grpSpPr>
          <a:xfrm>
            <a:off x="6695310" y="4902279"/>
            <a:ext cx="1500519" cy="276999"/>
            <a:chOff x="6912320" y="1124744"/>
            <a:chExt cx="1500519" cy="276999"/>
          </a:xfrm>
        </p:grpSpPr>
        <p:sp>
          <p:nvSpPr>
            <p:cNvPr id="53314" name="矩形 166">
              <a:extLst>
                <a:ext uri="{FF2B5EF4-FFF2-40B4-BE49-F238E27FC236}">
                  <a16:creationId xmlns:a16="http://schemas.microsoft.com/office/drawing/2014/main" id="{C7C8C9B6-A499-33A4-336D-9427249F3B88}"/>
                </a:ext>
              </a:extLst>
            </p:cNvPr>
            <p:cNvSpPr/>
            <p:nvPr/>
          </p:nvSpPr>
          <p:spPr>
            <a:xfrm>
              <a:off x="7452320" y="1124744"/>
              <a:ext cx="96051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LRR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15" name="直接连接符 167">
              <a:extLst>
                <a:ext uri="{FF2B5EF4-FFF2-40B4-BE49-F238E27FC236}">
                  <a16:creationId xmlns:a16="http://schemas.microsoft.com/office/drawing/2014/main" id="{51CEBF7D-014E-4B7F-16F0-902EC17F60DD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8" name="组合 172">
            <a:extLst>
              <a:ext uri="{FF2B5EF4-FFF2-40B4-BE49-F238E27FC236}">
                <a16:creationId xmlns:a16="http://schemas.microsoft.com/office/drawing/2014/main" id="{F4F41DB7-3394-DD3A-3BDC-5AD032FF1A1D}"/>
              </a:ext>
            </a:extLst>
          </p:cNvPr>
          <p:cNvGrpSpPr/>
          <p:nvPr/>
        </p:nvGrpSpPr>
        <p:grpSpPr>
          <a:xfrm>
            <a:off x="6695898" y="5159787"/>
            <a:ext cx="2361328" cy="276999"/>
            <a:chOff x="6913974" y="5633358"/>
            <a:chExt cx="2361328" cy="276999"/>
          </a:xfrm>
        </p:grpSpPr>
        <p:sp>
          <p:nvSpPr>
            <p:cNvPr id="53312" name="矩形 170">
              <a:extLst>
                <a:ext uri="{FF2B5EF4-FFF2-40B4-BE49-F238E27FC236}">
                  <a16:creationId xmlns:a16="http://schemas.microsoft.com/office/drawing/2014/main" id="{03032534-BB44-F9C9-1825-3FFC66259363}"/>
                </a:ext>
              </a:extLst>
            </p:cNvPr>
            <p:cNvSpPr/>
            <p:nvPr/>
          </p:nvSpPr>
          <p:spPr>
            <a:xfrm>
              <a:off x="7444352" y="5633358"/>
              <a:ext cx="18309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Protein Kinase (candidate)</a:t>
              </a:r>
              <a:endParaRPr kumimoji="0" lang="zh-CN" altLang="en-US" sz="12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13" name="直接连接符 171">
              <a:extLst>
                <a:ext uri="{FF2B5EF4-FFF2-40B4-BE49-F238E27FC236}">
                  <a16:creationId xmlns:a16="http://schemas.microsoft.com/office/drawing/2014/main" id="{A6CEB9AA-8CEA-C5F1-763F-85F43503B635}"/>
                </a:ext>
              </a:extLst>
            </p:cNvPr>
            <p:cNvCxnSpPr/>
            <p:nvPr/>
          </p:nvCxnSpPr>
          <p:spPr>
            <a:xfrm flipH="1" flipV="1">
              <a:off x="6913974" y="5721826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grpSp>
        <p:nvGrpSpPr>
          <p:cNvPr id="53309" name="组合 174">
            <a:extLst>
              <a:ext uri="{FF2B5EF4-FFF2-40B4-BE49-F238E27FC236}">
                <a16:creationId xmlns:a16="http://schemas.microsoft.com/office/drawing/2014/main" id="{50726484-667B-F68D-749E-2A44859786BF}"/>
              </a:ext>
            </a:extLst>
          </p:cNvPr>
          <p:cNvGrpSpPr/>
          <p:nvPr/>
        </p:nvGrpSpPr>
        <p:grpSpPr>
          <a:xfrm>
            <a:off x="6692470" y="6028516"/>
            <a:ext cx="1784251" cy="276999"/>
            <a:chOff x="6912320" y="1124744"/>
            <a:chExt cx="1784251" cy="276999"/>
          </a:xfrm>
        </p:grpSpPr>
        <p:sp>
          <p:nvSpPr>
            <p:cNvPr id="53310" name="矩形 175">
              <a:extLst>
                <a:ext uri="{FF2B5EF4-FFF2-40B4-BE49-F238E27FC236}">
                  <a16:creationId xmlns:a16="http://schemas.microsoft.com/office/drawing/2014/main" id="{7B190E93-DB40-3241-6C4F-AB0F77F0D6AE}"/>
                </a:ext>
              </a:extLst>
            </p:cNvPr>
            <p:cNvSpPr/>
            <p:nvPr/>
          </p:nvSpPr>
          <p:spPr>
            <a:xfrm>
              <a:off x="7452320" y="1124744"/>
              <a:ext cx="124425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Predicted protein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3311" name="直接连接符 176">
              <a:extLst>
                <a:ext uri="{FF2B5EF4-FFF2-40B4-BE49-F238E27FC236}">
                  <a16:creationId xmlns:a16="http://schemas.microsoft.com/office/drawing/2014/main" id="{2E771CFE-D0ED-7701-E885-C622AEA72BFB}"/>
                </a:ext>
              </a:extLst>
            </p:cNvPr>
            <p:cNvCxnSpPr/>
            <p:nvPr/>
          </p:nvCxnSpPr>
          <p:spPr>
            <a:xfrm flipH="1" flipV="1">
              <a:off x="6912320" y="1268760"/>
              <a:ext cx="540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</p:grpSp>
      <p:cxnSp>
        <p:nvCxnSpPr>
          <p:cNvPr id="53287" name="直接连接符 178">
            <a:extLst>
              <a:ext uri="{FF2B5EF4-FFF2-40B4-BE49-F238E27FC236}">
                <a16:creationId xmlns:a16="http://schemas.microsoft.com/office/drawing/2014/main" id="{E9D0453F-4824-77E8-01E0-885019E69B71}"/>
              </a:ext>
            </a:extLst>
          </p:cNvPr>
          <p:cNvCxnSpPr/>
          <p:nvPr/>
        </p:nvCxnSpPr>
        <p:spPr>
          <a:xfrm flipH="1" flipV="1">
            <a:off x="4674752" y="5706194"/>
            <a:ext cx="1980000" cy="648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53288" name="直接连接符 181">
            <a:extLst>
              <a:ext uri="{FF2B5EF4-FFF2-40B4-BE49-F238E27FC236}">
                <a16:creationId xmlns:a16="http://schemas.microsoft.com/office/drawing/2014/main" id="{A9BDBA5E-DA2C-0579-256E-D8441F5FA0C1}"/>
              </a:ext>
            </a:extLst>
          </p:cNvPr>
          <p:cNvCxnSpPr/>
          <p:nvPr/>
        </p:nvCxnSpPr>
        <p:spPr>
          <a:xfrm flipH="1" flipV="1">
            <a:off x="4666253" y="2803086"/>
            <a:ext cx="1980000" cy="2448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3348" name="Rectangle 32">
            <a:extLst>
              <a:ext uri="{FF2B5EF4-FFF2-40B4-BE49-F238E27FC236}">
                <a16:creationId xmlns:a16="http://schemas.microsoft.com/office/drawing/2014/main" id="{43D28F3C-8DC9-B895-E83A-AE329FC165B8}"/>
              </a:ext>
            </a:extLst>
          </p:cNvPr>
          <p:cNvSpPr/>
          <p:nvPr/>
        </p:nvSpPr>
        <p:spPr>
          <a:xfrm>
            <a:off x="2349547" y="2870327"/>
            <a:ext cx="1010213" cy="64633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TR09398 (R)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      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×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TR07728 (S)</a:t>
            </a:r>
          </a:p>
        </p:txBody>
      </p:sp>
      <p:sp>
        <p:nvSpPr>
          <p:cNvPr id="53349" name="右箭头 109">
            <a:extLst>
              <a:ext uri="{FF2B5EF4-FFF2-40B4-BE49-F238E27FC236}">
                <a16:creationId xmlns:a16="http://schemas.microsoft.com/office/drawing/2014/main" id="{2C3BD216-FFF9-781E-082A-54C2F83B2D0E}"/>
              </a:ext>
            </a:extLst>
          </p:cNvPr>
          <p:cNvSpPr/>
          <p:nvPr/>
        </p:nvSpPr>
        <p:spPr>
          <a:xfrm flipH="1">
            <a:off x="1884956" y="3152343"/>
            <a:ext cx="216000" cy="114889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350" name="Left Brace 119">
            <a:extLst>
              <a:ext uri="{FF2B5EF4-FFF2-40B4-BE49-F238E27FC236}">
                <a16:creationId xmlns:a16="http://schemas.microsoft.com/office/drawing/2014/main" id="{BBD4820F-F479-2775-7D8C-E600EF12B66D}"/>
              </a:ext>
            </a:extLst>
          </p:cNvPr>
          <p:cNvSpPr/>
          <p:nvPr/>
        </p:nvSpPr>
        <p:spPr>
          <a:xfrm>
            <a:off x="2167711" y="3036911"/>
            <a:ext cx="165203" cy="36000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5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70D0F-A477-7858-7B68-EE0B66923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ABD6AE02-89A6-776F-9920-4B1256F0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Gene Identification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468A2FB2-A543-B9D8-8456-FB041EC91816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377F9D-CE53-A28E-EDB7-AC5048D1387C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7EDE8-34C9-D077-95EC-E4F6C2E517C6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5BC178-B469-DE12-CC19-F72DF1639E5C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BD5802-2DD2-46B6-4302-6ABE7DD3B979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212B94-9291-C14D-F05B-42E8C5D31BAC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D3ED4F-E9D7-11E5-DDF7-D8C1134971D8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09CD65-B59A-FB4F-87DE-04014723A80B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76E9D4-D4C8-1ABB-8DB5-594C691E7746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矩形 78">
            <a:extLst>
              <a:ext uri="{FF2B5EF4-FFF2-40B4-BE49-F238E27FC236}">
                <a16:creationId xmlns:a16="http://schemas.microsoft.com/office/drawing/2014/main" id="{E310C065-DFDD-C25F-EF72-82F9C6C21CEF}"/>
              </a:ext>
            </a:extLst>
          </p:cNvPr>
          <p:cNvSpPr/>
          <p:nvPr/>
        </p:nvSpPr>
        <p:spPr>
          <a:xfrm>
            <a:off x="2394207" y="4723737"/>
            <a:ext cx="4727575" cy="612775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 panose="02010600030101010101" pitchFamily="2" charset="-122"/>
            </a:endParaRPr>
          </a:p>
        </p:txBody>
      </p:sp>
      <p:sp>
        <p:nvSpPr>
          <p:cNvPr id="4" name="矩形 77">
            <a:extLst>
              <a:ext uri="{FF2B5EF4-FFF2-40B4-BE49-F238E27FC236}">
                <a16:creationId xmlns:a16="http://schemas.microsoft.com/office/drawing/2014/main" id="{2EEC3CE9-6B15-B50F-E4BD-AA4C4843F7DB}"/>
              </a:ext>
            </a:extLst>
          </p:cNvPr>
          <p:cNvSpPr/>
          <p:nvPr/>
        </p:nvSpPr>
        <p:spPr>
          <a:xfrm>
            <a:off x="2394207" y="3023525"/>
            <a:ext cx="4727575" cy="179387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 panose="02010600030101010101" pitchFamily="2" charset="-122"/>
            </a:endParaRP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89BCE030-8683-A7E3-15D5-ECED182ED0FA}"/>
              </a:ext>
            </a:extLst>
          </p:cNvPr>
          <p:cNvGrpSpPr>
            <a:grpSpLocks/>
          </p:cNvGrpSpPr>
          <p:nvPr/>
        </p:nvGrpSpPr>
        <p:grpSpPr bwMode="auto">
          <a:xfrm>
            <a:off x="1454407" y="1990470"/>
            <a:ext cx="5755422" cy="652056"/>
            <a:chOff x="3229293" y="363417"/>
            <a:chExt cx="4209689" cy="651355"/>
          </a:xfrm>
        </p:grpSpPr>
        <p:grpSp>
          <p:nvGrpSpPr>
            <p:cNvPr id="6" name="组合 14">
              <a:extLst>
                <a:ext uri="{FF2B5EF4-FFF2-40B4-BE49-F238E27FC236}">
                  <a16:creationId xmlns:a16="http://schemas.microsoft.com/office/drawing/2014/main" id="{6793E42B-DD47-2B4C-C858-A380AFC3F5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9293" y="695132"/>
              <a:ext cx="3996466" cy="319640"/>
              <a:chOff x="2297049" y="716904"/>
              <a:chExt cx="3996466" cy="319640"/>
            </a:xfrm>
          </p:grpSpPr>
          <p:cxnSp>
            <p:nvCxnSpPr>
              <p:cNvPr id="53353" name="直接连接符 18">
                <a:extLst>
                  <a:ext uri="{FF2B5EF4-FFF2-40B4-BE49-F238E27FC236}">
                    <a16:creationId xmlns:a16="http://schemas.microsoft.com/office/drawing/2014/main" id="{E6A4B6BD-AC9A-3D3C-B714-8F821D2FD0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97049" y="867883"/>
                <a:ext cx="468000" cy="0"/>
              </a:xfrm>
              <a:prstGeom prst="line">
                <a:avLst/>
              </a:prstGeom>
              <a:noFill/>
              <a:ln w="19050" algn="ctr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3354" name="组合 19">
                <a:extLst>
                  <a:ext uri="{FF2B5EF4-FFF2-40B4-BE49-F238E27FC236}">
                    <a16:creationId xmlns:a16="http://schemas.microsoft.com/office/drawing/2014/main" id="{27CFC286-572E-B17D-DA57-CF829D15A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5105" y="716904"/>
                <a:ext cx="3528410" cy="319640"/>
                <a:chOff x="2775991" y="716904"/>
                <a:chExt cx="3528410" cy="319640"/>
              </a:xfrm>
            </p:grpSpPr>
            <p:sp>
              <p:nvSpPr>
                <p:cNvPr id="53355" name="矩形 20">
                  <a:extLst>
                    <a:ext uri="{FF2B5EF4-FFF2-40B4-BE49-F238E27FC236}">
                      <a16:creationId xmlns:a16="http://schemas.microsoft.com/office/drawing/2014/main" id="{0C84B40A-E63C-60B4-CDD3-2586A878F3B7}"/>
                    </a:ext>
                  </a:extLst>
                </p:cNvPr>
                <p:cNvSpPr/>
                <p:nvPr/>
              </p:nvSpPr>
              <p:spPr>
                <a:xfrm>
                  <a:off x="2775876" y="763788"/>
                  <a:ext cx="3528722" cy="217253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356" name="TextBox 53355">
                  <a:extLst>
                    <a:ext uri="{FF2B5EF4-FFF2-40B4-BE49-F238E27FC236}">
                      <a16:creationId xmlns:a16="http://schemas.microsoft.com/office/drawing/2014/main" id="{75AFC2D1-9313-DD7D-C5FE-9B6FBE6376AE}"/>
                    </a:ext>
                  </a:extLst>
                </p:cNvPr>
                <p:cNvSpPr txBox="1"/>
                <p:nvPr/>
              </p:nvSpPr>
              <p:spPr>
                <a:xfrm>
                  <a:off x="3243818" y="716214"/>
                  <a:ext cx="768678" cy="30922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kern="0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Kinase I</a:t>
                  </a:r>
                  <a:endParaRPr lang="zh-CN" altLang="en-US" sz="14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ＭＳ Ｐゴシック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357" name="TextBox 53356">
                  <a:extLst>
                    <a:ext uri="{FF2B5EF4-FFF2-40B4-BE49-F238E27FC236}">
                      <a16:creationId xmlns:a16="http://schemas.microsoft.com/office/drawing/2014/main" id="{703C151A-E978-04DC-D849-33C11378349D}"/>
                    </a:ext>
                  </a:extLst>
                </p:cNvPr>
                <p:cNvSpPr txBox="1"/>
                <p:nvPr/>
              </p:nvSpPr>
              <p:spPr>
                <a:xfrm>
                  <a:off x="4997148" y="727314"/>
                  <a:ext cx="818607" cy="30923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kern="0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Kinase II</a:t>
                  </a:r>
                  <a:endParaRPr lang="zh-CN" altLang="en-US" sz="14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ＭＳ Ｐゴシック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D5E0CFE7-5AD4-AD5E-BA6B-5BF1D877A95F}"/>
                </a:ext>
              </a:extLst>
            </p:cNvPr>
            <p:cNvSpPr/>
            <p:nvPr/>
          </p:nvSpPr>
          <p:spPr>
            <a:xfrm rot="20316723">
              <a:off x="3635156" y="363417"/>
              <a:ext cx="327357" cy="2767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ATG</a:t>
              </a:r>
              <a:endParaRPr lang="zh-CN" alt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53351" name="直接连接符 16">
              <a:extLst>
                <a:ext uri="{FF2B5EF4-FFF2-40B4-BE49-F238E27FC236}">
                  <a16:creationId xmlns:a16="http://schemas.microsoft.com/office/drawing/2014/main" id="{EFD8D061-BB06-DDC8-675C-F5C320EE71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147867" y="751060"/>
              <a:ext cx="0" cy="200448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52" name="矩形 17">
              <a:extLst>
                <a:ext uri="{FF2B5EF4-FFF2-40B4-BE49-F238E27FC236}">
                  <a16:creationId xmlns:a16="http://schemas.microsoft.com/office/drawing/2014/main" id="{4F4BC6E6-B9DE-5E15-BDF6-9FAFCA51A3FB}"/>
                </a:ext>
              </a:extLst>
            </p:cNvPr>
            <p:cNvSpPr/>
            <p:nvPr/>
          </p:nvSpPr>
          <p:spPr>
            <a:xfrm rot="20316723">
              <a:off x="7111625" y="366589"/>
              <a:ext cx="327357" cy="2767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TAG</a:t>
              </a:r>
              <a:endParaRPr lang="zh-CN" alt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</p:grpSp>
      <p:cxnSp>
        <p:nvCxnSpPr>
          <p:cNvPr id="53358" name="直接连接符 5">
            <a:extLst>
              <a:ext uri="{FF2B5EF4-FFF2-40B4-BE49-F238E27FC236}">
                <a16:creationId xmlns:a16="http://schemas.microsoft.com/office/drawing/2014/main" id="{15F7670B-C62E-CAEA-352B-AAB30EB0FB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67519" y="2369475"/>
            <a:ext cx="0" cy="21590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59" name="直接连接符 6">
            <a:extLst>
              <a:ext uri="{FF2B5EF4-FFF2-40B4-BE49-F238E27FC236}">
                <a16:creationId xmlns:a16="http://schemas.microsoft.com/office/drawing/2014/main" id="{0F58CD3C-4F0C-0BE2-6789-C2C901435BC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73819" y="2375825"/>
            <a:ext cx="0" cy="21590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60" name="直接连接符 7">
            <a:extLst>
              <a:ext uri="{FF2B5EF4-FFF2-40B4-BE49-F238E27FC236}">
                <a16:creationId xmlns:a16="http://schemas.microsoft.com/office/drawing/2014/main" id="{D21AAB8A-B9A7-4D49-16D4-3B2D3B83A11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08469" y="2369475"/>
            <a:ext cx="0" cy="21590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61" name="矩形 8">
            <a:extLst>
              <a:ext uri="{FF2B5EF4-FFF2-40B4-BE49-F238E27FC236}">
                <a16:creationId xmlns:a16="http://schemas.microsoft.com/office/drawing/2014/main" id="{6EF4E489-0C77-C616-3208-E306BD66B2EF}"/>
              </a:ext>
            </a:extLst>
          </p:cNvPr>
          <p:cNvSpPr/>
          <p:nvPr/>
        </p:nvSpPr>
        <p:spPr>
          <a:xfrm>
            <a:off x="170119" y="2369475"/>
            <a:ext cx="1279525" cy="2159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 panose="02010600030101010101" pitchFamily="2" charset="-122"/>
            </a:endParaRPr>
          </a:p>
        </p:txBody>
      </p:sp>
      <p:sp>
        <p:nvSpPr>
          <p:cNvPr id="53362" name="TextBox 241">
            <a:extLst>
              <a:ext uri="{FF2B5EF4-FFF2-40B4-BE49-F238E27FC236}">
                <a16:creationId xmlns:a16="http://schemas.microsoft.com/office/drawing/2014/main" id="{AD3BCC0F-30FA-65E7-B5C2-03D2AA2FF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69" y="2332962"/>
            <a:ext cx="104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5' 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UTR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53363" name="直接连接符 10">
            <a:extLst>
              <a:ext uri="{FF2B5EF4-FFF2-40B4-BE49-F238E27FC236}">
                <a16:creationId xmlns:a16="http://schemas.microsoft.com/office/drawing/2014/main" id="{5943A34C-A81C-BC48-CFEB-8B0F6FF6DFF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138619" y="2258350"/>
            <a:ext cx="0" cy="10795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64" name="直接连接符 11">
            <a:extLst>
              <a:ext uri="{FF2B5EF4-FFF2-40B4-BE49-F238E27FC236}">
                <a16:creationId xmlns:a16="http://schemas.microsoft.com/office/drawing/2014/main" id="{ADA92034-A2D9-DAB1-B21D-A1E0EB72E7A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23344" y="2269462"/>
            <a:ext cx="0" cy="200025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365" name="组合 37">
            <a:extLst>
              <a:ext uri="{FF2B5EF4-FFF2-40B4-BE49-F238E27FC236}">
                <a16:creationId xmlns:a16="http://schemas.microsoft.com/office/drawing/2014/main" id="{4071AC25-1245-FB7C-B1C9-776D8D356FEC}"/>
              </a:ext>
            </a:extLst>
          </p:cNvPr>
          <p:cNvGrpSpPr>
            <a:grpSpLocks/>
          </p:cNvGrpSpPr>
          <p:nvPr/>
        </p:nvGrpSpPr>
        <p:grpSpPr bwMode="auto">
          <a:xfrm>
            <a:off x="2995869" y="2591725"/>
            <a:ext cx="3865563" cy="371475"/>
            <a:chOff x="4139952" y="897200"/>
            <a:chExt cx="3865572" cy="371519"/>
          </a:xfrm>
        </p:grpSpPr>
        <p:cxnSp>
          <p:nvCxnSpPr>
            <p:cNvPr id="53366" name="直接连接符 24">
              <a:extLst>
                <a:ext uri="{FF2B5EF4-FFF2-40B4-BE49-F238E27FC236}">
                  <a16:creationId xmlns:a16="http://schemas.microsoft.com/office/drawing/2014/main" id="{39ED1449-11BB-A76E-436B-59DA9689A1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39952" y="897289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67" name="直接连接符 25">
              <a:extLst>
                <a:ext uri="{FF2B5EF4-FFF2-40B4-BE49-F238E27FC236}">
                  <a16:creationId xmlns:a16="http://schemas.microsoft.com/office/drawing/2014/main" id="{F4E30A13-DBD2-3590-9908-84173A836F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32040" y="897289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68" name="直接连接符 26">
              <a:extLst>
                <a:ext uri="{FF2B5EF4-FFF2-40B4-BE49-F238E27FC236}">
                  <a16:creationId xmlns:a16="http://schemas.microsoft.com/office/drawing/2014/main" id="{C6901BAA-D0F9-14FB-2BAD-C3385DF586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89838" y="897289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69" name="直接连接符 27">
              <a:extLst>
                <a:ext uri="{FF2B5EF4-FFF2-40B4-BE49-F238E27FC236}">
                  <a16:creationId xmlns:a16="http://schemas.microsoft.com/office/drawing/2014/main" id="{355A6682-B6A1-0A70-A79B-E6DEC92493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05524" y="900490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70" name="直接连接符 28">
              <a:extLst>
                <a:ext uri="{FF2B5EF4-FFF2-40B4-BE49-F238E27FC236}">
                  <a16:creationId xmlns:a16="http://schemas.microsoft.com/office/drawing/2014/main" id="{881F86BA-94BF-BAE1-A480-7B7A12B8C0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5108" y="897289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71" name="直接连接符 29">
              <a:extLst>
                <a:ext uri="{FF2B5EF4-FFF2-40B4-BE49-F238E27FC236}">
                  <a16:creationId xmlns:a16="http://schemas.microsoft.com/office/drawing/2014/main" id="{6193BAB2-F935-0EE9-366C-B3E7A760C8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54442" y="900923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72" name="直接连接符 30">
              <a:extLst>
                <a:ext uri="{FF2B5EF4-FFF2-40B4-BE49-F238E27FC236}">
                  <a16:creationId xmlns:a16="http://schemas.microsoft.com/office/drawing/2014/main" id="{0D22E274-C93C-1925-D73A-CF18B1AA5B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622387" y="897200"/>
              <a:ext cx="411480" cy="36004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73" name="直接连接符 31">
              <a:extLst>
                <a:ext uri="{FF2B5EF4-FFF2-40B4-BE49-F238E27FC236}">
                  <a16:creationId xmlns:a16="http://schemas.microsoft.com/office/drawing/2014/main" id="{F9C9AFB4-C75F-714C-184A-ADB0164ADA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728748" y="903829"/>
              <a:ext cx="329184" cy="356798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74" name="直接连接符 32">
              <a:extLst>
                <a:ext uri="{FF2B5EF4-FFF2-40B4-BE49-F238E27FC236}">
                  <a16:creationId xmlns:a16="http://schemas.microsoft.com/office/drawing/2014/main" id="{A8770876-BC16-1368-37AB-711D3FACF0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882748" y="897290"/>
              <a:ext cx="184008" cy="359999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375" name="直接连接符 33">
              <a:extLst>
                <a:ext uri="{FF2B5EF4-FFF2-40B4-BE49-F238E27FC236}">
                  <a16:creationId xmlns:a16="http://schemas.microsoft.com/office/drawing/2014/main" id="{F2D1C72D-9767-AE44-DCB0-AE72F08AB8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81056" y="900490"/>
              <a:ext cx="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69" name="直接连接符 34">
              <a:extLst>
                <a:ext uri="{FF2B5EF4-FFF2-40B4-BE49-F238E27FC236}">
                  <a16:creationId xmlns:a16="http://schemas.microsoft.com/office/drawing/2014/main" id="{F7DB854A-35AA-25AA-E80E-525A2A385C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96296" y="897289"/>
              <a:ext cx="10800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70" name="直接连接符 35">
              <a:extLst>
                <a:ext uri="{FF2B5EF4-FFF2-40B4-BE49-F238E27FC236}">
                  <a16:creationId xmlns:a16="http://schemas.microsoft.com/office/drawing/2014/main" id="{25FF2F6A-2181-C624-1C47-F93FD04D69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85444" y="900490"/>
              <a:ext cx="28800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83" name="直接连接符 36">
              <a:extLst>
                <a:ext uri="{FF2B5EF4-FFF2-40B4-BE49-F238E27FC236}">
                  <a16:creationId xmlns:a16="http://schemas.microsoft.com/office/drawing/2014/main" id="{44BA02EE-D27A-C490-8E2F-516C5A390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26032" y="908719"/>
              <a:ext cx="396000" cy="360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3286" name="矩形 38">
            <a:extLst>
              <a:ext uri="{FF2B5EF4-FFF2-40B4-BE49-F238E27FC236}">
                <a16:creationId xmlns:a16="http://schemas.microsoft.com/office/drawing/2014/main" id="{FE201C8C-8259-2BAD-3E6C-B2D7AF21F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407" y="2950500"/>
            <a:ext cx="29368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289" name="矩形 39">
            <a:extLst>
              <a:ext uri="{FF2B5EF4-FFF2-40B4-BE49-F238E27FC236}">
                <a16:creationId xmlns:a16="http://schemas.microsoft.com/office/drawing/2014/main" id="{CE68E209-0E85-446F-12EC-92C873674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507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290" name="矩形 40">
            <a:extLst>
              <a:ext uri="{FF2B5EF4-FFF2-40B4-BE49-F238E27FC236}">
                <a16:creationId xmlns:a16="http://schemas.microsoft.com/office/drawing/2014/main" id="{1E7AD1D7-5E68-477F-D1A4-29567C80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682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291" name="矩形 41">
            <a:extLst>
              <a:ext uri="{FF2B5EF4-FFF2-40B4-BE49-F238E27FC236}">
                <a16:creationId xmlns:a16="http://schemas.microsoft.com/office/drawing/2014/main" id="{C2BBD940-7701-881E-BC9C-BFFAF089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569" y="2952087"/>
            <a:ext cx="2936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292" name="矩形 42">
            <a:extLst>
              <a:ext uri="{FF2B5EF4-FFF2-40B4-BE49-F238E27FC236}">
                <a16:creationId xmlns:a16="http://schemas.microsoft.com/office/drawing/2014/main" id="{8DF1FF39-EB99-AF9E-19D8-29D43FB0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157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293" name="矩形 43">
            <a:extLst>
              <a:ext uri="{FF2B5EF4-FFF2-40B4-BE49-F238E27FC236}">
                <a16:creationId xmlns:a16="http://schemas.microsoft.com/office/drawing/2014/main" id="{F0ECF6AA-1511-05B7-94A0-7A51F7A04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382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Q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76" name="矩形 46">
            <a:extLst>
              <a:ext uri="{FF2B5EF4-FFF2-40B4-BE49-F238E27FC236}">
                <a16:creationId xmlns:a16="http://schemas.microsoft.com/office/drawing/2014/main" id="{9082DAA8-C077-525E-C1FC-4AB2F4FDA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557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Q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77" name="矩形 48">
            <a:extLst>
              <a:ext uri="{FF2B5EF4-FFF2-40B4-BE49-F238E27FC236}">
                <a16:creationId xmlns:a16="http://schemas.microsoft.com/office/drawing/2014/main" id="{63A2965C-8072-3E91-4537-D4DE7A6F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482" y="2952087"/>
            <a:ext cx="2936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78" name="矩形 49">
            <a:extLst>
              <a:ext uri="{FF2B5EF4-FFF2-40B4-BE49-F238E27FC236}">
                <a16:creationId xmlns:a16="http://schemas.microsoft.com/office/drawing/2014/main" id="{69F4D688-E7D7-CE15-3281-9E58E8F9C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644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79" name="矩形 50">
            <a:extLst>
              <a:ext uri="{FF2B5EF4-FFF2-40B4-BE49-F238E27FC236}">
                <a16:creationId xmlns:a16="http://schemas.microsoft.com/office/drawing/2014/main" id="{EF7A5512-994C-ED45-5CA1-C312B3E0A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44" y="2952087"/>
            <a:ext cx="304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80" name="矩形 51">
            <a:extLst>
              <a:ext uri="{FF2B5EF4-FFF2-40B4-BE49-F238E27FC236}">
                <a16:creationId xmlns:a16="http://schemas.microsoft.com/office/drawing/2014/main" id="{CAEA1D01-CD43-23C8-A2C5-97E1CF46F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107" y="2948912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81" name="矩形 52">
            <a:extLst>
              <a:ext uri="{FF2B5EF4-FFF2-40B4-BE49-F238E27FC236}">
                <a16:creationId xmlns:a16="http://schemas.microsoft.com/office/drawing/2014/main" id="{2340D663-1C22-96D9-BFAF-64E4A29A6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344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82" name="矩形 53">
            <a:extLst>
              <a:ext uri="{FF2B5EF4-FFF2-40B4-BE49-F238E27FC236}">
                <a16:creationId xmlns:a16="http://schemas.microsoft.com/office/drawing/2014/main" id="{8050893B-D08E-88C1-D3B4-4162B9B75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6019" y="2952087"/>
            <a:ext cx="3143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zh-CN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</a:p>
          <a:p>
            <a:pPr>
              <a:defRPr/>
            </a:pPr>
            <a:r>
              <a:rPr lang="en-CA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</a:p>
          <a:p>
            <a:pPr>
              <a:defRPr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</a:t>
            </a:r>
            <a:endParaRPr lang="zh-CN" altLang="en-US" sz="14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383" name="矩形 77">
            <a:extLst>
              <a:ext uri="{FF2B5EF4-FFF2-40B4-BE49-F238E27FC236}">
                <a16:creationId xmlns:a16="http://schemas.microsoft.com/office/drawing/2014/main" id="{3B5FE66D-DC66-39F6-BF0E-039329B14E76}"/>
              </a:ext>
            </a:extLst>
          </p:cNvPr>
          <p:cNvSpPr/>
          <p:nvPr/>
        </p:nvSpPr>
        <p:spPr bwMode="auto">
          <a:xfrm>
            <a:off x="2394207" y="3844262"/>
            <a:ext cx="4727575" cy="179388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 panose="02010600030101010101" pitchFamily="2" charset="-122"/>
            </a:endParaRPr>
          </a:p>
        </p:txBody>
      </p:sp>
      <p:sp>
        <p:nvSpPr>
          <p:cNvPr id="53384" name="矩形 75">
            <a:extLst>
              <a:ext uri="{FF2B5EF4-FFF2-40B4-BE49-F238E27FC236}">
                <a16:creationId xmlns:a16="http://schemas.microsoft.com/office/drawing/2014/main" id="{4C2CBE43-583B-FE29-03FC-19623FC8AC49}"/>
              </a:ext>
            </a:extLst>
          </p:cNvPr>
          <p:cNvSpPr/>
          <p:nvPr/>
        </p:nvSpPr>
        <p:spPr bwMode="auto">
          <a:xfrm>
            <a:off x="2418516" y="3772825"/>
            <a:ext cx="47628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zh-CN" sz="1400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         R               E               N  I Y          QQ S    R E   A  H  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altLang="zh-CN" sz="1100" kern="0" dirty="0">
              <a:solidFill>
                <a:srgbClr val="000000"/>
              </a:solidFill>
              <a:latin typeface="Courier New" panose="02070309020205020404" pitchFamily="49" charset="0"/>
              <a:ea typeface="ＭＳ Ｐゴシック" charset="-128"/>
              <a:cs typeface="Courier New" panose="02070309020205020404" pitchFamily="49" charset="0"/>
            </a:endParaRPr>
          </a:p>
        </p:txBody>
      </p:sp>
      <p:sp>
        <p:nvSpPr>
          <p:cNvPr id="53385" name="Rectangle 53384">
            <a:extLst>
              <a:ext uri="{FF2B5EF4-FFF2-40B4-BE49-F238E27FC236}">
                <a16:creationId xmlns:a16="http://schemas.microsoft.com/office/drawing/2014/main" id="{70907C21-DFEA-7225-EDE3-66F9B5281283}"/>
              </a:ext>
            </a:extLst>
          </p:cNvPr>
          <p:cNvSpPr/>
          <p:nvPr/>
        </p:nvSpPr>
        <p:spPr bwMode="auto">
          <a:xfrm>
            <a:off x="2838707" y="3763300"/>
            <a:ext cx="2274887" cy="1660525"/>
          </a:xfrm>
          <a:prstGeom prst="rect">
            <a:avLst/>
          </a:prstGeom>
          <a:solidFill>
            <a:srgbClr val="BDD600">
              <a:alpha val="50000"/>
            </a:srgbClr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latin typeface="Times" pitchFamily="-108" charset="0"/>
            </a:endParaRPr>
          </a:p>
        </p:txBody>
      </p:sp>
      <p:sp>
        <p:nvSpPr>
          <p:cNvPr id="53386" name="Rectangle 53385">
            <a:extLst>
              <a:ext uri="{FF2B5EF4-FFF2-40B4-BE49-F238E27FC236}">
                <a16:creationId xmlns:a16="http://schemas.microsoft.com/office/drawing/2014/main" id="{F698303B-63A6-7772-857D-27912E26C876}"/>
              </a:ext>
            </a:extLst>
          </p:cNvPr>
          <p:cNvSpPr/>
          <p:nvPr/>
        </p:nvSpPr>
        <p:spPr bwMode="auto">
          <a:xfrm>
            <a:off x="5318382" y="2948912"/>
            <a:ext cx="1731962" cy="1216025"/>
          </a:xfrm>
          <a:prstGeom prst="rect">
            <a:avLst/>
          </a:prstGeom>
          <a:solidFill>
            <a:srgbClr val="006940">
              <a:alpha val="50000"/>
            </a:srgbClr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000000"/>
              </a:solidFill>
              <a:latin typeface="Times" pitchFamily="-108" charset="0"/>
            </a:endParaRPr>
          </a:p>
        </p:txBody>
      </p:sp>
      <p:sp>
        <p:nvSpPr>
          <p:cNvPr id="53387" name="Right Brace 53386">
            <a:extLst>
              <a:ext uri="{FF2B5EF4-FFF2-40B4-BE49-F238E27FC236}">
                <a16:creationId xmlns:a16="http://schemas.microsoft.com/office/drawing/2014/main" id="{B238ECDF-0A75-74AA-4A9B-4D78EF6AA6F5}"/>
              </a:ext>
            </a:extLst>
          </p:cNvPr>
          <p:cNvSpPr/>
          <p:nvPr/>
        </p:nvSpPr>
        <p:spPr bwMode="auto">
          <a:xfrm flipH="1">
            <a:off x="7515482" y="2786987"/>
            <a:ext cx="46037" cy="639763"/>
          </a:xfrm>
          <a:prstGeom prst="rightBrac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latin typeface="Times" pitchFamily="-108" charset="0"/>
              <a:ea typeface="ＭＳ Ｐゴシック" charset="-128"/>
            </a:endParaRPr>
          </a:p>
        </p:txBody>
      </p:sp>
      <p:sp>
        <p:nvSpPr>
          <p:cNvPr id="53388" name="TextBox 279">
            <a:extLst>
              <a:ext uri="{FF2B5EF4-FFF2-40B4-BE49-F238E27FC236}">
                <a16:creationId xmlns:a16="http://schemas.microsoft.com/office/drawing/2014/main" id="{444878BD-37BA-4D31-B56B-2FA2A6E2D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519" y="2685387"/>
            <a:ext cx="982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CN91953</a:t>
            </a:r>
          </a:p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TR09398</a:t>
            </a:r>
          </a:p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 Metcalfe</a:t>
            </a:r>
          </a:p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 Fraser</a:t>
            </a:r>
          </a:p>
        </p:txBody>
      </p:sp>
      <p:sp>
        <p:nvSpPr>
          <p:cNvPr id="53389" name="TextBox 280">
            <a:extLst>
              <a:ext uri="{FF2B5EF4-FFF2-40B4-BE49-F238E27FC236}">
                <a16:creationId xmlns:a16="http://schemas.microsoft.com/office/drawing/2014/main" id="{C9DFD628-A2AE-837A-DACC-34AA9D12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519" y="3702975"/>
            <a:ext cx="1239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CN49986</a:t>
            </a:r>
          </a:p>
          <a:p>
            <a:pPr>
              <a:defRPr/>
            </a:pPr>
            <a:r>
              <a:rPr lang="en-US" altLang="en-US" sz="12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H. spontaneum</a:t>
            </a:r>
          </a:p>
        </p:txBody>
      </p:sp>
      <p:sp>
        <p:nvSpPr>
          <p:cNvPr id="53390" name="Rectangle 281">
            <a:extLst>
              <a:ext uri="{FF2B5EF4-FFF2-40B4-BE49-F238E27FC236}">
                <a16:creationId xmlns:a16="http://schemas.microsoft.com/office/drawing/2014/main" id="{966A439E-1039-5430-1DE8-E7107FE3E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2157" y="4249075"/>
            <a:ext cx="741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Bowman</a:t>
            </a:r>
          </a:p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Morex</a:t>
            </a:r>
          </a:p>
        </p:txBody>
      </p:sp>
      <p:sp>
        <p:nvSpPr>
          <p:cNvPr id="53391" name="Rectangle 282">
            <a:extLst>
              <a:ext uri="{FF2B5EF4-FFF2-40B4-BE49-F238E27FC236}">
                <a16:creationId xmlns:a16="http://schemas.microsoft.com/office/drawing/2014/main" id="{F859E865-67AD-E379-5352-322C1FE38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519" y="4768187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CN72631</a:t>
            </a:r>
          </a:p>
          <a:p>
            <a:pPr>
              <a:defRPr/>
            </a:pPr>
            <a:r>
              <a:rPr lang="en-US" altLang="en-US" sz="12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(H. spontaneum)</a:t>
            </a:r>
          </a:p>
        </p:txBody>
      </p:sp>
      <p:sp>
        <p:nvSpPr>
          <p:cNvPr id="53392" name="Rectangle 283">
            <a:extLst>
              <a:ext uri="{FF2B5EF4-FFF2-40B4-BE49-F238E27FC236}">
                <a16:creationId xmlns:a16="http://schemas.microsoft.com/office/drawing/2014/main" id="{FAAA699D-9215-E1A9-5825-F016E1B99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519" y="5304762"/>
            <a:ext cx="1179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 Austenson</a:t>
            </a:r>
          </a:p>
        </p:txBody>
      </p:sp>
      <p:sp>
        <p:nvSpPr>
          <p:cNvPr id="53393" name="Right Brace 53392">
            <a:extLst>
              <a:ext uri="{FF2B5EF4-FFF2-40B4-BE49-F238E27FC236}">
                <a16:creationId xmlns:a16="http://schemas.microsoft.com/office/drawing/2014/main" id="{E1B2117D-7398-6466-85DE-917757605757}"/>
              </a:ext>
            </a:extLst>
          </p:cNvPr>
          <p:cNvSpPr/>
          <p:nvPr/>
        </p:nvSpPr>
        <p:spPr bwMode="auto">
          <a:xfrm flipH="1">
            <a:off x="7493257" y="4339562"/>
            <a:ext cx="46037" cy="274638"/>
          </a:xfrm>
          <a:prstGeom prst="rightBrac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latin typeface="Times" pitchFamily="-108" charset="0"/>
              <a:ea typeface="ＭＳ Ｐゴシック" charset="-128"/>
            </a:endParaRPr>
          </a:p>
        </p:txBody>
      </p:sp>
      <p:cxnSp>
        <p:nvCxnSpPr>
          <p:cNvPr id="53394" name="直接连接符 36">
            <a:extLst>
              <a:ext uri="{FF2B5EF4-FFF2-40B4-BE49-F238E27FC236}">
                <a16:creationId xmlns:a16="http://schemas.microsoft.com/office/drawing/2014/main" id="{F4DAE9ED-4E6D-A681-60C6-2B6B623EAB7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29719" y="4477675"/>
            <a:ext cx="365125" cy="31273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95" name="直接连接符 36">
            <a:extLst>
              <a:ext uri="{FF2B5EF4-FFF2-40B4-BE49-F238E27FC236}">
                <a16:creationId xmlns:a16="http://schemas.microsoft.com/office/drawing/2014/main" id="{8AB6300B-9C89-4F98-8EFB-01C36C6A7B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2894" y="5033300"/>
            <a:ext cx="36512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96" name="直接连接符 36">
            <a:extLst>
              <a:ext uri="{FF2B5EF4-FFF2-40B4-BE49-F238E27FC236}">
                <a16:creationId xmlns:a16="http://schemas.microsoft.com/office/drawing/2014/main" id="{EC04E6C1-C699-4B3F-1565-EC199315FA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24957" y="5241262"/>
            <a:ext cx="365125" cy="20161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97" name="直接连接符 36">
            <a:extLst>
              <a:ext uri="{FF2B5EF4-FFF2-40B4-BE49-F238E27FC236}">
                <a16:creationId xmlns:a16="http://schemas.microsoft.com/office/drawing/2014/main" id="{D79C299E-001F-0477-8E38-6E115F3627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28132" y="3922050"/>
            <a:ext cx="36671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98" name="直接连接符 36">
            <a:extLst>
              <a:ext uri="{FF2B5EF4-FFF2-40B4-BE49-F238E27FC236}">
                <a16:creationId xmlns:a16="http://schemas.microsoft.com/office/drawing/2014/main" id="{4F9C993E-7B09-3149-C8E2-87567EF842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1307" y="3114012"/>
            <a:ext cx="36671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99" name="Rectangle 28">
            <a:extLst>
              <a:ext uri="{FF2B5EF4-FFF2-40B4-BE49-F238E27FC236}">
                <a16:creationId xmlns:a16="http://schemas.microsoft.com/office/drawing/2014/main" id="{EE6EC83A-D0E7-35C3-4E2D-8B8BED61D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78" y="2904462"/>
            <a:ext cx="901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en-US" sz="1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Un8</a:t>
            </a:r>
            <a:r>
              <a:rPr lang="en-CA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(R)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400" name="Rectangle 28">
            <a:extLst>
              <a:ext uri="{FF2B5EF4-FFF2-40B4-BE49-F238E27FC236}">
                <a16:creationId xmlns:a16="http://schemas.microsoft.com/office/drawing/2014/main" id="{4B75DDF3-7060-DF61-CAAB-68636EB7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78" y="4299673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>
              <a:defRPr/>
            </a:pPr>
            <a:r>
              <a:rPr lang="en-CA" altLang="en-US" sz="1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un8</a:t>
            </a:r>
            <a:r>
              <a:rPr lang="en-CA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(S)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401" name="Left Bracket 53400">
            <a:extLst>
              <a:ext uri="{FF2B5EF4-FFF2-40B4-BE49-F238E27FC236}">
                <a16:creationId xmlns:a16="http://schemas.microsoft.com/office/drawing/2014/main" id="{38E6B785-765C-0F0E-E6C1-4D595A09EDB5}"/>
              </a:ext>
            </a:extLst>
          </p:cNvPr>
          <p:cNvSpPr/>
          <p:nvPr/>
        </p:nvSpPr>
        <p:spPr>
          <a:xfrm>
            <a:off x="1846519" y="3702975"/>
            <a:ext cx="65584" cy="1660525"/>
          </a:xfrm>
          <a:prstGeom prst="leftBracket">
            <a:avLst/>
          </a:prstGeom>
          <a:noFill/>
          <a:ln w="9525" cap="flat" cmpd="sng" algn="ctr">
            <a:solidFill>
              <a:srgbClr val="53548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4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BEA9C-ACA2-DABD-833E-3338CA8E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AC90F095-E691-DA3E-4F6F-CE82786C7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Gene Identification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8FE983CF-CF8B-09F6-8339-63106A767208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AED11C-B2D8-7936-C1FE-4B76E3C9C730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78E1AF-EAEF-404C-DF12-2CE90064C84E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A35765-949E-1275-7A49-F7DCB11E8EC6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457432-DF54-43C4-F028-7D73BB3FA6CA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C2CDC7-58B4-61E1-B5BC-EC2DC74219EA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CEC1E1-BEDE-1B68-9EE4-AE89A2BE4133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A49285-AC4D-3434-AE08-803855BCB718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4FFF3A-5567-14D9-7DB7-BE5B069EA2F4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4AF93B6-EB8B-AA6E-EC11-F12EBC3A8583}"/>
              </a:ext>
            </a:extLst>
          </p:cNvPr>
          <p:cNvGrpSpPr/>
          <p:nvPr/>
        </p:nvGrpSpPr>
        <p:grpSpPr>
          <a:xfrm>
            <a:off x="1204931" y="1267694"/>
            <a:ext cx="7056386" cy="651762"/>
            <a:chOff x="2565903" y="1905000"/>
            <a:chExt cx="7056386" cy="651762"/>
          </a:xfrm>
        </p:grpSpPr>
        <p:grpSp>
          <p:nvGrpSpPr>
            <p:cNvPr id="7" name="组合 13">
              <a:extLst>
                <a:ext uri="{FF2B5EF4-FFF2-40B4-BE49-F238E27FC236}">
                  <a16:creationId xmlns:a16="http://schemas.microsoft.com/office/drawing/2014/main" id="{1666AE4A-0006-CD8B-35CB-7105D5C56CD6}"/>
                </a:ext>
              </a:extLst>
            </p:cNvPr>
            <p:cNvGrpSpPr/>
            <p:nvPr/>
          </p:nvGrpSpPr>
          <p:grpSpPr>
            <a:xfrm>
              <a:off x="3850755" y="1905000"/>
              <a:ext cx="5771534" cy="651762"/>
              <a:chOff x="3229293" y="363010"/>
              <a:chExt cx="4221462" cy="651762"/>
            </a:xfrm>
          </p:grpSpPr>
          <p:grpSp>
            <p:nvGrpSpPr>
              <p:cNvPr id="23" name="组合 14">
                <a:extLst>
                  <a:ext uri="{FF2B5EF4-FFF2-40B4-BE49-F238E27FC236}">
                    <a16:creationId xmlns:a16="http://schemas.microsoft.com/office/drawing/2014/main" id="{9854D6BD-EDE6-5395-533C-E651C48BFC55}"/>
                  </a:ext>
                </a:extLst>
              </p:cNvPr>
              <p:cNvGrpSpPr/>
              <p:nvPr/>
            </p:nvGrpSpPr>
            <p:grpSpPr>
              <a:xfrm>
                <a:off x="3229293" y="695132"/>
                <a:ext cx="3996466" cy="319640"/>
                <a:chOff x="2297049" y="716904"/>
                <a:chExt cx="3996466" cy="319640"/>
              </a:xfrm>
            </p:grpSpPr>
            <p:cxnSp>
              <p:nvCxnSpPr>
                <p:cNvPr id="28" name="直接连接符 18">
                  <a:extLst>
                    <a:ext uri="{FF2B5EF4-FFF2-40B4-BE49-F238E27FC236}">
                      <a16:creationId xmlns:a16="http://schemas.microsoft.com/office/drawing/2014/main" id="{22F58CEF-5C6D-0BB5-C057-526671071399}"/>
                    </a:ext>
                  </a:extLst>
                </p:cNvPr>
                <p:cNvCxnSpPr/>
                <p:nvPr/>
              </p:nvCxnSpPr>
              <p:spPr>
                <a:xfrm flipH="1">
                  <a:off x="2297049" y="867883"/>
                  <a:ext cx="46800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9" name="组合 19">
                  <a:extLst>
                    <a:ext uri="{FF2B5EF4-FFF2-40B4-BE49-F238E27FC236}">
                      <a16:creationId xmlns:a16="http://schemas.microsoft.com/office/drawing/2014/main" id="{C27ADD98-76A7-4397-3F73-9CD443347266}"/>
                    </a:ext>
                  </a:extLst>
                </p:cNvPr>
                <p:cNvGrpSpPr/>
                <p:nvPr/>
              </p:nvGrpSpPr>
              <p:grpSpPr>
                <a:xfrm>
                  <a:off x="2765105" y="716904"/>
                  <a:ext cx="3528410" cy="319640"/>
                  <a:chOff x="2775991" y="716904"/>
                  <a:chExt cx="3528410" cy="319640"/>
                </a:xfrm>
              </p:grpSpPr>
              <p:sp>
                <p:nvSpPr>
                  <p:cNvPr id="30" name="矩形 20">
                    <a:extLst>
                      <a:ext uri="{FF2B5EF4-FFF2-40B4-BE49-F238E27FC236}">
                        <a16:creationId xmlns:a16="http://schemas.microsoft.com/office/drawing/2014/main" id="{EAE978ED-AFCE-D074-274B-55D0C61264EA}"/>
                      </a:ext>
                    </a:extLst>
                  </p:cNvPr>
                  <p:cNvSpPr/>
                  <p:nvPr/>
                </p:nvSpPr>
                <p:spPr>
                  <a:xfrm>
                    <a:off x="2775991" y="764704"/>
                    <a:ext cx="3528410" cy="2160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0FA49219-C7D9-96E1-2A50-699B49667AA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4419" y="716904"/>
                    <a:ext cx="768156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a:t>Kinase I</a:t>
                    </a:r>
                    <a:endParaRPr kumimoji="0" lang="zh-CN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ea typeface="等线" panose="02010600030101010101" pitchFamily="2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52C426B-6898-A50A-DD44-6DC41E31E558}"/>
                      </a:ext>
                    </a:extLst>
                  </p:cNvPr>
                  <p:cNvSpPr txBox="1"/>
                  <p:nvPr/>
                </p:nvSpPr>
                <p:spPr>
                  <a:xfrm>
                    <a:off x="4996948" y="728767"/>
                    <a:ext cx="8184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a:t>Kinase II</a:t>
                    </a:r>
                    <a:endParaRPr kumimoji="0" lang="zh-CN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ea typeface="等线" panose="02010600030101010101" pitchFamily="2" charset="-122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24" name="矩形 15">
                <a:extLst>
                  <a:ext uri="{FF2B5EF4-FFF2-40B4-BE49-F238E27FC236}">
                    <a16:creationId xmlns:a16="http://schemas.microsoft.com/office/drawing/2014/main" id="{7DF74C2B-51CA-0BDE-900C-0E51442FD71B}"/>
                  </a:ext>
                </a:extLst>
              </p:cNvPr>
              <p:cNvSpPr/>
              <p:nvPr/>
            </p:nvSpPr>
            <p:spPr>
              <a:xfrm rot="20316723">
                <a:off x="3592980" y="363010"/>
                <a:ext cx="35357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ATG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  <p:cxnSp>
            <p:nvCxnSpPr>
              <p:cNvPr id="25" name="直接连接符 16">
                <a:extLst>
                  <a:ext uri="{FF2B5EF4-FFF2-40B4-BE49-F238E27FC236}">
                    <a16:creationId xmlns:a16="http://schemas.microsoft.com/office/drawing/2014/main" id="{646104BC-77B8-01C4-26BE-D6107BA40140}"/>
                  </a:ext>
                </a:extLst>
              </p:cNvPr>
              <p:cNvCxnSpPr/>
              <p:nvPr/>
            </p:nvCxnSpPr>
            <p:spPr>
              <a:xfrm flipH="1">
                <a:off x="7147867" y="751060"/>
                <a:ext cx="0" cy="20044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矩形 17">
                <a:extLst>
                  <a:ext uri="{FF2B5EF4-FFF2-40B4-BE49-F238E27FC236}">
                    <a16:creationId xmlns:a16="http://schemas.microsoft.com/office/drawing/2014/main" id="{325DBF58-CA57-4927-F048-208E4006B78B}"/>
                  </a:ext>
                </a:extLst>
              </p:cNvPr>
              <p:cNvSpPr/>
              <p:nvPr/>
            </p:nvSpPr>
            <p:spPr>
              <a:xfrm rot="20316723">
                <a:off x="7093711" y="366908"/>
                <a:ext cx="3570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等线" panose="02010600030101010101" pitchFamily="2" charset="-122"/>
                    <a:cs typeface="Times New Roman" pitchFamily="18" charset="0"/>
                  </a:rPr>
                  <a:t>TAG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endParaRPr>
              </a:p>
            </p:txBody>
          </p:sp>
        </p:grpSp>
        <p:cxnSp>
          <p:nvCxnSpPr>
            <p:cNvPr id="8" name="直接连接符 5">
              <a:extLst>
                <a:ext uri="{FF2B5EF4-FFF2-40B4-BE49-F238E27FC236}">
                  <a16:creationId xmlns:a16="http://schemas.microsoft.com/office/drawing/2014/main" id="{0A0BF76F-B9C7-135A-0310-7B9B1B376877}"/>
                </a:ext>
              </a:extLst>
            </p:cNvPr>
            <p:cNvCxnSpPr/>
            <p:nvPr/>
          </p:nvCxnSpPr>
          <p:spPr>
            <a:xfrm flipH="1">
              <a:off x="7163216" y="2284341"/>
              <a:ext cx="0" cy="216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直接连接符 6">
              <a:extLst>
                <a:ext uri="{FF2B5EF4-FFF2-40B4-BE49-F238E27FC236}">
                  <a16:creationId xmlns:a16="http://schemas.microsoft.com/office/drawing/2014/main" id="{88D1F005-DEA7-8914-B4B1-74D330C9054A}"/>
                </a:ext>
              </a:extLst>
            </p:cNvPr>
            <p:cNvCxnSpPr/>
            <p:nvPr/>
          </p:nvCxnSpPr>
          <p:spPr>
            <a:xfrm flipH="1">
              <a:off x="6769422" y="2290218"/>
              <a:ext cx="0" cy="216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直接连接符 7">
              <a:extLst>
                <a:ext uri="{FF2B5EF4-FFF2-40B4-BE49-F238E27FC236}">
                  <a16:creationId xmlns:a16="http://schemas.microsoft.com/office/drawing/2014/main" id="{8CA18BEF-6A1E-DDB9-6FF6-C39B59FADF4A}"/>
                </a:ext>
              </a:extLst>
            </p:cNvPr>
            <p:cNvCxnSpPr/>
            <p:nvPr/>
          </p:nvCxnSpPr>
          <p:spPr>
            <a:xfrm flipH="1">
              <a:off x="4603555" y="2284341"/>
              <a:ext cx="0" cy="216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BC1882E0-A6BB-982D-8429-0A09BA63BDD6}"/>
                </a:ext>
              </a:extLst>
            </p:cNvPr>
            <p:cNvSpPr/>
            <p:nvPr/>
          </p:nvSpPr>
          <p:spPr>
            <a:xfrm>
              <a:off x="2565903" y="2284190"/>
              <a:ext cx="1279688" cy="2160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C7B062-F4BE-6567-0244-89DB024C905B}"/>
                </a:ext>
              </a:extLst>
            </p:cNvPr>
            <p:cNvSpPr txBox="1"/>
            <p:nvPr/>
          </p:nvSpPr>
          <p:spPr>
            <a:xfrm>
              <a:off x="2610154" y="2247538"/>
              <a:ext cx="1050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5' UTR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cxnSp>
          <p:nvCxnSpPr>
            <p:cNvPr id="14" name="直接连接符 10">
              <a:extLst>
                <a:ext uri="{FF2B5EF4-FFF2-40B4-BE49-F238E27FC236}">
                  <a16:creationId xmlns:a16="http://schemas.microsoft.com/office/drawing/2014/main" id="{BA1A80ED-1F57-203E-E997-8D4F2A084147}"/>
                </a:ext>
              </a:extLst>
            </p:cNvPr>
            <p:cNvCxnSpPr/>
            <p:nvPr/>
          </p:nvCxnSpPr>
          <p:spPr>
            <a:xfrm flipH="1">
              <a:off x="4495356" y="2172808"/>
              <a:ext cx="0" cy="1080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" name="直接连接符 11">
              <a:extLst>
                <a:ext uri="{FF2B5EF4-FFF2-40B4-BE49-F238E27FC236}">
                  <a16:creationId xmlns:a16="http://schemas.microsoft.com/office/drawing/2014/main" id="{79481B28-5D51-7B4F-57F4-8FD10B602877}"/>
                </a:ext>
              </a:extLst>
            </p:cNvPr>
            <p:cNvCxnSpPr/>
            <p:nvPr/>
          </p:nvCxnSpPr>
          <p:spPr>
            <a:xfrm flipH="1">
              <a:off x="9315720" y="2183694"/>
              <a:ext cx="0" cy="20044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Right Brace 32">
            <a:extLst>
              <a:ext uri="{FF2B5EF4-FFF2-40B4-BE49-F238E27FC236}">
                <a16:creationId xmlns:a16="http://schemas.microsoft.com/office/drawing/2014/main" id="{C82D3399-A907-FFEF-19A6-DF109EFFF7BA}"/>
              </a:ext>
            </a:extLst>
          </p:cNvPr>
          <p:cNvSpPr/>
          <p:nvPr/>
        </p:nvSpPr>
        <p:spPr bwMode="auto">
          <a:xfrm rot="16200000">
            <a:off x="3604220" y="719482"/>
            <a:ext cx="274320" cy="2651760"/>
          </a:xfrm>
          <a:prstGeom prst="rightBrac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10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4AF90F-670B-787F-42AD-98C8EE45E5C7}"/>
              </a:ext>
            </a:extLst>
          </p:cNvPr>
          <p:cNvSpPr txBox="1"/>
          <p:nvPr/>
        </p:nvSpPr>
        <p:spPr>
          <a:xfrm>
            <a:off x="2845571" y="2454592"/>
            <a:ext cx="1849124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itchFamily="18" charset="0"/>
              </a:rPr>
              <a:t>Un8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itchFamily="18" charset="0"/>
              </a:rPr>
              <a:t> Guide RNA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B4111B-EBC1-290E-DDAB-3B6703EB5A23}"/>
              </a:ext>
            </a:extLst>
          </p:cNvPr>
          <p:cNvSpPr txBox="1"/>
          <p:nvPr/>
        </p:nvSpPr>
        <p:spPr>
          <a:xfrm>
            <a:off x="2008414" y="2102917"/>
            <a:ext cx="1050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326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bp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9046F1-B501-C527-24BA-977018139B78}"/>
              </a:ext>
            </a:extLst>
          </p:cNvPr>
          <p:cNvSpPr txBox="1"/>
          <p:nvPr/>
        </p:nvSpPr>
        <p:spPr>
          <a:xfrm>
            <a:off x="4657126" y="2102917"/>
            <a:ext cx="1050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346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bp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6E275E-642C-2A47-2586-415CA69E0B43}"/>
              </a:ext>
            </a:extLst>
          </p:cNvPr>
          <p:cNvSpPr txBox="1"/>
          <p:nvPr/>
        </p:nvSpPr>
        <p:spPr>
          <a:xfrm>
            <a:off x="4957299" y="2458938"/>
            <a:ext cx="762000" cy="369332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PAM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BBFE82-CEE5-195B-3D71-4FC1125CA5C8}"/>
              </a:ext>
            </a:extLst>
          </p:cNvPr>
          <p:cNvSpPr/>
          <p:nvPr/>
        </p:nvSpPr>
        <p:spPr>
          <a:xfrm>
            <a:off x="2360445" y="2998958"/>
            <a:ext cx="6596062" cy="369332"/>
          </a:xfrm>
          <a:prstGeom prst="rect">
            <a:avLst/>
          </a:prstGeom>
          <a:solidFill>
            <a:srgbClr val="E7E6E6"/>
          </a:solidFill>
        </p:spPr>
        <p:txBody>
          <a:bodyPr wrap="square" l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ourier New" panose="020703090202050204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GAATGCTCAGACGATGGTCT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FF"/>
                </a:highlight>
                <a:uLnTx/>
                <a:uFillTx/>
                <a:latin typeface="Courier New" panose="020703090202050204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TGG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AGCACGCCAGCAATGG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ED662E08-A192-9FBF-43E1-E2B3EBE6C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254856"/>
              </p:ext>
            </p:extLst>
          </p:nvPr>
        </p:nvGraphicFramePr>
        <p:xfrm>
          <a:off x="2354540" y="3361670"/>
          <a:ext cx="6601968" cy="2514600"/>
        </p:xfrm>
        <a:graphic>
          <a:graphicData uri="http://schemas.openxmlformats.org/drawingml/2006/table">
            <a:tbl>
              <a:tblPr/>
              <a:tblGrid>
                <a:gridCol w="5687568">
                  <a:extLst>
                    <a:ext uri="{9D8B030D-6E8A-4147-A177-3AD203B41FA5}">
                      <a16:colId xmlns:a16="http://schemas.microsoft.com/office/drawing/2014/main" val="7618651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62339791"/>
                    </a:ext>
                  </a:extLst>
                </a:gridCol>
              </a:tblGrid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GAATGCTCAGACGATGG--T 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554477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GAATGCTCAGACGAT--TCT 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47582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GAATGCTCAGACGA---TCT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626078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GAATGCTCAGAC-----TCT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958777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GAATGCTCAGA------TCT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21974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GAATGCTCA--------TCT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085154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GAATGCTCAGACGATGG------AGC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516055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"/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GAATGCTCAGACG----------------------ATGG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bp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26818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4D75B0EC-A37E-9A1D-A698-EC527FB396A8}"/>
              </a:ext>
            </a:extLst>
          </p:cNvPr>
          <p:cNvSpPr/>
          <p:nvPr/>
        </p:nvSpPr>
        <p:spPr>
          <a:xfrm>
            <a:off x="5878029" y="4322236"/>
            <a:ext cx="785878" cy="369332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38.5%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6D5220-CA98-475C-8E94-8A6D2A311943}"/>
              </a:ext>
            </a:extLst>
          </p:cNvPr>
          <p:cNvSpPr/>
          <p:nvPr/>
        </p:nvSpPr>
        <p:spPr>
          <a:xfrm>
            <a:off x="-74431" y="4181010"/>
            <a:ext cx="255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400" b="1" dirty="0">
                <a:solidFill>
                  <a:srgbClr val="FF0000"/>
                </a:solidFill>
                <a:latin typeface="Courier New" panose="020703090202050204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TR09398 Knock-Out(KO) Mutants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4EC6950-6ABC-298C-AE56-7A0A36D8F2D4}"/>
              </a:ext>
            </a:extLst>
          </p:cNvPr>
          <p:cNvSpPr/>
          <p:nvPr/>
        </p:nvSpPr>
        <p:spPr>
          <a:xfrm>
            <a:off x="-52905" y="3026426"/>
            <a:ext cx="2554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400" b="1" dirty="0">
                <a:solidFill>
                  <a:srgbClr val="FF0000"/>
                </a:solidFill>
                <a:latin typeface="Courier New" panose="020703090202050204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TR09398 Wild-Type (WT)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943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70D18-41BA-7239-2BBC-EA277D3F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53AF18EE-128F-E30B-55D7-22226A8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CRISPR-Based Gene Identification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1FA74B29-6B9F-6A28-4EBA-8471B530D315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A4D2DE-2216-8A1B-1D47-448FF115333A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46CD18-7BCE-4CE3-90BA-56B7B9D9D24B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AC6826-9811-8653-D470-39245F508003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5DE8B7-83F0-4A83-4E7A-2702985F63FC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DBD290-BF5C-D50F-2D9E-F15909292DD7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4A9B91-75A6-39D6-15A7-78CFA9E2E6F0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BA8B7C-10C8-F7CB-B482-3005557D5892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5F2AB5-6E77-0B44-553D-F37DF979AC51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0EFB57C-4639-C82B-54A2-89F2C2D0C951}"/>
              </a:ext>
            </a:extLst>
          </p:cNvPr>
          <p:cNvGrpSpPr/>
          <p:nvPr/>
        </p:nvGrpSpPr>
        <p:grpSpPr>
          <a:xfrm>
            <a:off x="253069" y="3599260"/>
            <a:ext cx="4117340" cy="2358789"/>
            <a:chOff x="4624749" y="106913"/>
            <a:chExt cx="4117340" cy="2358789"/>
          </a:xfrm>
        </p:grpSpPr>
        <p:pic>
          <p:nvPicPr>
            <p:cNvPr id="4" name="Picture 3" descr="T:\Postdoc\Paper publish\Death or Growth\Picture used\_DSC7546.JPG">
              <a:extLst>
                <a:ext uri="{FF2B5EF4-FFF2-40B4-BE49-F238E27FC236}">
                  <a16:creationId xmlns:a16="http://schemas.microsoft.com/office/drawing/2014/main" id="{459D3364-E0CA-2E10-DD68-C500870F77E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" t="29441" r="402" b="3057"/>
            <a:stretch/>
          </p:blipFill>
          <p:spPr bwMode="auto">
            <a:xfrm>
              <a:off x="4624749" y="106913"/>
              <a:ext cx="4117340" cy="18903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B7AB09-961B-267A-BC0F-FE64B96DDDAA}"/>
                </a:ext>
              </a:extLst>
            </p:cNvPr>
            <p:cNvSpPr txBox="1"/>
            <p:nvPr/>
          </p:nvSpPr>
          <p:spPr>
            <a:xfrm>
              <a:off x="4744097" y="1997308"/>
              <a:ext cx="1208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CDC </a:t>
              </a:r>
              <a:r>
                <a:rPr lang="en-US" sz="1200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Austenson</a:t>
              </a:r>
              <a:endPara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234389-CE32-166A-E81D-F0320B4E5CA3}"/>
                </a:ext>
              </a:extLst>
            </p:cNvPr>
            <p:cNvSpPr txBox="1"/>
            <p:nvPr/>
          </p:nvSpPr>
          <p:spPr>
            <a:xfrm>
              <a:off x="6160746" y="2004037"/>
              <a:ext cx="1208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TR09398 – WT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(R)</a:t>
              </a:r>
            </a:p>
          </p:txBody>
        </p:sp>
        <p:sp>
          <p:nvSpPr>
            <p:cNvPr id="53351" name="TextBox 53350">
              <a:extLst>
                <a:ext uri="{FF2B5EF4-FFF2-40B4-BE49-F238E27FC236}">
                  <a16:creationId xmlns:a16="http://schemas.microsoft.com/office/drawing/2014/main" id="{21F4885B-2E2E-C60E-ACF5-4420B332E239}"/>
                </a:ext>
              </a:extLst>
            </p:cNvPr>
            <p:cNvSpPr txBox="1"/>
            <p:nvPr/>
          </p:nvSpPr>
          <p:spPr>
            <a:xfrm>
              <a:off x="7436826" y="2004037"/>
              <a:ext cx="1084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TR09398-KO</a:t>
              </a:r>
            </a:p>
          </p:txBody>
        </p:sp>
      </p:grpSp>
      <p:grpSp>
        <p:nvGrpSpPr>
          <p:cNvPr id="53352" name="Group 53351">
            <a:extLst>
              <a:ext uri="{FF2B5EF4-FFF2-40B4-BE49-F238E27FC236}">
                <a16:creationId xmlns:a16="http://schemas.microsoft.com/office/drawing/2014/main" id="{35B2385B-1193-8D79-88AC-3D73429E1303}"/>
              </a:ext>
            </a:extLst>
          </p:cNvPr>
          <p:cNvGrpSpPr/>
          <p:nvPr/>
        </p:nvGrpSpPr>
        <p:grpSpPr>
          <a:xfrm>
            <a:off x="263703" y="2121946"/>
            <a:ext cx="4089581" cy="466230"/>
            <a:chOff x="0" y="0"/>
            <a:chExt cx="4089581" cy="466390"/>
          </a:xfrm>
        </p:grpSpPr>
        <p:sp>
          <p:nvSpPr>
            <p:cNvPr id="53353" name="Rectangle 53352">
              <a:extLst>
                <a:ext uri="{FF2B5EF4-FFF2-40B4-BE49-F238E27FC236}">
                  <a16:creationId xmlns:a16="http://schemas.microsoft.com/office/drawing/2014/main" id="{60349D35-CA46-2503-B3A5-F62C46840C76}"/>
                </a:ext>
              </a:extLst>
            </p:cNvPr>
            <p:cNvSpPr/>
            <p:nvPr/>
          </p:nvSpPr>
          <p:spPr>
            <a:xfrm>
              <a:off x="0" y="0"/>
              <a:ext cx="4089581" cy="277094"/>
            </a:xfrm>
            <a:prstGeom prst="rect">
              <a:avLst/>
            </a:prstGeom>
            <a:solidFill>
              <a:srgbClr val="E7E6E6"/>
            </a:solidFill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Un8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-WT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 TTGACGA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GAATGCTCAGACGATGGTCT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00FF"/>
                  </a:highlight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TGG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AGCA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3354" name="Rectangle 53353">
              <a:extLst>
                <a:ext uri="{FF2B5EF4-FFF2-40B4-BE49-F238E27FC236}">
                  <a16:creationId xmlns:a16="http://schemas.microsoft.com/office/drawing/2014/main" id="{EC7B71D8-934B-1821-7667-6446A9259DA4}"/>
                </a:ext>
              </a:extLst>
            </p:cNvPr>
            <p:cNvSpPr/>
            <p:nvPr/>
          </p:nvSpPr>
          <p:spPr>
            <a:xfrm>
              <a:off x="0" y="189296"/>
              <a:ext cx="4089581" cy="277094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Un8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-KO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 TTGACGA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GAATGCTCAGACGAT--TCT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00FF"/>
                  </a:highlight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TGG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AGCA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53357" name="Picture 53356">
            <a:extLst>
              <a:ext uri="{FF2B5EF4-FFF2-40B4-BE49-F238E27FC236}">
                <a16:creationId xmlns:a16="http://schemas.microsoft.com/office/drawing/2014/main" id="{C1FBB3F6-7B2F-3B93-1316-06672F5CE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t="1132" r="22032" b="4020"/>
          <a:stretch/>
        </p:blipFill>
        <p:spPr>
          <a:xfrm>
            <a:off x="4832598" y="1774860"/>
            <a:ext cx="4117340" cy="4347616"/>
          </a:xfrm>
          <a:prstGeom prst="rect">
            <a:avLst/>
          </a:prstGeom>
        </p:spPr>
      </p:pic>
      <p:sp>
        <p:nvSpPr>
          <p:cNvPr id="53359" name="TextBox 53358">
            <a:extLst>
              <a:ext uri="{FF2B5EF4-FFF2-40B4-BE49-F238E27FC236}">
                <a16:creationId xmlns:a16="http://schemas.microsoft.com/office/drawing/2014/main" id="{368922B0-3B9D-81C8-853D-16B22F44734F}"/>
              </a:ext>
            </a:extLst>
          </p:cNvPr>
          <p:cNvSpPr txBox="1"/>
          <p:nvPr/>
        </p:nvSpPr>
        <p:spPr>
          <a:xfrm>
            <a:off x="5344633" y="6106493"/>
            <a:ext cx="150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Austenson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360" name="TextBox 53359">
            <a:extLst>
              <a:ext uri="{FF2B5EF4-FFF2-40B4-BE49-F238E27FC236}">
                <a16:creationId xmlns:a16="http://schemas.microsoft.com/office/drawing/2014/main" id="{C45E1A36-3E42-D139-F314-E133ECDE67F3}"/>
              </a:ext>
            </a:extLst>
          </p:cNvPr>
          <p:cNvSpPr txBox="1"/>
          <p:nvPr/>
        </p:nvSpPr>
        <p:spPr>
          <a:xfrm>
            <a:off x="7173433" y="6106493"/>
            <a:ext cx="135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TR09398-KO</a:t>
            </a:r>
          </a:p>
        </p:txBody>
      </p:sp>
    </p:spTree>
    <p:extLst>
      <p:ext uri="{BB962C8B-B14F-4D97-AF65-F5344CB8AC3E}">
        <p14:creationId xmlns:p14="http://schemas.microsoft.com/office/powerpoint/2010/main" val="86343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72BC5-0D59-91F9-CD8A-72D711BA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0998DE40-67E7-7459-7053-E215B7354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Better Salinity Tolerance in Barley</a:t>
            </a:r>
          </a:p>
        </p:txBody>
      </p:sp>
      <p:grpSp>
        <p:nvGrpSpPr>
          <p:cNvPr id="28676" name="Group 13">
            <a:extLst>
              <a:ext uri="{FF2B5EF4-FFF2-40B4-BE49-F238E27FC236}">
                <a16:creationId xmlns:a16="http://schemas.microsoft.com/office/drawing/2014/main" id="{1E32C26A-1484-15BF-226D-03950DA1E639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7DB00F-229B-248A-E1CD-4588F1595353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C2D938-72D9-0F74-71BD-1953549D2211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13ADBF-AD86-CE0F-A944-82DEE8BA8C2E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F18C3F-72BF-4D00-F745-6C72C5CD8172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3A2285-1AB1-6B82-EA39-1874D381AC95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7ED8E8-AFD1-081F-552F-23CFDECF026F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A41DAE-B72A-2EF1-C74E-B26CF05C347B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0FD30F-38CD-F1B5-6DAB-EFE749CCBE0B}"/>
              </a:ext>
            </a:extLst>
          </p:cNvPr>
          <p:cNvCxnSpPr/>
          <p:nvPr/>
        </p:nvCxnSpPr>
        <p:spPr bwMode="auto">
          <a:xfrm>
            <a:off x="879894" y="1297575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3F3310A-8B81-0977-DDD6-3C9E34C96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56" y="1408487"/>
            <a:ext cx="4399224" cy="3128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24E7E5-9505-6911-633B-D9A1A145F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849" y="1477963"/>
            <a:ext cx="3220739" cy="2416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B82F0-8B63-8C06-849C-685D7ACC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68" y="3940388"/>
            <a:ext cx="3223920" cy="241662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C3CB2B21-AAAD-599E-D75A-29A23A09A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71" y="4438251"/>
            <a:ext cx="5196431" cy="241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30% of acres display salinity or at risk to become saline</a:t>
            </a:r>
          </a:p>
          <a:p>
            <a:pPr marL="34290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AAFC Salt Lab (Swift Current):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M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imic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prairie soils (CaCl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, MgSO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, NaSO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, NaCl)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Range of salt stress (slight: 1.6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dS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/m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; moderate: 10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dS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/m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; severe: 20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dS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/m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4FA09030-9A00-5E71-0B9A-52C82828F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98" y="6464090"/>
            <a:ext cx="12477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Wall et al. (2015)</a:t>
            </a:r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765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29317-369D-DE31-65ED-DAD5D524D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CA2DE8B9-02D8-978D-10A0-A11C85608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CRISPR-Edited GABA-T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463369B8-C757-BEFC-2F84-55B1A9B8C3F7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786E6C-C66D-D524-657F-C89AC5FE404E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992BDF-F064-5380-D496-DF266D711286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58DF3F-1579-D2C1-1828-BA7D2AFF3E44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FAFE48-F676-EA8F-8739-E47420C00D5B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3BC73F-E0D2-5349-4F47-FFEB2439878C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029D23-BD02-E53D-D9B7-096F50527254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5C41CC-9887-5985-F88A-86139A56FC8E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EC3453-9535-464B-C338-54471AFF41ED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5">
            <a:extLst>
              <a:ext uri="{FF2B5EF4-FFF2-40B4-BE49-F238E27FC236}">
                <a16:creationId xmlns:a16="http://schemas.microsoft.com/office/drawing/2014/main" id="{3811C4F8-3708-C1F0-C90A-C5D12CD6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44649"/>
            <a:ext cx="8070850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Gamma amino butyric acid (GABA)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Derived from glutamate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Neurotransmitter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Health benefits related to reduced blood pressure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Also, a stress signaling molecule in plants linked to salinity tolerance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8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GABA transaminase (GABA-T) metabolizes GABA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lang="en-US" altLang="en-US" sz="2800" dirty="0">
              <a:solidFill>
                <a:srgbClr val="606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8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GABA-T knock-outs/null mutants show enhanced levels of GABA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20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Funding Partnerships</a:t>
            </a:r>
          </a:p>
        </p:txBody>
      </p:sp>
      <p:grpSp>
        <p:nvGrpSpPr>
          <p:cNvPr id="31748" name="Group 13"/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/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79894" y="12739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65745D-7618-B3D9-C1D2-0A4CF0DA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94" y="1547018"/>
            <a:ext cx="2572735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DF288E-3146-C837-57B0-E6C24CFE4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57" y="3072867"/>
            <a:ext cx="1981372" cy="652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23951-0DE0-F17B-5235-E70A133E9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861" y="4382338"/>
            <a:ext cx="2751325" cy="646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9B248B-2A57-4BDA-BE67-DC5AF8DDC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16" y="4169800"/>
            <a:ext cx="2147196" cy="1071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13391B-EBE7-A6D8-5A2A-58E8F9C89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65" y="4039779"/>
            <a:ext cx="2556465" cy="1331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6C69D2-6286-3378-F5FD-D514EF626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545" y="5638754"/>
            <a:ext cx="1900605" cy="827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FF6B0D-AFBD-182B-7D00-6A0C15D53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74" y="5584031"/>
            <a:ext cx="1967215" cy="936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8C84D-62F9-9508-D3B2-341AD5C75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8496" y="1751146"/>
            <a:ext cx="3088242" cy="652329"/>
          </a:xfrm>
          <a:prstGeom prst="rect">
            <a:avLst/>
          </a:prstGeom>
        </p:spPr>
      </p:pic>
      <p:pic>
        <p:nvPicPr>
          <p:cNvPr id="1026" name="Picture 2" descr="SeCan | Trawin Seeds">
            <a:extLst>
              <a:ext uri="{FF2B5EF4-FFF2-40B4-BE49-F238E27FC236}">
                <a16:creationId xmlns:a16="http://schemas.microsoft.com/office/drawing/2014/main" id="{5204B68A-8A8E-34D2-7D14-41B6F139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83" y="2960754"/>
            <a:ext cx="1900606" cy="9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5AAE595-7859-5F48-538E-1AD6A94FF2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06" y="5751993"/>
            <a:ext cx="2354543" cy="7671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0AB907-65CD-D580-9C4C-A956BB59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38D197E1-B1D5-E480-57A6-9202A65C6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2121"/>
            <a:ext cx="3886200" cy="488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Rapid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Multiple timepoints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Flexible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Sensors</a:t>
            </a:r>
          </a:p>
          <a:p>
            <a:pPr marL="742950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Visible (RGB)</a:t>
            </a:r>
          </a:p>
          <a:p>
            <a:pPr marL="742950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NIR</a:t>
            </a:r>
          </a:p>
          <a:p>
            <a:pPr marL="742950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LiDAR</a:t>
            </a:r>
          </a:p>
          <a:p>
            <a:pPr lvl="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Feature extraction</a:t>
            </a:r>
          </a:p>
          <a:p>
            <a:pPr lvl="1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  <a:defRPr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Spectral summaries</a:t>
            </a:r>
          </a:p>
          <a:p>
            <a:pPr lvl="1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  <a:defRPr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Spectral indices</a:t>
            </a:r>
          </a:p>
          <a:p>
            <a:pPr lvl="1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  <a:defRPr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Textures</a:t>
            </a:r>
          </a:p>
          <a:p>
            <a:pPr marL="40005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65ED69-EBB4-CC10-A43D-1486B888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36578" y="2507026"/>
            <a:ext cx="5493857" cy="3122939"/>
          </a:xfrm>
          <a:prstGeom prst="rect">
            <a:avLst/>
          </a:prstGeom>
        </p:spPr>
      </p:pic>
      <p:sp>
        <p:nvSpPr>
          <p:cNvPr id="52227" name="Rectangle 4">
            <a:extLst>
              <a:ext uri="{FF2B5EF4-FFF2-40B4-BE49-F238E27FC236}">
                <a16:creationId xmlns:a16="http://schemas.microsoft.com/office/drawing/2014/main" id="{29AA3980-1C08-2A52-7C1C-3392E1361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334963"/>
            <a:ext cx="8594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UAV Phenotyping</a:t>
            </a:r>
          </a:p>
        </p:txBody>
      </p:sp>
      <p:grpSp>
        <p:nvGrpSpPr>
          <p:cNvPr id="52229" name="Group 13">
            <a:extLst>
              <a:ext uri="{FF2B5EF4-FFF2-40B4-BE49-F238E27FC236}">
                <a16:creationId xmlns:a16="http://schemas.microsoft.com/office/drawing/2014/main" id="{9068B334-F656-7536-01BA-9F4043EDDE11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AE4BF3-03EB-D66B-D535-1F0A112663EB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6D406A-175A-E1F2-F42D-F4747B7685FD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B9AD4A-D95E-A461-3683-1AC2D4E26EF3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222A51-9F88-F5FC-70F7-C0D46E29D478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0B3B73-0AE9-CBDE-B1FA-4673263960AD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2E0688-8F7B-FCEC-8637-5936A40C3CF0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F50ED4-4150-37DF-D867-3019A83495C6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008A338-AE9A-B2B2-6ED8-12DE9CF5355A}"/>
              </a:ext>
            </a:extLst>
          </p:cNvPr>
          <p:cNvCxnSpPr/>
          <p:nvPr/>
        </p:nvCxnSpPr>
        <p:spPr bwMode="auto">
          <a:xfrm>
            <a:off x="879894" y="1237456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D3EC8-4BDE-712A-7968-43B5C2BA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29265" y="2507694"/>
            <a:ext cx="5512471" cy="31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Funding Partnerships</a:t>
            </a:r>
          </a:p>
        </p:txBody>
      </p:sp>
      <p:grpSp>
        <p:nvGrpSpPr>
          <p:cNvPr id="33796" name="Group 13"/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/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79894" y="12739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03750"/>
            <a:ext cx="15446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91063"/>
            <a:ext cx="187007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946650"/>
            <a:ext cx="23971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727575"/>
            <a:ext cx="18796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C4D655-916B-3D1F-005E-4FB507718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989" y="3395796"/>
            <a:ext cx="1981372" cy="652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2437CB-DF70-0E61-C6CC-3101AB040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114182"/>
            <a:ext cx="3377477" cy="1121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AD4B20-1996-5D2C-30DB-F601A73C6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0543" y="1751146"/>
            <a:ext cx="3088242" cy="652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96D54-A1DD-355A-E634-5D28F075B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215" y="1602459"/>
            <a:ext cx="3070146" cy="7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>
            <a:extLst>
              <a:ext uri="{FF2B5EF4-FFF2-40B4-BE49-F238E27FC236}">
                <a16:creationId xmlns:a16="http://schemas.microsoft.com/office/drawing/2014/main" id="{111ED383-0AA8-4198-8F31-4490BF30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334963"/>
            <a:ext cx="8594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UAV Phenotyping to Predict Biomass</a:t>
            </a:r>
          </a:p>
        </p:txBody>
      </p:sp>
      <p:grpSp>
        <p:nvGrpSpPr>
          <p:cNvPr id="52229" name="Group 13">
            <a:extLst>
              <a:ext uri="{FF2B5EF4-FFF2-40B4-BE49-F238E27FC236}">
                <a16:creationId xmlns:a16="http://schemas.microsoft.com/office/drawing/2014/main" id="{E7660A57-8C0A-4EF5-A93B-FEAAD2C73DDF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74C7B4-E404-4FB6-9E7C-F1F4566EF179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A1406A-C2A5-4D73-99C6-80794CBD4B8F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1661DF-0B39-49CB-B7C5-84A0A567F6A7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BC26AA5-0F81-4D6D-B797-9C05A6E390FF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00B3C9-EEB7-4515-AEDD-48016BDA91EF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0F6C97-085A-45D9-9668-662A7D2AE936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6FFDAB-4BF3-4CED-91AC-EB109DC4E722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1360BE-2E52-4A66-B4E8-0A8A6E9A19FE}"/>
              </a:ext>
            </a:extLst>
          </p:cNvPr>
          <p:cNvCxnSpPr/>
          <p:nvPr/>
        </p:nvCxnSpPr>
        <p:spPr bwMode="auto">
          <a:xfrm>
            <a:off x="879894" y="1237456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4B1BA51-5FCB-315D-3095-FA5CD2CD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371637"/>
            <a:ext cx="3714895" cy="5231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39BA15-38B2-0704-BAD5-A10892E05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0" y="1371637"/>
            <a:ext cx="3473584" cy="273445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0A9DBF0-8D91-1811-B1D3-8CF3CF8CE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893" y="4067900"/>
            <a:ext cx="4787107" cy="284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DJI Matrice 400 Drone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Micasense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Altum-PT sensor (RGB, NIR,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RedEdge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Zenmuse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L23 (LiDAR)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$75,000 (CAD)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Five flights per season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Two sites/year, 4 years</a:t>
            </a:r>
          </a:p>
        </p:txBody>
      </p:sp>
    </p:spTree>
    <p:extLst>
      <p:ext uri="{BB962C8B-B14F-4D97-AF65-F5344CB8AC3E}">
        <p14:creationId xmlns:p14="http://schemas.microsoft.com/office/powerpoint/2010/main" val="250664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7BDDE-1829-EAC5-9613-AE1E16240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>
            <a:extLst>
              <a:ext uri="{FF2B5EF4-FFF2-40B4-BE49-F238E27FC236}">
                <a16:creationId xmlns:a16="http://schemas.microsoft.com/office/drawing/2014/main" id="{02193F3D-88EE-0B23-76D1-D28CFD37B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334963"/>
            <a:ext cx="8594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UAV Phenotyping to Predict Biomass</a:t>
            </a:r>
          </a:p>
        </p:txBody>
      </p:sp>
      <p:grpSp>
        <p:nvGrpSpPr>
          <p:cNvPr id="52229" name="Group 13">
            <a:extLst>
              <a:ext uri="{FF2B5EF4-FFF2-40B4-BE49-F238E27FC236}">
                <a16:creationId xmlns:a16="http://schemas.microsoft.com/office/drawing/2014/main" id="{307DE12F-A29B-37E9-C29E-B4FE8141FB31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10458F-F60A-A98F-9F90-BB4562BE8C52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19A99F-D871-1B57-6CAA-D0DC78778326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C95937-062C-4B62-D975-C175A855604F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CBD5E1-FFA4-64ED-00F5-16AB75D210E9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CA11E7-8013-CF5F-ECBA-086BB4B9CF90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7B7DE0-9CB1-DB2F-0B0D-F1CD12068EEF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985ED4-83A2-1F15-613E-6BF8B4BDCBB7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1A80D1-89D7-14FA-EEDE-6765EE89BDA9}"/>
              </a:ext>
            </a:extLst>
          </p:cNvPr>
          <p:cNvCxnSpPr/>
          <p:nvPr/>
        </p:nvCxnSpPr>
        <p:spPr bwMode="auto">
          <a:xfrm>
            <a:off x="879894" y="1237456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C5AC85E-E174-BDDD-E682-DA426813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2" y="1593628"/>
            <a:ext cx="4356542" cy="5158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6B4DB7-7F6B-EF37-A130-48DCDC2E3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600" y="1593629"/>
            <a:ext cx="4456200" cy="5158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A41CC-5CC3-78B6-36AD-51DE51F8A942}"/>
              </a:ext>
            </a:extLst>
          </p:cNvPr>
          <p:cNvSpPr txBox="1"/>
          <p:nvPr/>
        </p:nvSpPr>
        <p:spPr>
          <a:xfrm>
            <a:off x="1736811" y="1208881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434F7-7EBF-5E0B-7D94-4F07058E5CC7}"/>
              </a:ext>
            </a:extLst>
          </p:cNvPr>
          <p:cNvSpPr txBox="1"/>
          <p:nvPr/>
        </p:nvSpPr>
        <p:spPr>
          <a:xfrm>
            <a:off x="6273545" y="1218555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 3</a:t>
            </a:r>
          </a:p>
        </p:txBody>
      </p:sp>
    </p:spTree>
    <p:extLst>
      <p:ext uri="{BB962C8B-B14F-4D97-AF65-F5344CB8AC3E}">
        <p14:creationId xmlns:p14="http://schemas.microsoft.com/office/powerpoint/2010/main" val="44665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B9C12-329D-E846-618C-6BC12414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13">
            <a:extLst>
              <a:ext uri="{FF2B5EF4-FFF2-40B4-BE49-F238E27FC236}">
                <a16:creationId xmlns:a16="http://schemas.microsoft.com/office/drawing/2014/main" id="{4C4FCD18-698B-1F36-B6AB-AB025807374E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0B5128-97A3-E7B6-AABF-232F7D27AC5F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8FFA0-62F6-F338-F390-53B548E084E1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D08BDF-D1B5-E751-BEDE-76AC60FAC44D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17D621-7F84-989D-42BC-4B088D471A74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14DE8F-B504-0419-9C14-13674F9B1295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1ADB67-230F-71DD-74F3-DB73A671A19F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40F76B-A5BF-0831-4942-C8073676E239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245D33-FDEC-24E6-8C9A-0823BA741E30}"/>
              </a:ext>
            </a:extLst>
          </p:cNvPr>
          <p:cNvCxnSpPr/>
          <p:nvPr/>
        </p:nvCxnSpPr>
        <p:spPr bwMode="auto">
          <a:xfrm>
            <a:off x="879894" y="1237456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BD02380C-3B6C-A5B3-0F2A-B7B3E7D8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334963"/>
            <a:ext cx="8594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UAV Phenotyping to Predict Biomass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59077-B2DC-3C83-F62F-A5F468A41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0" y="2136066"/>
            <a:ext cx="3706689" cy="223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EE1951-E8E3-4CE6-68F5-079ACF037A9B}"/>
              </a:ext>
            </a:extLst>
          </p:cNvPr>
          <p:cNvSpPr txBox="1"/>
          <p:nvPr/>
        </p:nvSpPr>
        <p:spPr>
          <a:xfrm>
            <a:off x="3042170" y="4590224"/>
            <a:ext cx="3067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NDVI = (NIR-Red)/(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NIR+Red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NDRE = (NIR-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RedEdge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)/(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NIR+RedEdge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GNDVI = (NIR-Green)/(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NIR+Green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30F75-A149-66BE-E26D-DC31E5F87D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1" t="2249" r="2018" b="4116"/>
          <a:stretch>
            <a:fillRect/>
          </a:stretch>
        </p:blipFill>
        <p:spPr>
          <a:xfrm>
            <a:off x="4214801" y="2136066"/>
            <a:ext cx="4652974" cy="2475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8B20E9-3D55-565F-4A4A-6121F2FE3F7C}"/>
              </a:ext>
            </a:extLst>
          </p:cNvPr>
          <p:cNvSpPr txBox="1"/>
          <p:nvPr/>
        </p:nvSpPr>
        <p:spPr>
          <a:xfrm>
            <a:off x="1653318" y="5631439"/>
            <a:ext cx="58447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1= stem elongation, 2=early boot, 3=full heading, 4=soft dough, 5=hard dough</a:t>
            </a:r>
          </a:p>
        </p:txBody>
      </p:sp>
    </p:spTree>
    <p:extLst>
      <p:ext uri="{BB962C8B-B14F-4D97-AF65-F5344CB8AC3E}">
        <p14:creationId xmlns:p14="http://schemas.microsoft.com/office/powerpoint/2010/main" val="310969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9BDEB-5235-0D02-5E38-274A271BC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6B051FD1-C6D7-7A9E-AE64-BC9ED41B2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NIT/NIR Phenotyping</a:t>
            </a:r>
          </a:p>
        </p:txBody>
      </p:sp>
      <p:grpSp>
        <p:nvGrpSpPr>
          <p:cNvPr id="37892" name="Group 13">
            <a:extLst>
              <a:ext uri="{FF2B5EF4-FFF2-40B4-BE49-F238E27FC236}">
                <a16:creationId xmlns:a16="http://schemas.microsoft.com/office/drawing/2014/main" id="{DD76FC00-DDB5-86C9-4125-04F9DD8389CB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3FB906-3260-BDE4-262F-302F6CA55769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D2118F-B014-9B5A-024A-7D9026C81998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3D196D-4E2C-6B20-7498-6A664830D6EF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ABD1D9-3F45-8B31-3640-C09842E1D0F7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C8C817-6728-A0AC-1927-CD5E744422FA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E1E649-393B-925F-6CA4-4D95F807E762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6678F4-FFC5-F96F-1107-CE8C13DD45CD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E5989B-4C56-1363-B344-01532CD98071}"/>
              </a:ext>
            </a:extLst>
          </p:cNvPr>
          <p:cNvCxnSpPr/>
          <p:nvPr/>
        </p:nvCxnSpPr>
        <p:spPr bwMode="auto">
          <a:xfrm>
            <a:off x="879894" y="1237456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46F7FE9-30E8-E12C-A10E-CB05BE12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190" y="1977656"/>
            <a:ext cx="4548926" cy="3743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2EC7B-AB3F-2EAA-8943-3CDA1AA19B3E}"/>
              </a:ext>
            </a:extLst>
          </p:cNvPr>
          <p:cNvSpPr txBox="1"/>
          <p:nvPr/>
        </p:nvSpPr>
        <p:spPr>
          <a:xfrm>
            <a:off x="7631415" y="5720695"/>
            <a:ext cx="1347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(Du et al. 2022)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4A4AE4-815D-2CFB-172C-27451400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2121"/>
            <a:ext cx="3886200" cy="488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Rapid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Relatively inexpensive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High predictive ability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Low samples volumes (30-50 g)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lang="en-US" altLang="en-US" sz="2800" dirty="0">
              <a:solidFill>
                <a:srgbClr val="606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8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Non-destructive (in some cases)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NIR to Predict Forage Quality</a:t>
            </a:r>
          </a:p>
        </p:txBody>
      </p:sp>
      <p:grpSp>
        <p:nvGrpSpPr>
          <p:cNvPr id="37892" name="Group 13"/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/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79894" y="1237456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894" name="Rectangle 5"/>
          <p:cNvSpPr txBox="1">
            <a:spLocks noChangeArrowheads="1"/>
          </p:cNvSpPr>
          <p:nvPr/>
        </p:nvSpPr>
        <p:spPr bwMode="auto">
          <a:xfrm>
            <a:off x="685800" y="1644650"/>
            <a:ext cx="8458200" cy="214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1,781 samples collected from 3 sites over 5 years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samples sent to Cumberland Valley Analytical Services to measure crude protein, ADF, NDF, NDFD (30hr time point), starch, total digestible nutrients (TDN) -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highlight>
                  <a:srgbClr val="93B213"/>
                </a:highlight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$80/sample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samples scanned with Foss XDS NIR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30513DD-B474-4B30-8D8D-74D572D4D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58996"/>
              </p:ext>
            </p:extLst>
          </p:nvPr>
        </p:nvGraphicFramePr>
        <p:xfrm>
          <a:off x="1243093" y="4139159"/>
          <a:ext cx="6657814" cy="1543794"/>
        </p:xfrm>
        <a:graphic>
          <a:graphicData uri="http://schemas.openxmlformats.org/drawingml/2006/table">
            <a:tbl>
              <a:tblPr firstRow="1" firstCol="1" bandRow="1"/>
              <a:tblGrid>
                <a:gridCol w="825690">
                  <a:extLst>
                    <a:ext uri="{9D8B030D-6E8A-4147-A177-3AD203B41FA5}">
                      <a16:colId xmlns:a16="http://schemas.microsoft.com/office/drawing/2014/main" val="2893071886"/>
                    </a:ext>
                  </a:extLst>
                </a:gridCol>
                <a:gridCol w="1069045">
                  <a:extLst>
                    <a:ext uri="{9D8B030D-6E8A-4147-A177-3AD203B41FA5}">
                      <a16:colId xmlns:a16="http://schemas.microsoft.com/office/drawing/2014/main" val="3670878585"/>
                    </a:ext>
                  </a:extLst>
                </a:gridCol>
                <a:gridCol w="865498">
                  <a:extLst>
                    <a:ext uri="{9D8B030D-6E8A-4147-A177-3AD203B41FA5}">
                      <a16:colId xmlns:a16="http://schemas.microsoft.com/office/drawing/2014/main" val="4265572486"/>
                    </a:ext>
                  </a:extLst>
                </a:gridCol>
                <a:gridCol w="951546">
                  <a:extLst>
                    <a:ext uri="{9D8B030D-6E8A-4147-A177-3AD203B41FA5}">
                      <a16:colId xmlns:a16="http://schemas.microsoft.com/office/drawing/2014/main" val="1391678097"/>
                    </a:ext>
                  </a:extLst>
                </a:gridCol>
                <a:gridCol w="1192982">
                  <a:extLst>
                    <a:ext uri="{9D8B030D-6E8A-4147-A177-3AD203B41FA5}">
                      <a16:colId xmlns:a16="http://schemas.microsoft.com/office/drawing/2014/main" val="3714696602"/>
                    </a:ext>
                  </a:extLst>
                </a:gridCol>
                <a:gridCol w="897299">
                  <a:extLst>
                    <a:ext uri="{9D8B030D-6E8A-4147-A177-3AD203B41FA5}">
                      <a16:colId xmlns:a16="http://schemas.microsoft.com/office/drawing/2014/main" val="2608868167"/>
                    </a:ext>
                  </a:extLst>
                </a:gridCol>
                <a:gridCol w="855754">
                  <a:extLst>
                    <a:ext uri="{9D8B030D-6E8A-4147-A177-3AD203B41FA5}">
                      <a16:colId xmlns:a16="http://schemas.microsoft.com/office/drawing/2014/main" val="2590616379"/>
                    </a:ext>
                  </a:extLst>
                </a:gridCol>
              </a:tblGrid>
              <a:tr h="369046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Correlation between lab and NIR-predicted values.</a:t>
                      </a:r>
                    </a:p>
                  </a:txBody>
                  <a:tcPr marL="81075" marR="810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691348"/>
                  </a:ext>
                </a:extLst>
              </a:tr>
              <a:tr h="7069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Protein (%)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NDF (%)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NDFD 30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Starch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TDN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2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71710"/>
                  </a:ext>
                </a:extLst>
              </a:tr>
              <a:tr h="467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Oat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0.99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0.92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0.98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0.85</a:t>
                      </a:r>
                    </a:p>
                  </a:txBody>
                  <a:tcPr marL="90351" marR="9035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540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65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7" name="Group 13">
            <a:extLst>
              <a:ext uri="{FF2B5EF4-FFF2-40B4-BE49-F238E27FC236}">
                <a16:creationId xmlns:a16="http://schemas.microsoft.com/office/drawing/2014/main" id="{CC37D0F0-14BD-4E65-8CAD-2A6BAAC9980F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336C97-F6CB-4947-BCA6-D53718ED28DD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9EF5E6-2560-487C-9C67-AB365012EECE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0B3535-0231-4DD6-B338-EAAE4AD9F0F8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0BC71D-70CB-4475-AB16-584D1115F8E8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935AFC-C087-48BB-B128-65105CC3FCB2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5E3AD1-04B6-458D-8EF3-C162822A62BB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4315AB-84CE-49A1-9520-181480890299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427EE3-04BD-450B-9EB9-60723D0CDA52}"/>
              </a:ext>
            </a:extLst>
          </p:cNvPr>
          <p:cNvCxnSpPr/>
          <p:nvPr/>
        </p:nvCxnSpPr>
        <p:spPr bwMode="auto">
          <a:xfrm>
            <a:off x="879894" y="12739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29" name="Rectangle 4">
            <a:extLst>
              <a:ext uri="{FF2B5EF4-FFF2-40B4-BE49-F238E27FC236}">
                <a16:creationId xmlns:a16="http://schemas.microsoft.com/office/drawing/2014/main" id="{DF12EF9C-26FC-4CF3-A32B-ED7B19864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NIT/NIR to Predict Grain Quality</a:t>
            </a:r>
          </a:p>
        </p:txBody>
      </p:sp>
      <p:pic>
        <p:nvPicPr>
          <p:cNvPr id="52230" name="Picture 2" descr="B:\Images\Equipment\Codema Dehuller.JPG">
            <a:extLst>
              <a:ext uri="{FF2B5EF4-FFF2-40B4-BE49-F238E27FC236}">
                <a16:creationId xmlns:a16="http://schemas.microsoft.com/office/drawing/2014/main" id="{DA5D6C14-1FD3-4283-891E-5105B281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1477963"/>
            <a:ext cx="3857625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287FCB-37C3-4278-9478-5A6CB152D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95" y="1701931"/>
            <a:ext cx="2468880" cy="2205478"/>
          </a:xfrm>
          <a:prstGeom prst="ellipse">
            <a:avLst/>
          </a:prstGeom>
          <a:noFill/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601603-5BFD-4243-953D-22FB86ABE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5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12686"/>
          <a:stretch/>
        </p:blipFill>
        <p:spPr>
          <a:xfrm>
            <a:off x="6175058" y="4184210"/>
            <a:ext cx="2468880" cy="2205478"/>
          </a:xfrm>
          <a:prstGeom prst="ellipse">
            <a:avLst/>
          </a:prstGeom>
          <a:noFill/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96983-9EC0-7696-92B8-F4339816F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787" y="1477962"/>
            <a:ext cx="3850303" cy="514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74F31-93DC-0D76-F23E-A67A33F3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9CE32B15-10B8-E49F-B62A-616CF28C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963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3B21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NIT/NIR to Predict Grain Quality</a:t>
            </a:r>
          </a:p>
        </p:txBody>
      </p:sp>
      <p:grpSp>
        <p:nvGrpSpPr>
          <p:cNvPr id="53252" name="Group 13">
            <a:extLst>
              <a:ext uri="{FF2B5EF4-FFF2-40B4-BE49-F238E27FC236}">
                <a16:creationId xmlns:a16="http://schemas.microsoft.com/office/drawing/2014/main" id="{3A3B661F-C1DE-F08B-626A-DD8BA6EF9B48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8532813" y="161925"/>
            <a:ext cx="446087" cy="309563"/>
            <a:chOff x="809474" y="6176128"/>
            <a:chExt cx="446400" cy="309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12DD35-F3D0-4719-2FCF-03DA3CB07BEB}"/>
                </a:ext>
              </a:extLst>
            </p:cNvPr>
            <p:cNvSpPr/>
            <p:nvPr/>
          </p:nvSpPr>
          <p:spPr>
            <a:xfrm>
              <a:off x="809474" y="6380940"/>
              <a:ext cx="111203" cy="104788"/>
            </a:xfrm>
            <a:prstGeom prst="rect">
              <a:avLst/>
            </a:prstGeom>
            <a:solidFill>
              <a:srgbClr val="82CA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B3C93A-6CB7-367A-7449-0BF5D0A93FA6}"/>
                </a:ext>
              </a:extLst>
            </p:cNvPr>
            <p:cNvSpPr/>
            <p:nvPr/>
          </p:nvSpPr>
          <p:spPr>
            <a:xfrm>
              <a:off x="920677" y="6380940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C29115-5700-C030-928B-30A4712C3B58}"/>
                </a:ext>
              </a:extLst>
            </p:cNvPr>
            <p:cNvSpPr/>
            <p:nvPr/>
          </p:nvSpPr>
          <p:spPr>
            <a:xfrm>
              <a:off x="809474" y="6280916"/>
              <a:ext cx="111203" cy="104788"/>
            </a:xfrm>
            <a:prstGeom prst="rect">
              <a:avLst/>
            </a:prstGeom>
            <a:solidFill>
              <a:srgbClr val="B6E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263920-DD7D-F8B4-359A-6452D9A6D7B7}"/>
                </a:ext>
              </a:extLst>
            </p:cNvPr>
            <p:cNvSpPr/>
            <p:nvPr/>
          </p:nvSpPr>
          <p:spPr>
            <a:xfrm>
              <a:off x="1144671" y="6380940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C976B1-8D9F-5665-AAA7-4EE8A43BAA4F}"/>
                </a:ext>
              </a:extLst>
            </p:cNvPr>
            <p:cNvSpPr/>
            <p:nvPr/>
          </p:nvSpPr>
          <p:spPr>
            <a:xfrm>
              <a:off x="809474" y="6176128"/>
              <a:ext cx="111203" cy="104788"/>
            </a:xfrm>
            <a:prstGeom prst="rect">
              <a:avLst/>
            </a:prstGeom>
            <a:solidFill>
              <a:srgbClr val="E6F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9C3376-CBAF-53E8-A0FF-92B3D1CF6ADB}"/>
                </a:ext>
              </a:extLst>
            </p:cNvPr>
            <p:cNvSpPr/>
            <p:nvPr/>
          </p:nvSpPr>
          <p:spPr>
            <a:xfrm>
              <a:off x="1031880" y="6380940"/>
              <a:ext cx="112791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EC8C13-C2DB-CE18-6AE6-0BA104CEED8C}"/>
                </a:ext>
              </a:extLst>
            </p:cNvPr>
            <p:cNvSpPr/>
            <p:nvPr/>
          </p:nvSpPr>
          <p:spPr>
            <a:xfrm>
              <a:off x="920677" y="6280916"/>
              <a:ext cx="111203" cy="104788"/>
            </a:xfrm>
            <a:prstGeom prst="rect">
              <a:avLst/>
            </a:prstGeom>
            <a:solidFill>
              <a:srgbClr val="D2EA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B1F75B-BDB4-CF28-E9B3-F3DC9BD84F14}"/>
              </a:ext>
            </a:extLst>
          </p:cNvPr>
          <p:cNvCxnSpPr/>
          <p:nvPr/>
        </p:nvCxnSpPr>
        <p:spPr bwMode="auto">
          <a:xfrm>
            <a:off x="879894" y="1286669"/>
            <a:ext cx="7384212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D2EA84"/>
                </a:gs>
                <a:gs pos="50000">
                  <a:srgbClr val="93B213"/>
                </a:gs>
                <a:gs pos="100000">
                  <a:srgbClr val="D2EA84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5">
            <a:extLst>
              <a:ext uri="{FF2B5EF4-FFF2-40B4-BE49-F238E27FC236}">
                <a16:creationId xmlns:a16="http://schemas.microsoft.com/office/drawing/2014/main" id="{ECC03B7A-FF89-9AAA-0606-8450BA1FF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44649"/>
            <a:ext cx="8070850" cy="505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Also used to predict protein, fat and beta-glucan (r = 0.85 - 0.95)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Sample cost and throughput: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Protein: $1.5/sample x 100 samples/day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Fat: $5/sample x 50 samples/day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Beta-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gluca</a:t>
            </a: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n: $3/sample and 100 samples/day</a:t>
            </a:r>
          </a:p>
          <a:p>
            <a:pPr lvl="1" indent="-342900" eaLnBrk="1" hangingPunct="1">
              <a:lnSpc>
                <a:spcPct val="90000"/>
              </a:lnSpc>
              <a:buClr>
                <a:srgbClr val="82CA3D"/>
              </a:buClr>
              <a:buFont typeface="Wingdings" pitchFamily="2" charset="2"/>
              <a:buChar char="§"/>
            </a:pPr>
            <a:r>
              <a:rPr lang="en-US" altLang="en-US" sz="2400" dirty="0">
                <a:solidFill>
                  <a:srgbClr val="606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NIT/NIR: &lt;$1/sample x 200 samples/day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$70,000 (CAD) for Foss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Infratec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1241 NIT Grain Analyzer; $75,000 (CAD) for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Perten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FT-9700 NIR Analyzer; $130,000 (CAD) for Foss DS2500 NIR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2CA3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4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27382</TotalTime>
  <Words>1007</Words>
  <Application>Microsoft Office PowerPoint</Application>
  <PresentationFormat>On-screen Show (4:3)</PresentationFormat>
  <Paragraphs>409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Courier New</vt:lpstr>
      <vt:lpstr>Times</vt:lpstr>
      <vt:lpstr>Times New Roman</vt:lpstr>
      <vt:lpstr>Wingdings</vt:lpstr>
      <vt:lpstr>Office Theme</vt:lpstr>
      <vt:lpstr>6_Default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Division of Media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W. David Snell</dc:creator>
  <cp:lastModifiedBy>sleepingchad</cp:lastModifiedBy>
  <cp:revision>660</cp:revision>
  <dcterms:created xsi:type="dcterms:W3CDTF">2002-09-12T14:23:37Z</dcterms:created>
  <dcterms:modified xsi:type="dcterms:W3CDTF">2026-04-13T02:02:44Z</dcterms:modified>
</cp:coreProperties>
</file>