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78" r:id="rId2"/>
    <p:sldMasterId id="2147483863" r:id="rId3"/>
    <p:sldMasterId id="2147484107" r:id="rId4"/>
    <p:sldMasterId id="2147484190" r:id="rId5"/>
    <p:sldMasterId id="2147484281" r:id="rId6"/>
    <p:sldMasterId id="2147484308" r:id="rId7"/>
    <p:sldMasterId id="2147484359" r:id="rId8"/>
    <p:sldMasterId id="2147484412" r:id="rId9"/>
    <p:sldMasterId id="2147484426" r:id="rId10"/>
    <p:sldMasterId id="2147484453" r:id="rId11"/>
    <p:sldMasterId id="2147484467" r:id="rId12"/>
  </p:sldMasterIdLst>
  <p:notesMasterIdLst>
    <p:notesMasterId r:id="rId41"/>
  </p:notesMasterIdLst>
  <p:sldIdLst>
    <p:sldId id="448" r:id="rId13"/>
    <p:sldId id="450" r:id="rId14"/>
    <p:sldId id="589" r:id="rId15"/>
    <p:sldId id="620" r:id="rId16"/>
    <p:sldId id="612" r:id="rId17"/>
    <p:sldId id="397" r:id="rId18"/>
    <p:sldId id="602" r:id="rId19"/>
    <p:sldId id="590" r:id="rId20"/>
    <p:sldId id="604" r:id="rId21"/>
    <p:sldId id="628" r:id="rId22"/>
    <p:sldId id="258" r:id="rId23"/>
    <p:sldId id="630" r:id="rId24"/>
    <p:sldId id="605" r:id="rId25"/>
    <p:sldId id="622" r:id="rId26"/>
    <p:sldId id="627" r:id="rId27"/>
    <p:sldId id="601" r:id="rId28"/>
    <p:sldId id="623" r:id="rId29"/>
    <p:sldId id="621" r:id="rId30"/>
    <p:sldId id="584" r:id="rId31"/>
    <p:sldId id="324" r:id="rId32"/>
    <p:sldId id="535" r:id="rId33"/>
    <p:sldId id="598" r:id="rId34"/>
    <p:sldId id="629" r:id="rId35"/>
    <p:sldId id="626" r:id="rId36"/>
    <p:sldId id="2209" r:id="rId37"/>
    <p:sldId id="606" r:id="rId38"/>
    <p:sldId id="408" r:id="rId39"/>
    <p:sldId id="5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igetu, Bill" initials="BB" lastIdx="1" clrIdx="0">
    <p:extLst>
      <p:ext uri="{19B8F6BF-5375-455C-9EA6-DF929625EA0E}">
        <p15:presenceInfo xmlns:p15="http://schemas.microsoft.com/office/powerpoint/2012/main" userId="S-1-5-21-1060284298-436374069-1708537768-816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FFCC"/>
    <a:srgbClr val="339966"/>
    <a:srgbClr val="D7DFDF"/>
    <a:srgbClr val="EAEEEE"/>
    <a:srgbClr val="E9EFED"/>
    <a:srgbClr val="934BC9"/>
    <a:srgbClr val="99FF99"/>
    <a:srgbClr val="00FF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51EE48-6036-024E-BABC-01624F066B2A}" v="25" dt="2026-04-09T16:20:22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5"/>
    <p:restoredTop sz="93562"/>
  </p:normalViewPr>
  <p:slideViewPr>
    <p:cSldViewPr showGuides="1">
      <p:cViewPr varScale="1">
        <p:scale>
          <a:sx n="69" d="100"/>
          <a:sy n="69" d="100"/>
        </p:scale>
        <p:origin x="220" y="52"/>
      </p:cViewPr>
      <p:guideLst>
        <p:guide orient="horz" pos="935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igetu, Bill" userId="fdb33111-beef-48f0-80fb-ebba0862fd5f" providerId="ADAL" clId="{5594CAEF-2784-5B4D-BA26-60358266D757}"/>
    <pc:docChg chg="undo custSel delSld modSld sldOrd">
      <pc:chgData name="Biligetu, Bill" userId="fdb33111-beef-48f0-80fb-ebba0862fd5f" providerId="ADAL" clId="{5594CAEF-2784-5B4D-BA26-60358266D757}" dt="2026-04-09T16:20:44.352" v="264" actId="2696"/>
      <pc:docMkLst>
        <pc:docMk/>
      </pc:docMkLst>
      <pc:sldChg chg="modSp mod">
        <pc:chgData name="Biligetu, Bill" userId="fdb33111-beef-48f0-80fb-ebba0862fd5f" providerId="ADAL" clId="{5594CAEF-2784-5B4D-BA26-60358266D757}" dt="2026-04-09T15:37:04.439" v="0" actId="20577"/>
        <pc:sldMkLst>
          <pc:docMk/>
          <pc:sldMk cId="4051590523" sldId="448"/>
        </pc:sldMkLst>
        <pc:spChg chg="mod">
          <ac:chgData name="Biligetu, Bill" userId="fdb33111-beef-48f0-80fb-ebba0862fd5f" providerId="ADAL" clId="{5594CAEF-2784-5B4D-BA26-60358266D757}" dt="2026-04-09T15:37:04.439" v="0" actId="20577"/>
          <ac:spMkLst>
            <pc:docMk/>
            <pc:sldMk cId="4051590523" sldId="448"/>
            <ac:spMk id="3" creationId="{A15A321D-237A-F9A1-064A-F5B3783E07B2}"/>
          </ac:spMkLst>
        </pc:spChg>
      </pc:sldChg>
      <pc:sldChg chg="modSp">
        <pc:chgData name="Biligetu, Bill" userId="fdb33111-beef-48f0-80fb-ebba0862fd5f" providerId="ADAL" clId="{5594CAEF-2784-5B4D-BA26-60358266D757}" dt="2026-04-09T15:37:52.588" v="1" actId="20578"/>
        <pc:sldMkLst>
          <pc:docMk/>
          <pc:sldMk cId="1482906459" sldId="589"/>
        </pc:sldMkLst>
        <pc:spChg chg="mod">
          <ac:chgData name="Biligetu, Bill" userId="fdb33111-beef-48f0-80fb-ebba0862fd5f" providerId="ADAL" clId="{5594CAEF-2784-5B4D-BA26-60358266D757}" dt="2026-04-09T15:37:52.588" v="1" actId="20578"/>
          <ac:spMkLst>
            <pc:docMk/>
            <pc:sldMk cId="1482906459" sldId="589"/>
            <ac:spMk id="3" creationId="{00000000-0000-0000-0000-000000000000}"/>
          </ac:spMkLst>
        </pc:spChg>
      </pc:sldChg>
      <pc:sldChg chg="addSp delSp modSp mod">
        <pc:chgData name="Biligetu, Bill" userId="fdb33111-beef-48f0-80fb-ebba0862fd5f" providerId="ADAL" clId="{5594CAEF-2784-5B4D-BA26-60358266D757}" dt="2026-04-09T16:13:28.324" v="123" actId="1076"/>
        <pc:sldMkLst>
          <pc:docMk/>
          <pc:sldMk cId="3640055891" sldId="590"/>
        </pc:sldMkLst>
        <pc:spChg chg="del mod">
          <ac:chgData name="Biligetu, Bill" userId="fdb33111-beef-48f0-80fb-ebba0862fd5f" providerId="ADAL" clId="{5594CAEF-2784-5B4D-BA26-60358266D757}" dt="2026-04-09T16:06:22.724" v="51" actId="478"/>
          <ac:spMkLst>
            <pc:docMk/>
            <pc:sldMk cId="3640055891" sldId="590"/>
            <ac:spMk id="3" creationId="{CC3A4560-3292-288B-2D66-2831E27AE728}"/>
          </ac:spMkLst>
        </pc:spChg>
        <pc:spChg chg="mod">
          <ac:chgData name="Biligetu, Bill" userId="fdb33111-beef-48f0-80fb-ebba0862fd5f" providerId="ADAL" clId="{5594CAEF-2784-5B4D-BA26-60358266D757}" dt="2026-04-09T16:13:20.906" v="121"/>
          <ac:spMkLst>
            <pc:docMk/>
            <pc:sldMk cId="3640055891" sldId="590"/>
            <ac:spMk id="4" creationId="{E1B7C557-2BEE-5CCD-0D4F-6AB7E60F865E}"/>
          </ac:spMkLst>
        </pc:spChg>
        <pc:spChg chg="add del">
          <ac:chgData name="Biligetu, Bill" userId="fdb33111-beef-48f0-80fb-ebba0862fd5f" providerId="ADAL" clId="{5594CAEF-2784-5B4D-BA26-60358266D757}" dt="2026-04-09T16:00:16.347" v="47" actId="478"/>
          <ac:spMkLst>
            <pc:docMk/>
            <pc:sldMk cId="3640055891" sldId="590"/>
            <ac:spMk id="5" creationId="{644A8435-9C0A-82B7-641E-4AD7D6E73355}"/>
          </ac:spMkLst>
        </pc:spChg>
        <pc:spChg chg="add del">
          <ac:chgData name="Biligetu, Bill" userId="fdb33111-beef-48f0-80fb-ebba0862fd5f" providerId="ADAL" clId="{5594CAEF-2784-5B4D-BA26-60358266D757}" dt="2026-04-09T16:06:28.360" v="53" actId="478"/>
          <ac:spMkLst>
            <pc:docMk/>
            <pc:sldMk cId="3640055891" sldId="590"/>
            <ac:spMk id="8" creationId="{08F4B9E2-D0E0-FDE6-F7FE-BF64B93E6335}"/>
          </ac:spMkLst>
        </pc:spChg>
        <pc:spChg chg="add del mod">
          <ac:chgData name="Biligetu, Bill" userId="fdb33111-beef-48f0-80fb-ebba0862fd5f" providerId="ADAL" clId="{5594CAEF-2784-5B4D-BA26-60358266D757}" dt="2026-04-09T16:06:25.922" v="52" actId="478"/>
          <ac:spMkLst>
            <pc:docMk/>
            <pc:sldMk cId="3640055891" sldId="590"/>
            <ac:spMk id="9" creationId="{F370EFDA-9BB5-7EFF-905A-56D64A79FAD5}"/>
          </ac:spMkLst>
        </pc:spChg>
        <pc:spChg chg="add mod">
          <ac:chgData name="Biligetu, Bill" userId="fdb33111-beef-48f0-80fb-ebba0862fd5f" providerId="ADAL" clId="{5594CAEF-2784-5B4D-BA26-60358266D757}" dt="2026-04-09T16:13:28.324" v="123" actId="1076"/>
          <ac:spMkLst>
            <pc:docMk/>
            <pc:sldMk cId="3640055891" sldId="590"/>
            <ac:spMk id="13" creationId="{280726ED-03BD-AAB0-A361-4B44549FA8E5}"/>
          </ac:spMkLst>
        </pc:spChg>
        <pc:picChg chg="del">
          <ac:chgData name="Biligetu, Bill" userId="fdb33111-beef-48f0-80fb-ebba0862fd5f" providerId="ADAL" clId="{5594CAEF-2784-5B4D-BA26-60358266D757}" dt="2026-04-09T16:00:08.248" v="45" actId="478"/>
          <ac:picMkLst>
            <pc:docMk/>
            <pc:sldMk cId="3640055891" sldId="590"/>
            <ac:picMk id="7" creationId="{3344EFE1-5D15-13F7-CE3B-F1C064C26AFA}"/>
          </ac:picMkLst>
        </pc:picChg>
        <pc:picChg chg="add mod modCrop">
          <ac:chgData name="Biligetu, Bill" userId="fdb33111-beef-48f0-80fb-ebba0862fd5f" providerId="ADAL" clId="{5594CAEF-2784-5B4D-BA26-60358266D757}" dt="2026-04-09T16:11:35.284" v="63" actId="14100"/>
          <ac:picMkLst>
            <pc:docMk/>
            <pc:sldMk cId="3640055891" sldId="590"/>
            <ac:picMk id="10" creationId="{431A037F-CAF9-F34A-8CEA-813B396A01D5}"/>
          </ac:picMkLst>
        </pc:picChg>
        <pc:picChg chg="add del mod">
          <ac:chgData name="Biligetu, Bill" userId="fdb33111-beef-48f0-80fb-ebba0862fd5f" providerId="ADAL" clId="{5594CAEF-2784-5B4D-BA26-60358266D757}" dt="2026-04-09T16:10:30.727" v="57" actId="478"/>
          <ac:picMkLst>
            <pc:docMk/>
            <pc:sldMk cId="3640055891" sldId="590"/>
            <ac:picMk id="11" creationId="{5A15A5AF-1710-F212-733A-EA3B4C51EE44}"/>
          </ac:picMkLst>
        </pc:picChg>
      </pc:sldChg>
      <pc:sldChg chg="addSp delSp modSp mod">
        <pc:chgData name="Biligetu, Bill" userId="fdb33111-beef-48f0-80fb-ebba0862fd5f" providerId="ADAL" clId="{5594CAEF-2784-5B4D-BA26-60358266D757}" dt="2026-04-09T15:45:47.448" v="44"/>
        <pc:sldMkLst>
          <pc:docMk/>
          <pc:sldMk cId="3379463443" sldId="602"/>
        </pc:sldMkLst>
        <pc:spChg chg="add del mod">
          <ac:chgData name="Biligetu, Bill" userId="fdb33111-beef-48f0-80fb-ebba0862fd5f" providerId="ADAL" clId="{5594CAEF-2784-5B4D-BA26-60358266D757}" dt="2026-04-09T15:45:47.448" v="44"/>
          <ac:spMkLst>
            <pc:docMk/>
            <pc:sldMk cId="3379463443" sldId="602"/>
            <ac:spMk id="3" creationId="{FEE1A2CC-AF5A-A55B-9A51-23D7DAE2DA11}"/>
          </ac:spMkLst>
        </pc:spChg>
        <pc:spChg chg="mod">
          <ac:chgData name="Biligetu, Bill" userId="fdb33111-beef-48f0-80fb-ebba0862fd5f" providerId="ADAL" clId="{5594CAEF-2784-5B4D-BA26-60358266D757}" dt="2026-04-09T15:44:13.813" v="39" actId="20577"/>
          <ac:spMkLst>
            <pc:docMk/>
            <pc:sldMk cId="3379463443" sldId="602"/>
            <ac:spMk id="9" creationId="{FE5A4377-861D-354B-7CB5-7352247404E6}"/>
          </ac:spMkLst>
        </pc:spChg>
        <pc:picChg chg="add mod">
          <ac:chgData name="Biligetu, Bill" userId="fdb33111-beef-48f0-80fb-ebba0862fd5f" providerId="ADAL" clId="{5594CAEF-2784-5B4D-BA26-60358266D757}" dt="2026-04-09T15:45:18.100" v="40"/>
          <ac:picMkLst>
            <pc:docMk/>
            <pc:sldMk cId="3379463443" sldId="602"/>
            <ac:picMk id="2" creationId="{8D1CC65C-759F-1E66-AC3F-849C86B5F461}"/>
          </ac:picMkLst>
        </pc:picChg>
        <pc:picChg chg="mod">
          <ac:chgData name="Biligetu, Bill" userId="fdb33111-beef-48f0-80fb-ebba0862fd5f" providerId="ADAL" clId="{5594CAEF-2784-5B4D-BA26-60358266D757}" dt="2026-04-09T15:38:48.677" v="4" actId="1076"/>
          <ac:picMkLst>
            <pc:docMk/>
            <pc:sldMk cId="3379463443" sldId="602"/>
            <ac:picMk id="4" creationId="{7B20FFAE-C1A2-7929-93D5-01DCC8059A80}"/>
          </ac:picMkLst>
        </pc:picChg>
        <pc:picChg chg="add mod">
          <ac:chgData name="Biligetu, Bill" userId="fdb33111-beef-48f0-80fb-ebba0862fd5f" providerId="ADAL" clId="{5594CAEF-2784-5B4D-BA26-60358266D757}" dt="2026-04-09T15:45:28.218" v="42"/>
          <ac:picMkLst>
            <pc:docMk/>
            <pc:sldMk cId="3379463443" sldId="602"/>
            <ac:picMk id="5" creationId="{0C1FFD83-767B-F0DB-9595-9B21A1E69592}"/>
          </ac:picMkLst>
        </pc:picChg>
      </pc:sldChg>
      <pc:sldChg chg="modSp mod ord">
        <pc:chgData name="Biligetu, Bill" userId="fdb33111-beef-48f0-80fb-ebba0862fd5f" providerId="ADAL" clId="{5594CAEF-2784-5B4D-BA26-60358266D757}" dt="2026-04-09T16:20:31.691" v="263" actId="20577"/>
        <pc:sldMkLst>
          <pc:docMk/>
          <pc:sldMk cId="3079911686" sldId="604"/>
        </pc:sldMkLst>
        <pc:spChg chg="mod">
          <ac:chgData name="Biligetu, Bill" userId="fdb33111-beef-48f0-80fb-ebba0862fd5f" providerId="ADAL" clId="{5594CAEF-2784-5B4D-BA26-60358266D757}" dt="2026-04-09T16:17:08.071" v="148" actId="207"/>
          <ac:spMkLst>
            <pc:docMk/>
            <pc:sldMk cId="3079911686" sldId="604"/>
            <ac:spMk id="2" creationId="{7439B948-F2D9-0C74-5524-FD7D7944DA20}"/>
          </ac:spMkLst>
        </pc:spChg>
        <pc:spChg chg="mod">
          <ac:chgData name="Biligetu, Bill" userId="fdb33111-beef-48f0-80fb-ebba0862fd5f" providerId="ADAL" clId="{5594CAEF-2784-5B4D-BA26-60358266D757}" dt="2026-04-09T16:20:31.691" v="263" actId="20577"/>
          <ac:spMkLst>
            <pc:docMk/>
            <pc:sldMk cId="3079911686" sldId="604"/>
            <ac:spMk id="3" creationId="{E9A6D73F-3CA6-D47A-F5A6-39FF9A446481}"/>
          </ac:spMkLst>
        </pc:spChg>
      </pc:sldChg>
      <pc:sldChg chg="addSp modSp mod">
        <pc:chgData name="Biligetu, Bill" userId="fdb33111-beef-48f0-80fb-ebba0862fd5f" providerId="ADAL" clId="{5594CAEF-2784-5B4D-BA26-60358266D757}" dt="2026-04-09T15:43:34.100" v="37" actId="1076"/>
        <pc:sldMkLst>
          <pc:docMk/>
          <pc:sldMk cId="1235749594" sldId="612"/>
        </pc:sldMkLst>
        <pc:spChg chg="mod">
          <ac:chgData name="Biligetu, Bill" userId="fdb33111-beef-48f0-80fb-ebba0862fd5f" providerId="ADAL" clId="{5594CAEF-2784-5B4D-BA26-60358266D757}" dt="2026-04-09T15:41:57.334" v="10" actId="14100"/>
          <ac:spMkLst>
            <pc:docMk/>
            <pc:sldMk cId="1235749594" sldId="612"/>
            <ac:spMk id="9" creationId="{A9C35C2F-1C5F-284A-C282-CDEA8C59F223}"/>
          </ac:spMkLst>
        </pc:spChg>
        <pc:spChg chg="mod">
          <ac:chgData name="Biligetu, Bill" userId="fdb33111-beef-48f0-80fb-ebba0862fd5f" providerId="ADAL" clId="{5594CAEF-2784-5B4D-BA26-60358266D757}" dt="2026-04-09T15:43:21.936" v="33" actId="1076"/>
          <ac:spMkLst>
            <pc:docMk/>
            <pc:sldMk cId="1235749594" sldId="612"/>
            <ac:spMk id="12" creationId="{3DF6D77A-E9B3-3C8F-0B7D-0B220C108789}"/>
          </ac:spMkLst>
        </pc:spChg>
        <pc:spChg chg="mod">
          <ac:chgData name="Biligetu, Bill" userId="fdb33111-beef-48f0-80fb-ebba0862fd5f" providerId="ADAL" clId="{5594CAEF-2784-5B4D-BA26-60358266D757}" dt="2026-04-09T15:43:28.161" v="35" actId="1076"/>
          <ac:spMkLst>
            <pc:docMk/>
            <pc:sldMk cId="1235749594" sldId="612"/>
            <ac:spMk id="14" creationId="{31929C66-E112-F0C4-14A8-7D3B805EB1C2}"/>
          </ac:spMkLst>
        </pc:spChg>
        <pc:picChg chg="mod">
          <ac:chgData name="Biligetu, Bill" userId="fdb33111-beef-48f0-80fb-ebba0862fd5f" providerId="ADAL" clId="{5594CAEF-2784-5B4D-BA26-60358266D757}" dt="2026-04-09T15:42:10.278" v="13" actId="1076"/>
          <ac:picMkLst>
            <pc:docMk/>
            <pc:sldMk cId="1235749594" sldId="612"/>
            <ac:picMk id="4" creationId="{9D8269CC-B3BE-A484-B81C-04370114EA1A}"/>
          </ac:picMkLst>
        </pc:picChg>
        <pc:picChg chg="mod">
          <ac:chgData name="Biligetu, Bill" userId="fdb33111-beef-48f0-80fb-ebba0862fd5f" providerId="ADAL" clId="{5594CAEF-2784-5B4D-BA26-60358266D757}" dt="2026-04-09T15:43:30.305" v="36" actId="1076"/>
          <ac:picMkLst>
            <pc:docMk/>
            <pc:sldMk cId="1235749594" sldId="612"/>
            <ac:picMk id="5" creationId="{7E2B9FEE-136B-83B9-B91F-A7873A66F3F9}"/>
          </ac:picMkLst>
        </pc:picChg>
        <pc:picChg chg="mod">
          <ac:chgData name="Biligetu, Bill" userId="fdb33111-beef-48f0-80fb-ebba0862fd5f" providerId="ADAL" clId="{5594CAEF-2784-5B4D-BA26-60358266D757}" dt="2026-04-09T15:43:23.448" v="34" actId="1076"/>
          <ac:picMkLst>
            <pc:docMk/>
            <pc:sldMk cId="1235749594" sldId="612"/>
            <ac:picMk id="6" creationId="{FE9C5A2A-1A9A-EC47-6C94-54EDDB8CCA74}"/>
          </ac:picMkLst>
        </pc:picChg>
        <pc:picChg chg="mod">
          <ac:chgData name="Biligetu, Bill" userId="fdb33111-beef-48f0-80fb-ebba0862fd5f" providerId="ADAL" clId="{5594CAEF-2784-5B4D-BA26-60358266D757}" dt="2026-04-09T15:43:19.441" v="32" actId="1076"/>
          <ac:picMkLst>
            <pc:docMk/>
            <pc:sldMk cId="1235749594" sldId="612"/>
            <ac:picMk id="7" creationId="{138DD53A-2EE4-484D-FA98-2FA6FC8AEA94}"/>
          </ac:picMkLst>
        </pc:picChg>
        <pc:picChg chg="mod">
          <ac:chgData name="Biligetu, Bill" userId="fdb33111-beef-48f0-80fb-ebba0862fd5f" providerId="ADAL" clId="{5594CAEF-2784-5B4D-BA26-60358266D757}" dt="2026-04-09T15:43:34.100" v="37" actId="1076"/>
          <ac:picMkLst>
            <pc:docMk/>
            <pc:sldMk cId="1235749594" sldId="612"/>
            <ac:picMk id="8" creationId="{455ED986-81FB-B697-FBFE-97640AD391EB}"/>
          </ac:picMkLst>
        </pc:picChg>
        <pc:picChg chg="add mod">
          <ac:chgData name="Biligetu, Bill" userId="fdb33111-beef-48f0-80fb-ebba0862fd5f" providerId="ADAL" clId="{5594CAEF-2784-5B4D-BA26-60358266D757}" dt="2026-04-09T15:43:16.596" v="31" actId="1076"/>
          <ac:picMkLst>
            <pc:docMk/>
            <pc:sldMk cId="1235749594" sldId="612"/>
            <ac:picMk id="13" creationId="{B55E47C2-1B70-A78C-D85A-DFD7C21EE886}"/>
          </ac:picMkLst>
        </pc:picChg>
      </pc:sldChg>
      <pc:sldChg chg="addSp delSp modSp del">
        <pc:chgData name="Biligetu, Bill" userId="fdb33111-beef-48f0-80fb-ebba0862fd5f" providerId="ADAL" clId="{5594CAEF-2784-5B4D-BA26-60358266D757}" dt="2026-04-09T16:20:44.352" v="264" actId="2696"/>
        <pc:sldMkLst>
          <pc:docMk/>
          <pc:sldMk cId="4161498921" sldId="641"/>
        </pc:sldMkLst>
        <pc:spChg chg="add del mod">
          <ac:chgData name="Biligetu, Bill" userId="fdb33111-beef-48f0-80fb-ebba0862fd5f" providerId="ADAL" clId="{5594CAEF-2784-5B4D-BA26-60358266D757}" dt="2026-04-09T16:15:43.123" v="125" actId="478"/>
          <ac:spMkLst>
            <pc:docMk/>
            <pc:sldMk cId="4161498921" sldId="641"/>
            <ac:spMk id="2" creationId="{E8F04507-5397-673C-B858-C573E0A325F8}"/>
          </ac:spMkLst>
        </pc:spChg>
        <pc:picChg chg="del">
          <ac:chgData name="Biligetu, Bill" userId="fdb33111-beef-48f0-80fb-ebba0862fd5f" providerId="ADAL" clId="{5594CAEF-2784-5B4D-BA26-60358266D757}" dt="2026-04-09T16:15:32.317" v="124" actId="478"/>
          <ac:picMkLst>
            <pc:docMk/>
            <pc:sldMk cId="4161498921" sldId="641"/>
            <ac:picMk id="5" creationId="{A24AFC3C-8BA6-2F98-8BA7-80954F4E4D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2C82A-0DFA-4316-BDE4-C62EEDEAB2E6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44B09-301D-4FA7-95B7-F4B8F57138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26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>
                <a:latin typeface="Calibri" panose="020F0502020204030204" pitchFamily="34" charset="0"/>
              </a:rPr>
              <a:t>founded in 1907</a:t>
            </a:r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52475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588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224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859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431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0003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575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9147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C091C-6E22-4986-955E-F9C9969D3CB8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76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350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003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575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147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719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3B14C-CC82-4A37-B577-830B6D704B27}" type="slidenum">
              <a:rPr kumimoji="0" lang="en-US" alt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6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8EDAF-2046-0C41-8DCB-CB2CB6C57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56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8EDAF-2046-0C41-8DCB-CB2CB6C57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91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8EDAF-2046-0C41-8DCB-CB2CB6C57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03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78234-63A0-47C6-B877-C59A5B921B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41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44B09-301D-4FA7-95B7-F4B8F571382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83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C56617-7A74-CE44-9B46-1B4EE8E1C44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9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1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254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1574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028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5236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608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327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044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8008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188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6530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0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7912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7912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971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43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ea typeface="+mn-ea"/>
              <a:cs typeface="+mn-cs"/>
            </a:endParaRPr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676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35570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28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898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259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0167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472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90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86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1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14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914400" y="1295400"/>
            <a:ext cx="10363200" cy="4800600"/>
          </a:xfrm>
        </p:spPr>
        <p:txBody>
          <a:bodyPr/>
          <a:lstStyle/>
          <a:p>
            <a:pPr lvl="0"/>
            <a:r>
              <a:rPr lang="fr-FR" noProof="0"/>
              <a:t>Cliquez sur l'icône pour ajouter un tableau</a:t>
            </a:r>
            <a:endParaRPr lang="en-C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306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0297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2384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373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18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5" y="53181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ea typeface="+mn-ea"/>
              <a:cs typeface="+mn-cs"/>
            </a:endParaRPr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676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15263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046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41148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4724400"/>
            <a:ext cx="37253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ower_img_Blan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4419600"/>
            <a:ext cx="10703984" cy="990600"/>
          </a:xfrm>
          <a:effectLst/>
        </p:spPr>
        <p:txBody>
          <a:bodyPr/>
          <a:lstStyle>
            <a:lvl1pPr algn="l">
              <a:defRPr sz="3600" b="1" i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54102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22665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4724400"/>
            <a:ext cx="37253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ower_img_Blan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4648200"/>
            <a:ext cx="10703984" cy="990600"/>
          </a:xfrm>
          <a:effectLst/>
        </p:spPr>
        <p:txBody>
          <a:bodyPr/>
          <a:lstStyle>
            <a:lvl1pPr algn="l">
              <a:defRPr sz="3600" b="1" i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54102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89985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6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208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014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14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295400"/>
            <a:ext cx="5080000" cy="48006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295400"/>
            <a:ext cx="5080000" cy="23241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771900"/>
            <a:ext cx="5080000" cy="23241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800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549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42875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527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595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555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2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676402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5771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461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552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40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917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B346-BF24-9FB3-5110-88C1E724C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ACE74-7D6F-DAC0-424B-3A1D646AF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88A1-6032-449C-AAD0-6D9E3938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3AFF7-87F4-60EB-90FB-3538F8AF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773E1-F7FE-BDB4-CB8C-5FDACA2C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98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D2AA-D1ED-E030-1A8C-B88AB1808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3C38A-481C-B861-D758-0ED07F082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77742-6CC7-F660-1038-17795462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E6E14-94FF-8A1F-877D-20809719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FC484-E047-3608-3DC9-97E8F005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0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2441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2E86-78E6-B34F-53DE-D8105E9A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77D23-7C89-C158-263F-64C522542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DC21E-91F6-73CC-53C9-944262ED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250A-3965-649D-7BC8-422E3364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F1D1A-D8AE-034E-3F7B-8CB67165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900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321DF-2070-0508-CB82-7A9FB861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A98AC-2F3C-BAF8-9552-DE395B210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F234C-D5B4-767A-38F1-86B6B3F83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7CA63-EEED-692C-59BB-324F7915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9427B-11D2-2E57-E6F6-570E61E8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E0500-5D50-274C-6E98-B616F4844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439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D38A-3185-0CC0-62F2-76D4F479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F7256-5D0C-2220-3B44-0707E3B82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1CFD0-DD91-F2E0-BEEA-0AC39E4B5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4D8CB6-E89C-5631-E111-CF73082E5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B40D7-8C33-94B3-1841-6FAB22A869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C695BA-5FA1-9A27-CDD1-AFE52D5B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DA8849-F035-4448-6BCC-8B5F81E1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7B3BD-D5C7-6348-8A4C-EF988CB9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063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4CCE-C440-2C5C-A2D7-A2E0C5C7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D5B90-E325-A838-E64B-E43A7B51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73046-1DBE-A3D4-1EEC-C3791AF4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BC373-62E4-C590-F9F9-59800FA9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656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A7BB76-CB84-85CA-A07A-1C8063CE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0F80A-BE91-2C30-8315-7A314010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E4E5-70BD-0EB2-BCAF-8CF51F04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968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5E32-9A0A-FDC8-6A72-48E6A90C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C172E-6658-F194-CE84-4954760E5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5B63B-C08D-A27A-5278-72D7ACF85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98E47-2F8B-D1BC-D244-61FBBD463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087D1-BF8C-C13D-B3EE-F592821E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7A966-756A-74A5-7458-5249872E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522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9535-F6E3-BFB8-0234-B0337A02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BFAC8-8BF7-10E5-85E3-FD9086FE4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BC907-D35D-4DD2-4C5A-40C9BD0CB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DAC77-A5D5-670E-78ED-7BB9F66F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9FAB7-C097-BF8E-BB33-A4B765AD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8AC0F-5845-DC44-1ECE-F3191DBD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28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FB41-8E8C-429D-3E13-A4171942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D9685-59A8-F674-1449-6972CD6F5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9ACB4-3095-98EC-7354-D09FE29E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69A73-F850-9635-12F0-7A088E97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927BD-F691-5FEB-1101-0302D325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720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B4FC85-561A-9775-1941-1C53A39C9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781A3-3C88-3109-D5F4-3BEC2FE38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22C32-DAF5-D992-A3C7-7EBD0496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E3197-C518-372E-7B31-335987AB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4C6E1-D63D-97CD-3659-E6743066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0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96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35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9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4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79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549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690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453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1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81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676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7330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22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562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75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91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412D5-9BD7-4D6D-B38E-105C5F5CAC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13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43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64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6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846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654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260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06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92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676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2358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6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295400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32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626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86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417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03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51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64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549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528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7628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57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79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DA1F-484E-5F82-8F31-C0730F07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19AA5-5070-B341-838B-C8D3212A9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712A3-3367-3A41-057E-F47613E0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530E1-90DA-C194-B4FE-BE17AA85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D434-5205-B325-ED5E-F1A91F5B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525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AB89-F3E4-44DA-A7C5-4863602F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70058-0E89-1876-2735-933ED342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94E59-8192-67F8-B648-D807E4ED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8118-F069-62A8-2AF4-CF621B86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BC04E-D709-915E-7C9D-03FFA2CA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167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CE60-5FFF-501A-4F2C-2EA2315F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068EC-451F-A5C3-CA5D-0B9BBEC6E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2190E-BAD5-A7ED-63FD-83E08F057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96089-C389-BAA2-1BEA-2D3619FD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44D22-7B61-4FB9-06CD-EE4FDFB9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922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CE53-C062-09D2-337E-63C111AE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68854-FBAA-AA02-74EC-354F33CF3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93926-7897-52C2-779A-1DBE5CAF0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5A76B-0142-B118-51E3-3DF91A86D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5E00-4F50-3647-8F0F-DB7499DF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B5989-4F78-1464-564C-F53631D5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3310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7C8C-3209-75D0-5E0F-6875E24A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FC527-8E56-A497-436C-498FC324B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6DBF5-7B84-CBA1-0FDE-074B434A6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9D581-3A6E-06B9-AB6D-CAABF6019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7A9F2B-8938-B1AD-C148-84CBBD835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524CD-C8D7-A956-1314-4760C090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5212E-C5B5-DAFE-2EEB-EF61F54F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2F72C-88B2-A358-838F-F5720A44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1803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465A-6588-B51B-61FE-FB3B52DA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FCC661-BD39-8F79-D6E3-8D1A231F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747F-47BB-A14C-2B47-7EFC042D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C2B50C-3238-2F43-5C4D-B445968B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472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8E09EC-42A7-2612-1417-ACF7BEAE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9131E-E4CB-CCE7-C128-2C8E4091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2CCC4-E89E-7122-0DC5-BA0D020D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772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8080-B26E-69B3-0070-76247D6A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DD0C4-3C01-E2E7-EAE7-A237880AC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E2CC4-BF97-48EA-7677-9CF30C7C1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67FAB-FC61-CC6B-9CF6-93C33FD3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26773-8A50-BA0D-1522-2E49FA18C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19C36-87DE-BF44-7E77-5B5FA815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343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BE97-D87B-BDE6-5FCF-C1575BA5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7AF1C-5E6C-D683-4B24-DF19AB6E2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4CFDF-40BE-7415-95D4-0835024F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D9F6E-05CE-5F01-59AB-D9C31B50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9437-6F44-05EB-2E6D-001F36BB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30DE5-CD35-053F-A4CB-28FAE959E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179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47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903F-E8DD-81A8-AD3A-3A5C1693C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713A2-0CCC-5D45-8691-DB00C679E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C35D5-5978-B65A-0C54-AC3C8605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EE121-6164-6456-9F1A-A8B9A779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CC736-D9C7-9629-186D-CC77C398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25862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3F5A95-FB68-4CB1-7A15-F3A6EDFFE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AF42C-77C1-EC1A-170D-2FFAF474E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2132B-ECE5-ACB2-E82D-050C95B29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4772-DBA1-17AC-D92A-B201E5DE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473C8-3E08-74C9-6B1A-C38AE96A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03508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41148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4724400"/>
            <a:ext cx="37253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ower_img_Blan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4419600"/>
            <a:ext cx="10703984" cy="990600"/>
          </a:xfrm>
          <a:effectLst/>
        </p:spPr>
        <p:txBody>
          <a:bodyPr/>
          <a:lstStyle>
            <a:lvl1pPr algn="l">
              <a:defRPr sz="3600" b="1" i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54102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091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2400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4724400"/>
            <a:ext cx="37253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ower_img_Blan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4648200"/>
            <a:ext cx="10703984" cy="990600"/>
          </a:xfrm>
          <a:effectLst/>
        </p:spPr>
        <p:txBody>
          <a:bodyPr/>
          <a:lstStyle>
            <a:lvl1pPr algn="l">
              <a:defRPr sz="3600" b="1" i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54102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975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6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77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593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42875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540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6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07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743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2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676402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6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256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04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40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43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4" y="609600"/>
            <a:ext cx="921173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05185" y="1905000"/>
            <a:ext cx="9211733" cy="4114800"/>
          </a:xfrm>
        </p:spPr>
        <p:txBody>
          <a:bodyPr rtlCol="0">
            <a:normAutofit/>
          </a:bodyPr>
          <a:lstStyle/>
          <a:p>
            <a:pPr lvl="0"/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769543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srgbClr val="797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srgbClr val="86B234">
                    <a:lumMod val="5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en-US" sz="1200" b="0" i="0" u="none" strike="noStrike" kern="1200" cap="none" spc="100" normalizeH="0" baseline="0" noProof="0" smtClean="0">
                <a:ln>
                  <a:noFill/>
                </a:ln>
                <a:solidFill>
                  <a:srgbClr val="86B23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srgbClr val="86B23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014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ea typeface="+mn-ea"/>
              <a:cs typeface="+mn-cs"/>
            </a:endParaRPr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676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61570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577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49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399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4762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05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4762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161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574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178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271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257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978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543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1066800"/>
            <a:ext cx="2595033" cy="51816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1066800"/>
            <a:ext cx="7586133" cy="51816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972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61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200"/>
            <a:ext cx="11400367" cy="449580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315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40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687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489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67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71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9029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914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1192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3499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781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1734" y="838200"/>
            <a:ext cx="2595033" cy="5257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838200"/>
            <a:ext cx="7586133" cy="5257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887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wer_img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1326284" y="531812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ea typeface="+mn-ea"/>
              <a:cs typeface="+mn-cs"/>
            </a:endParaRPr>
          </a:p>
        </p:txBody>
      </p:sp>
      <p:pic>
        <p:nvPicPr>
          <p:cNvPr id="6" name="Picture 11" descr="Usask-Logo-70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676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03984" cy="990600"/>
          </a:xfrm>
          <a:effectLst/>
        </p:spPr>
        <p:txBody>
          <a:bodyPr/>
          <a:lstStyle>
            <a:lvl1pPr algn="l"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3200400"/>
            <a:ext cx="10710333" cy="685800"/>
          </a:xfrm>
          <a:effectLst/>
        </p:spPr>
        <p:txBody>
          <a:bodyPr/>
          <a:lstStyle>
            <a:lvl1pPr marL="0" indent="0" algn="l"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4913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216" y="1524000"/>
            <a:ext cx="50905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5240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2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6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95400"/>
            <a:ext cx="10363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463A5E-7D0D-4D1D-8ADF-805B4E885E5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7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882C"/>
          </a:solidFill>
          <a:latin typeface="Arial Narrow" pitchFamily="34" charset="0"/>
          <a:ea typeface="ＭＳ Ｐゴシック" pitchFamily="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pper_img_Blank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3" descr="Usask-Logo-70K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57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2"/>
        <a:buChar char="§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AutoNum type="alphaLcParenR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lower_img_Blank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2192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upper_img_Blank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2"/>
          <p:cNvSpPr txBox="1">
            <a:spLocks noChangeArrowheads="1"/>
          </p:cNvSpPr>
          <p:nvPr userDrawn="1"/>
        </p:nvSpPr>
        <p:spPr bwMode="auto">
          <a:xfrm>
            <a:off x="203201" y="6248400"/>
            <a:ext cx="11603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</a:rPr>
              <a:t>explore.usask.ca/international</a:t>
            </a:r>
          </a:p>
        </p:txBody>
      </p:sp>
      <p:pic>
        <p:nvPicPr>
          <p:cNvPr id="1031" name="Picture 13" descr="Usask-Logo-70K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7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MS PGothic" pitchFamily="34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2800">
          <a:solidFill>
            <a:srgbClr val="000000"/>
          </a:solidFill>
          <a:latin typeface="Calibri"/>
          <a:ea typeface="MS PGothic" pitchFamily="34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panose="020B0604020202020204" pitchFamily="34" charset="0"/>
        <a:buAutoNum type="alphaLcParenR"/>
        <a:defRPr sz="2400">
          <a:solidFill>
            <a:srgbClr val="000000"/>
          </a:solidFill>
          <a:latin typeface="Calibri"/>
          <a:ea typeface="MS PGothic" pitchFamily="34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000000"/>
          </a:solidFill>
          <a:latin typeface="Calibri"/>
          <a:ea typeface="MS PGothic" pitchFamily="34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000000"/>
          </a:solidFill>
          <a:latin typeface="Calibri"/>
          <a:ea typeface="MS PGothic" pitchFamily="34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000000"/>
          </a:solidFill>
          <a:latin typeface="Calibri"/>
          <a:ea typeface="MS PGothic" pitchFamily="34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E3768-3732-F8D3-39AE-FC7347F2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62862-9221-066A-10C0-085B8953A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1C446-3D1A-D592-9E79-B7F724EC1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8E0592-C552-4C69-97EA-7FA09AD44725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EF439-F8D4-653E-FA11-27DB8683C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8A347-A533-75AB-6E25-471C50BAF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C54B33-2853-49B7-A348-0D1B71AD1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1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pper_img_Blank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3" descr="Usask-Logo-70K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59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2"/>
        <a:buChar char="§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AutoNum type="alphaLcParenR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pper_img_Blank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3" descr="Usask-Logo-70K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14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2"/>
        <a:buChar char="§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AutoNum type="alphaLcParenR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pper_img_Blank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3" descr="Usask-Logo-70K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31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MS PGothic" panose="020B0600070205080204" pitchFamily="34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anose="020B0600070205080204" pitchFamily="34" charset="-128"/>
          <a:cs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anose="020B0600070205080204" pitchFamily="34" charset="-128"/>
          <a:cs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anose="020B0600070205080204" pitchFamily="34" charset="-128"/>
          <a:cs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anose="020B0600070205080204" pitchFamily="34" charset="-128"/>
          <a:cs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2800">
          <a:solidFill>
            <a:srgbClr val="000000"/>
          </a:solidFill>
          <a:latin typeface="Calibri"/>
          <a:ea typeface="MS PGothic" panose="020B0600070205080204" pitchFamily="34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panose="020B0604020202020204" pitchFamily="34" charset="0"/>
        <a:buAutoNum type="alphaLcParenR"/>
        <a:defRPr sz="2400">
          <a:solidFill>
            <a:srgbClr val="000000"/>
          </a:solidFill>
          <a:latin typeface="Calibri"/>
          <a:ea typeface="MS PGothic" panose="020B0600070205080204" pitchFamily="34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000000"/>
          </a:solidFill>
          <a:latin typeface="Calibri"/>
          <a:ea typeface="MS PGothic" panose="020B0600070205080204" pitchFamily="34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000000"/>
          </a:solidFill>
          <a:latin typeface="Calibri"/>
          <a:ea typeface="MS PGothic" panose="020B0600070205080204" pitchFamily="34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000000"/>
          </a:solidFill>
          <a:latin typeface="Calibri"/>
          <a:ea typeface="MS PGothic" panose="020B0600070205080204" pitchFamily="34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B4338-C560-CFD0-7377-510ACCE3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0BD67-F255-6653-0A72-57DA075F3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A3933-4801-43BD-AA1B-956330EC1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4D7F0-76E7-4A70-953F-233EC9B01297}" type="datetimeFigureOut">
              <a:rPr lang="en-CA" smtClean="0"/>
              <a:t>2026-04-11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87266-4CB6-EEBB-1974-2B41742DD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EF0C4-ED0F-A15E-779D-80D831727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20354-2CF8-4C98-8CF6-B03F963ED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829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lower_img_Blank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2192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upper_img_Blank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2"/>
          <p:cNvSpPr txBox="1">
            <a:spLocks noChangeArrowheads="1"/>
          </p:cNvSpPr>
          <p:nvPr userDrawn="1"/>
        </p:nvSpPr>
        <p:spPr bwMode="auto">
          <a:xfrm>
            <a:off x="203201" y="6248400"/>
            <a:ext cx="116035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>
                <a:solidFill>
                  <a:schemeClr val="bg1"/>
                </a:solidFill>
                <a:latin typeface="Calibri" pitchFamily="34" charset="0"/>
              </a:rPr>
              <a:t>explore.usask.ca/international</a:t>
            </a:r>
          </a:p>
        </p:txBody>
      </p:sp>
      <p:pic>
        <p:nvPicPr>
          <p:cNvPr id="1031" name="Picture 13" descr="Usask-Logo-70K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466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MS PGothic" pitchFamily="34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MS PGothic" pitchFamily="34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2800">
          <a:solidFill>
            <a:srgbClr val="000000"/>
          </a:solidFill>
          <a:latin typeface="Calibri"/>
          <a:ea typeface="MS PGothic" pitchFamily="34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panose="020B0604020202020204" pitchFamily="34" charset="0"/>
        <a:buAutoNum type="alphaLcParenR"/>
        <a:defRPr sz="2400">
          <a:solidFill>
            <a:srgbClr val="000000"/>
          </a:solidFill>
          <a:latin typeface="Calibri"/>
          <a:ea typeface="MS PGothic" pitchFamily="34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000000"/>
          </a:solidFill>
          <a:latin typeface="Calibri"/>
          <a:ea typeface="MS PGothic" pitchFamily="34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000000"/>
          </a:solidFill>
          <a:latin typeface="Calibri"/>
          <a:ea typeface="MS PGothic" pitchFamily="34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000000"/>
          </a:solidFill>
          <a:latin typeface="Calibri"/>
          <a:ea typeface="MS PGothic" pitchFamily="34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lower_img_Blank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43575"/>
            <a:ext cx="12240684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upper_img_Blank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528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600200"/>
            <a:ext cx="1140036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4673601" y="6011863"/>
            <a:ext cx="71331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000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www.usask.ca</a:t>
            </a:r>
            <a:endParaRPr lang="en-US" sz="20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31" name="Picture 13" descr="Usask-Logo-70K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438"/>
            <a:ext cx="22352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90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0"/>
        <a:buChar char="§"/>
        <a:defRPr sz="32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Arial"/>
        <a:buChar char="•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Arial"/>
        <a:buChar char="•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Arial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Arial"/>
        <a:buChar char="•"/>
        <a:defRPr sz="1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pper_img_Blank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3" descr="Usask-Logo-70K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4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  <p:sldLayoutId id="2147484371" r:id="rId12"/>
    <p:sldLayoutId id="214748437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2"/>
        <a:buChar char="§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AutoNum type="alphaLcParenR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pper_img_Blank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15284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838200"/>
            <a:ext cx="114003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234" y="1676400"/>
            <a:ext cx="114003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3" descr="Usask-Logo-70K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2401"/>
            <a:ext cx="2438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2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  <p:sldLayoutId id="2147484424" r:id="rId12"/>
    <p:sldLayoutId id="214748442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/>
          <a:ea typeface="ＭＳ Ｐゴシック" pitchFamily="-108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Calibri" pitchFamily="-108" charset="0"/>
          <a:ea typeface="ＭＳ Ｐゴシック" pitchFamily="-108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 Black" pitchFamily="-108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SzPct val="75000"/>
        <a:buFont typeface="Wingdings" charset="2"/>
        <a:buChar char="§"/>
        <a:defRPr sz="28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AutoNum type="alphaLcParenR"/>
        <a:defRPr sz="24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rgbClr val="000000"/>
          </a:solidFill>
          <a:latin typeface="Calibri"/>
          <a:ea typeface="ＭＳ Ｐゴシック" pitchFamily="-108" charset="-128"/>
          <a:cs typeface="Calibri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rgbClr val="FFFFFF"/>
          </a:solidFill>
          <a:latin typeface="Georgia" pitchFamily="-108" charset="0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9000" y="6929438"/>
            <a:ext cx="3429000" cy="369332"/>
          </a:xfrm>
          <a:prstGeom prst="rect">
            <a:avLst/>
          </a:prstGeom>
          <a:solidFill>
            <a:srgbClr val="E1DEE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www.usask.ca/cgsr</a:t>
            </a:r>
          </a:p>
        </p:txBody>
      </p:sp>
      <p:pic>
        <p:nvPicPr>
          <p:cNvPr id="6147" name="Picture 8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1"/>
          <a:stretch>
            <a:fillRect/>
          </a:stretch>
        </p:blipFill>
        <p:spPr bwMode="auto">
          <a:xfrm>
            <a:off x="0" y="0"/>
            <a:ext cx="12288688" cy="393305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0000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76">
            <a:extLst>
              <a:ext uri="{FF2B5EF4-FFF2-40B4-BE49-F238E27FC236}">
                <a16:creationId xmlns:a16="http://schemas.microsoft.com/office/drawing/2014/main" id="{A15A321D-237A-F9A1-064A-F5B3783E07B2}"/>
              </a:ext>
            </a:extLst>
          </p:cNvPr>
          <p:cNvSpPr txBox="1">
            <a:spLocks/>
          </p:cNvSpPr>
          <p:nvPr/>
        </p:nvSpPr>
        <p:spPr bwMode="auto">
          <a:xfrm>
            <a:off x="335360" y="3933056"/>
            <a:ext cx="1130525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i="0">
                <a:solidFill>
                  <a:schemeClr val="accent4">
                    <a:lumMod val="65000"/>
                    <a:lumOff val="35000"/>
                  </a:schemeClr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FF"/>
                </a:solidFill>
                <a:latin typeface="Arial Black" pitchFamily="-108" charset="0"/>
              </a:defRPr>
            </a:lvl9pPr>
          </a:lstStyle>
          <a:p>
            <a:pPr algn="ctr">
              <a:defRPr/>
            </a:pPr>
            <a:r>
              <a:rPr lang="en-US" sz="4400" kern="0" dirty="0">
                <a:solidFill>
                  <a:srgbClr val="86B234">
                    <a:lumMod val="75000"/>
                  </a:srgbClr>
                </a:solidFill>
              </a:rPr>
              <a:t>Genomic Selection in Plant Breeding</a:t>
            </a:r>
          </a:p>
        </p:txBody>
      </p:sp>
      <p:sp>
        <p:nvSpPr>
          <p:cNvPr id="14" name="Subtitle 77"/>
          <p:cNvSpPr txBox="1">
            <a:spLocks/>
          </p:cNvSpPr>
          <p:nvPr/>
        </p:nvSpPr>
        <p:spPr bwMode="auto">
          <a:xfrm>
            <a:off x="839416" y="5301208"/>
            <a:ext cx="103691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-108" charset="2"/>
              <a:buNone/>
              <a:defRPr sz="2400">
                <a:solidFill>
                  <a:schemeClr val="tx1"/>
                </a:solidFill>
                <a:latin typeface="Calibri"/>
                <a:ea typeface="ＭＳ Ｐゴシック" pitchFamily="-108" charset="-128"/>
                <a:cs typeface="Calibri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•"/>
              <a:defRPr sz="20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•"/>
              <a:defRPr sz="20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•"/>
              <a:defRPr sz="20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Font typeface="Times" pitchFamily="-108" charset="0"/>
              <a:buChar char="•"/>
              <a:defRPr sz="2000">
                <a:solidFill>
                  <a:srgbClr val="FFFFFF"/>
                </a:solidFill>
                <a:latin typeface="Georgia" pitchFamily="-108" charset="0"/>
                <a:ea typeface="ＭＳ Ｐゴシック" pitchFamily="-108" charset="-128"/>
              </a:defRPr>
            </a:lvl9pPr>
          </a:lstStyle>
          <a:p>
            <a:pPr algn="ctr"/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Bill Biligetu  </a:t>
            </a:r>
            <a:endParaRPr lang="en-CA" sz="3200" kern="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lvl="1">
              <a:buNone/>
            </a:pPr>
            <a:r>
              <a:rPr lang="en-US" sz="2400" kern="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  </a:t>
            </a:r>
            <a:r>
              <a:rPr lang="en-US" sz="2400" kern="0" dirty="0">
                <a:latin typeface="Calibri" charset="0"/>
                <a:ea typeface="ＭＳ Ｐゴシック" charset="0"/>
              </a:rPr>
              <a:t>            </a:t>
            </a:r>
            <a:r>
              <a:rPr lang="en-US" sz="2400" kern="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Crop Development Center, University of Saskatchewan</a:t>
            </a:r>
          </a:p>
        </p:txBody>
      </p:sp>
    </p:spTree>
    <p:extLst>
      <p:ext uri="{BB962C8B-B14F-4D97-AF65-F5344CB8AC3E}">
        <p14:creationId xmlns:p14="http://schemas.microsoft.com/office/powerpoint/2010/main" val="4051590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6239-7E60-EC95-1878-B1FC708C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636" y="692696"/>
            <a:ext cx="6552728" cy="609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Size of training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812C7-A7C2-16F7-BA80-0AFD62B3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1484784"/>
            <a:ext cx="10289688" cy="4495800"/>
          </a:xfrm>
        </p:spPr>
        <p:txBody>
          <a:bodyPr/>
          <a:lstStyle/>
          <a:p>
            <a:r>
              <a:rPr lang="en-US" sz="3200" dirty="0">
                <a:solidFill>
                  <a:prstClr val="black"/>
                </a:solidFill>
              </a:rPr>
              <a:t>Heritability of the target trait  </a:t>
            </a:r>
          </a:p>
          <a:p>
            <a:r>
              <a:rPr lang="en-US" sz="3200" dirty="0"/>
              <a:t>Adding more related materials between test to training</a:t>
            </a:r>
          </a:p>
          <a:p>
            <a:r>
              <a:rPr lang="en-US" sz="3200" dirty="0"/>
              <a:t>Training population is much smaller for a closely related population</a:t>
            </a:r>
          </a:p>
          <a:p>
            <a:r>
              <a:rPr lang="en-US" sz="3200" dirty="0"/>
              <a:t>Hybrid parent selection – can be smaller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Effective GS models built with a training population 2%–13% of the whole population (Guo et al. 2019) </a:t>
            </a:r>
          </a:p>
        </p:txBody>
      </p:sp>
    </p:spTree>
    <p:extLst>
      <p:ext uri="{BB962C8B-B14F-4D97-AF65-F5344CB8AC3E}">
        <p14:creationId xmlns:p14="http://schemas.microsoft.com/office/powerpoint/2010/main" val="266709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CF9AAE-6413-215C-5923-422FE201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84" t="39950" b="39232"/>
          <a:stretch>
            <a:fillRect/>
          </a:stretch>
        </p:blipFill>
        <p:spPr>
          <a:xfrm>
            <a:off x="8771268" y="2144552"/>
            <a:ext cx="3148777" cy="2004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EDED7-ABAD-FA03-12D4-29BB0B54C6DF}"/>
              </a:ext>
            </a:extLst>
          </p:cNvPr>
          <p:cNvSpPr txBox="1"/>
          <p:nvPr/>
        </p:nvSpPr>
        <p:spPr>
          <a:xfrm>
            <a:off x="191344" y="6093296"/>
            <a:ext cx="1193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774E3-8AB1-C706-5A52-718682F90AEE}"/>
              </a:ext>
            </a:extLst>
          </p:cNvPr>
          <p:cNvSpPr txBox="1"/>
          <p:nvPr/>
        </p:nvSpPr>
        <p:spPr>
          <a:xfrm>
            <a:off x="2351584" y="200336"/>
            <a:ext cx="7297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" charset="0"/>
                <a:ea typeface="ＭＳ Ｐゴシック" charset="0"/>
              </a:rPr>
              <a:t>Training to test set ratio : alfalfa forage yield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8FD91-C306-6BA1-7F4B-2EE540FD7B95}"/>
              </a:ext>
            </a:extLst>
          </p:cNvPr>
          <p:cNvSpPr txBox="1"/>
          <p:nvPr/>
        </p:nvSpPr>
        <p:spPr>
          <a:xfrm>
            <a:off x="8904312" y="576777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Wang and Biligetu. 2024. The Plant Genome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D252-A06C-601F-367E-154AB836B00A}"/>
              </a:ext>
            </a:extLst>
          </p:cNvPr>
          <p:cNvSpPr txBox="1"/>
          <p:nvPr/>
        </p:nvSpPr>
        <p:spPr>
          <a:xfrm rot="16200000">
            <a:off x="284826" y="3020513"/>
            <a:ext cx="316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Prediction accuracy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A8607-F681-7330-0955-DAD8884C75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7" t="46593" r="69243"/>
          <a:stretch>
            <a:fillRect/>
          </a:stretch>
        </p:blipFill>
        <p:spPr>
          <a:xfrm>
            <a:off x="2279576" y="1049077"/>
            <a:ext cx="6044025" cy="53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42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952C-2E88-7AD0-9F7E-1E2DC96B3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5A42EC-819E-53B9-CACE-29A50CC7CC11}"/>
              </a:ext>
            </a:extLst>
          </p:cNvPr>
          <p:cNvSpPr txBox="1"/>
          <p:nvPr/>
        </p:nvSpPr>
        <p:spPr>
          <a:xfrm>
            <a:off x="839416" y="1268760"/>
            <a:ext cx="3744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Total +4500 SNPs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Blast against NCB gene bank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Grouped 11 based on functions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100 – most significant genes related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500 SNPs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1000 SNPs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…..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All markers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D2237-4D56-7891-CB4F-1071A47260F0}"/>
              </a:ext>
            </a:extLst>
          </p:cNvPr>
          <p:cNvSpPr txBox="1"/>
          <p:nvPr/>
        </p:nvSpPr>
        <p:spPr>
          <a:xfrm>
            <a:off x="1462808" y="260648"/>
            <a:ext cx="7297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Number of Markers: alfalfa forage yield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8DCA4-FB71-8AA6-287A-67AE2A69ECEF}"/>
              </a:ext>
            </a:extLst>
          </p:cNvPr>
          <p:cNvSpPr txBox="1"/>
          <p:nvPr/>
        </p:nvSpPr>
        <p:spPr>
          <a:xfrm>
            <a:off x="9264352" y="602128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Wang and Biligetu. 2024. The Plant Genome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EBE3DA-6BD5-3379-645F-8D87C05B3C76}"/>
              </a:ext>
            </a:extLst>
          </p:cNvPr>
          <p:cNvGrpSpPr/>
          <p:nvPr/>
        </p:nvGrpSpPr>
        <p:grpSpPr>
          <a:xfrm>
            <a:off x="5082596" y="980728"/>
            <a:ext cx="5760640" cy="4464496"/>
            <a:chOff x="1559496" y="2020702"/>
            <a:chExt cx="3312368" cy="2827579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248F7EB6-4C16-270A-646A-F7469C00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7595" t="49058" r="16116"/>
            <a:stretch>
              <a:fillRect/>
            </a:stretch>
          </p:blipFill>
          <p:spPr>
            <a:xfrm>
              <a:off x="1919536" y="2028882"/>
              <a:ext cx="2952328" cy="28193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F31E37-EEFB-B26A-333E-40DFD596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69" r="94311"/>
            <a:stretch>
              <a:fillRect/>
            </a:stretch>
          </p:blipFill>
          <p:spPr>
            <a:xfrm>
              <a:off x="1559496" y="2020702"/>
              <a:ext cx="360040" cy="281659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86580C-9AE4-A601-B422-177F8DA4E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147" y="116632"/>
            <a:ext cx="31458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32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B0FB9A-7BBD-9E46-FD6C-14F8D6DA5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6645" y="1034300"/>
            <a:ext cx="7860355" cy="5491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7D2A1-8097-F3E4-E0D6-BF3CE36D5E42}"/>
              </a:ext>
            </a:extLst>
          </p:cNvPr>
          <p:cNvSpPr txBox="1"/>
          <p:nvPr/>
        </p:nvSpPr>
        <p:spPr>
          <a:xfrm>
            <a:off x="198666" y="1351508"/>
            <a:ext cx="23274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No increase in accuracy among the non-significant subset of markers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Increased with the increase of significant markers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B503A-E4F4-5E30-994A-D2BBB6E39AAA}"/>
              </a:ext>
            </a:extLst>
          </p:cNvPr>
          <p:cNvSpPr txBox="1"/>
          <p:nvPr/>
        </p:nvSpPr>
        <p:spPr>
          <a:xfrm>
            <a:off x="3917033" y="1057364"/>
            <a:ext cx="281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Maize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height (EH)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A75A31-48A8-9915-D5A3-C90C94FA7748}"/>
              </a:ext>
            </a:extLst>
          </p:cNvPr>
          <p:cNvSpPr/>
          <p:nvPr/>
        </p:nvSpPr>
        <p:spPr bwMode="auto">
          <a:xfrm>
            <a:off x="10560496" y="1669100"/>
            <a:ext cx="1447800" cy="4419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8" charset="0"/>
              <a:ea typeface="ＭＳ Ｐゴシック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903E1D-374F-24FF-6223-57A96B499BE2}"/>
              </a:ext>
            </a:extLst>
          </p:cNvPr>
          <p:cNvSpPr txBox="1"/>
          <p:nvPr/>
        </p:nvSpPr>
        <p:spPr>
          <a:xfrm>
            <a:off x="10364755" y="4331367"/>
            <a:ext cx="1286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(P =0.05)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43076-F1B0-498D-6575-5B2FB5051248}"/>
              </a:ext>
            </a:extLst>
          </p:cNvPr>
          <p:cNvSpPr txBox="1"/>
          <p:nvPr/>
        </p:nvSpPr>
        <p:spPr>
          <a:xfrm>
            <a:off x="6496078" y="1076235"/>
            <a:ext cx="213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Rice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Seeds per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plant (SPP)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93DC9D-902D-6220-412A-EADB4186EC10}"/>
              </a:ext>
            </a:extLst>
          </p:cNvPr>
          <p:cNvSpPr txBox="1"/>
          <p:nvPr/>
        </p:nvSpPr>
        <p:spPr>
          <a:xfrm>
            <a:off x="8073707" y="1034300"/>
            <a:ext cx="152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Soybean: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wilting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(CW)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A6CFAB-54B3-DF1A-7D97-E273550873DD}"/>
              </a:ext>
            </a:extLst>
          </p:cNvPr>
          <p:cNvSpPr txBox="1"/>
          <p:nvPr/>
        </p:nvSpPr>
        <p:spPr>
          <a:xfrm>
            <a:off x="10368918" y="1531668"/>
            <a:ext cx="2176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1. SNP-NS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2. SNP-5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(P =0.5)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3. SNP-1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8" charset="0"/>
                <a:ea typeface="ＭＳ Ｐゴシック" charset="0"/>
                <a:cs typeface="+mn-cs"/>
              </a:rPr>
              <a:t>(P =0.1)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4. SNP05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D311F-0273-F014-87B7-4940160174E9}"/>
              </a:ext>
            </a:extLst>
          </p:cNvPr>
          <p:cNvSpPr txBox="1"/>
          <p:nvPr/>
        </p:nvSpPr>
        <p:spPr>
          <a:xfrm>
            <a:off x="4367808" y="116496"/>
            <a:ext cx="3456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Marker function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5B3F70-C983-DD96-AA3F-83C75B2B5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6480015"/>
            <a:ext cx="6120914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67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D5C5-1171-04D0-E129-A0E830AEA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Number of SNPS seems not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BF09D-FA40-887B-3115-5D1B616A0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295" y="1325563"/>
            <a:ext cx="10515600" cy="5127773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LD decay rate is important for each trait, but… </a:t>
            </a:r>
          </a:p>
          <a:p>
            <a:r>
              <a:rPr lang="en-US" sz="3600" dirty="0"/>
              <a:t>575 rice hybrids genotyped with 2,054,293 SNPs indicated that the predictive ability reached a plateau at </a:t>
            </a:r>
            <a:r>
              <a:rPr lang="en-US" sz="3600" b="1" u="sng" dirty="0"/>
              <a:t>5K SNPs </a:t>
            </a:r>
            <a:r>
              <a:rPr lang="en-US" sz="3600" dirty="0"/>
              <a:t>(Y. Xu et al.2018. Rice)</a:t>
            </a:r>
          </a:p>
          <a:p>
            <a:r>
              <a:rPr lang="en-US" sz="3600" dirty="0"/>
              <a:t>363 elite rice breeding lines revealed that there was no significant difference in the predictive ability when using </a:t>
            </a:r>
            <a:r>
              <a:rPr lang="en-US" sz="3600" b="1" dirty="0"/>
              <a:t>7142 SNPs or 73,147 SNPs</a:t>
            </a:r>
            <a:r>
              <a:rPr lang="en-US" sz="3600" dirty="0"/>
              <a:t>. (Spindel et al. 2015 </a:t>
            </a:r>
            <a:r>
              <a:rPr lang="en-US" sz="3600" dirty="0" err="1"/>
              <a:t>PLoS</a:t>
            </a:r>
            <a:r>
              <a:rPr lang="en-US" sz="3600" dirty="0"/>
              <a:t> Genet) </a:t>
            </a:r>
          </a:p>
          <a:p>
            <a:r>
              <a:rPr lang="en-US" sz="3600" dirty="0"/>
              <a:t>We did a simulation study using Angus cattle and soybean – found function of markers are more important than marker density ( Fu et al. 2016)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65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0B5E5-477F-5C66-DAE3-1CED3E4B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5F4AE64-4014-FDCB-7A4B-07E02445CD77}"/>
              </a:ext>
            </a:extLst>
          </p:cNvPr>
          <p:cNvSpPr txBox="1"/>
          <p:nvPr/>
        </p:nvSpPr>
        <p:spPr>
          <a:xfrm>
            <a:off x="3287688" y="1166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Statistical models for 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A8EC2-A3F4-5DDA-C685-598B2C961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762962"/>
            <a:ext cx="10945216" cy="5834389"/>
          </a:xfrm>
        </p:spPr>
        <p:txBody>
          <a:bodyPr>
            <a:normAutofit/>
          </a:bodyPr>
          <a:lstStyle/>
          <a:p>
            <a:r>
              <a:rPr lang="en-US" dirty="0"/>
              <a:t>Parametric methods</a:t>
            </a:r>
          </a:p>
          <a:p>
            <a:pPr lvl="1"/>
            <a:r>
              <a:rPr lang="en-US" dirty="0"/>
              <a:t>Genomic best linear unbiased prediction (GBLUP) </a:t>
            </a:r>
          </a:p>
          <a:p>
            <a:pPr lvl="2"/>
            <a:r>
              <a:rPr lang="en-US" dirty="0"/>
              <a:t>The GBLUP method assumes all markers following the same genetic variance </a:t>
            </a:r>
          </a:p>
          <a:p>
            <a:pPr lvl="2"/>
            <a:r>
              <a:rPr lang="en-US" dirty="0"/>
              <a:t>Fast, and more suitable for highly polygenic traits</a:t>
            </a:r>
          </a:p>
          <a:p>
            <a:pPr lvl="1"/>
            <a:r>
              <a:rPr lang="en-US" dirty="0"/>
              <a:t>Bayesian methods (</a:t>
            </a:r>
            <a:r>
              <a:rPr lang="en-US" dirty="0" err="1"/>
              <a:t>BayesA</a:t>
            </a:r>
            <a:r>
              <a:rPr lang="en-US" dirty="0"/>
              <a:t>, </a:t>
            </a:r>
            <a:r>
              <a:rPr lang="en-US" dirty="0" err="1"/>
              <a:t>BayesB</a:t>
            </a:r>
            <a:r>
              <a:rPr lang="en-US" dirty="0"/>
              <a:t>, </a:t>
            </a:r>
            <a:r>
              <a:rPr lang="en-US" dirty="0" err="1"/>
              <a:t>BayesC</a:t>
            </a:r>
            <a:r>
              <a:rPr lang="en-US" dirty="0"/>
              <a:t>, </a:t>
            </a:r>
            <a:r>
              <a:rPr lang="en-US" dirty="0" err="1"/>
              <a:t>BayesCp</a:t>
            </a:r>
            <a:r>
              <a:rPr lang="en-US" dirty="0"/>
              <a:t>, </a:t>
            </a:r>
            <a:r>
              <a:rPr lang="en-US" dirty="0" err="1"/>
              <a:t>BayesR</a:t>
            </a:r>
            <a:r>
              <a:rPr lang="en-US" dirty="0"/>
              <a:t> and Bayesian LASSO, etc.)</a:t>
            </a:r>
          </a:p>
          <a:p>
            <a:pPr lvl="1"/>
            <a:r>
              <a:rPr lang="en-US" dirty="0"/>
              <a:t>Additive effect</a:t>
            </a:r>
          </a:p>
          <a:p>
            <a:r>
              <a:rPr lang="en-US" dirty="0"/>
              <a:t>Semi (Non)-parametric methods</a:t>
            </a:r>
          </a:p>
          <a:p>
            <a:pPr lvl="1"/>
            <a:r>
              <a:rPr lang="en-US" dirty="0"/>
              <a:t>Reproducing kernel Hilbert space (RKHS)</a:t>
            </a:r>
          </a:p>
          <a:p>
            <a:pPr lvl="1"/>
            <a:r>
              <a:rPr lang="en-US" dirty="0"/>
              <a:t>Non-linear model</a:t>
            </a:r>
          </a:p>
          <a:p>
            <a:pPr lvl="1"/>
            <a:r>
              <a:rPr lang="en-US" dirty="0"/>
              <a:t>Effective for capturing non additive effects (Dominance, epistasis)</a:t>
            </a:r>
          </a:p>
          <a:p>
            <a:pPr lvl="1"/>
            <a:r>
              <a:rPr lang="en-US" dirty="0"/>
              <a:t>Predictive ability of 0.248, vs. GBLUP (0.195, P &lt; 0.01) for F2 wheat</a:t>
            </a:r>
          </a:p>
        </p:txBody>
      </p:sp>
    </p:spTree>
    <p:extLst>
      <p:ext uri="{BB962C8B-B14F-4D97-AF65-F5344CB8AC3E}">
        <p14:creationId xmlns:p14="http://schemas.microsoft.com/office/powerpoint/2010/main" val="587212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C09A-CDB7-C33B-BBD1-6DF130B8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421977"/>
            <a:ext cx="7209367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Statistical models for 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5E5E99-78B3-D994-0B8A-BA24F172E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71" t="-1" r="6232" b="69107"/>
          <a:stretch>
            <a:fillRect/>
          </a:stretch>
        </p:blipFill>
        <p:spPr>
          <a:xfrm>
            <a:off x="5965637" y="1340767"/>
            <a:ext cx="5602971" cy="4036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478AAE-912E-4C21-5D4D-5DC7368C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6096000"/>
            <a:ext cx="2078916" cy="591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EFF1EC-CD42-A713-4E7C-A6EF6A492E19}"/>
              </a:ext>
            </a:extLst>
          </p:cNvPr>
          <p:cNvSpPr txBox="1"/>
          <p:nvPr/>
        </p:nvSpPr>
        <p:spPr>
          <a:xfrm>
            <a:off x="9872565" y="166127"/>
            <a:ext cx="2352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G×E interaction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multi-trait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multi-environment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C9DC8-0949-46F2-374D-621767945D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819" r="8993"/>
          <a:stretch>
            <a:fillRect/>
          </a:stretch>
        </p:blipFill>
        <p:spPr>
          <a:xfrm>
            <a:off x="109018" y="1167012"/>
            <a:ext cx="6027471" cy="478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1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CFF6-E58D-3A44-AE93-56435E2C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91E336-C3E2-3D85-F9FE-AC1188C5F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76" y="734457"/>
            <a:ext cx="8496944" cy="5783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BF316-4A60-1CE9-DDAC-E144AB1C9208}"/>
              </a:ext>
            </a:extLst>
          </p:cNvPr>
          <p:cNvSpPr txBox="1"/>
          <p:nvPr/>
        </p:nvSpPr>
        <p:spPr>
          <a:xfrm>
            <a:off x="7586115" y="6381328"/>
            <a:ext cx="3550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Crop Journal 9 (2021) 669–677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981AF-B21C-A125-36CD-E97606E90721}"/>
              </a:ext>
            </a:extLst>
          </p:cNvPr>
          <p:cNvSpPr txBox="1"/>
          <p:nvPr/>
        </p:nvSpPr>
        <p:spPr>
          <a:xfrm>
            <a:off x="4393704" y="34020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Statistical models for GS</a:t>
            </a:r>
          </a:p>
        </p:txBody>
      </p:sp>
    </p:spTree>
    <p:extLst>
      <p:ext uri="{BB962C8B-B14F-4D97-AF65-F5344CB8AC3E}">
        <p14:creationId xmlns:p14="http://schemas.microsoft.com/office/powerpoint/2010/main" val="231087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9376" y="794590"/>
            <a:ext cx="1185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UAVs) 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multi-spectral Camera phenotyping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B3123-1D70-5EC7-53BE-718D9D5B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345070"/>
            <a:ext cx="2895600" cy="18631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5F2135-9EE3-851E-EAF7-A9F863FAEAA5}"/>
              </a:ext>
            </a:extLst>
          </p:cNvPr>
          <p:cNvSpPr txBox="1"/>
          <p:nvPr/>
        </p:nvSpPr>
        <p:spPr>
          <a:xfrm>
            <a:off x="3863752" y="4725144"/>
            <a:ext cx="3168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NDVI Green Area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enorite (Body)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NDVI canopy volume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enorite (Body)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Plant height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NDVI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enorite (Body)"/>
              <a:ea typeface="ＭＳ Ｐゴシック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E8C0FE-EC3E-EF70-438E-38FEB63E79F7}"/>
              </a:ext>
            </a:extLst>
          </p:cNvPr>
          <p:cNvSpPr txBox="1"/>
          <p:nvPr/>
        </p:nvSpPr>
        <p:spPr>
          <a:xfrm>
            <a:off x="3912654" y="326555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Orthomosaic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map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05D93-62F4-8E86-FB03-A0EB72749F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57"/>
          <a:stretch/>
        </p:blipFill>
        <p:spPr>
          <a:xfrm rot="5400000">
            <a:off x="8227993" y="896105"/>
            <a:ext cx="2008192" cy="276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FE48A-C1C0-A7DF-A62A-9F157D950D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412" t="7475" r="2114" b="16258"/>
          <a:stretch/>
        </p:blipFill>
        <p:spPr>
          <a:xfrm>
            <a:off x="695400" y="3717032"/>
            <a:ext cx="2305281" cy="1666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BA1BA-BCDF-9829-2835-77A84EF8FF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6800"/>
          <a:stretch/>
        </p:blipFill>
        <p:spPr>
          <a:xfrm>
            <a:off x="7932698" y="4419600"/>
            <a:ext cx="4259302" cy="155358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A9D6AD4-5D37-2B85-5678-1F990A82B59D}"/>
              </a:ext>
            </a:extLst>
          </p:cNvPr>
          <p:cNvSpPr/>
          <p:nvPr/>
        </p:nvSpPr>
        <p:spPr bwMode="auto">
          <a:xfrm>
            <a:off x="10058400" y="3670098"/>
            <a:ext cx="391120" cy="73831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8" charset="0"/>
              <a:ea typeface="ＭＳ Ｐゴシック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EB88F-2D95-91C3-DE1D-9CFD989B53F4}"/>
              </a:ext>
            </a:extLst>
          </p:cNvPr>
          <p:cNvSpPr txBox="1"/>
          <p:nvPr/>
        </p:nvSpPr>
        <p:spPr>
          <a:xfrm>
            <a:off x="7728854" y="3208256"/>
            <a:ext cx="398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Various software were used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FC90FCC-96B0-D392-6F7D-4CF8A5B90FDE}"/>
              </a:ext>
            </a:extLst>
          </p:cNvPr>
          <p:cNvSpPr/>
          <p:nvPr/>
        </p:nvSpPr>
        <p:spPr bwMode="auto">
          <a:xfrm>
            <a:off x="7512831" y="2029358"/>
            <a:ext cx="216024" cy="2880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8" charset="0"/>
              <a:ea typeface="ＭＳ Ｐゴシック" charset="0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119960-BB86-493F-9446-8882F2334552}"/>
              </a:ext>
            </a:extLst>
          </p:cNvPr>
          <p:cNvSpPr/>
          <p:nvPr/>
        </p:nvSpPr>
        <p:spPr bwMode="auto">
          <a:xfrm flipH="1">
            <a:off x="7315200" y="5105400"/>
            <a:ext cx="360040" cy="288032"/>
          </a:xfrm>
          <a:prstGeom prst="rightArrow">
            <a:avLst>
              <a:gd name="adj1" fmla="val 27915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8" charset="0"/>
              <a:ea typeface="ＭＳ Ｐゴシック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1DEECF-0F86-F99A-57CC-EED74A67D0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620" b="5713"/>
          <a:stretch/>
        </p:blipFill>
        <p:spPr>
          <a:xfrm>
            <a:off x="479376" y="1412776"/>
            <a:ext cx="3216646" cy="205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D7F05-9124-06E1-BC68-9027307A908E}"/>
              </a:ext>
            </a:extLst>
          </p:cNvPr>
          <p:cNvSpPr txBox="1"/>
          <p:nvPr/>
        </p:nvSpPr>
        <p:spPr>
          <a:xfrm>
            <a:off x="3171011" y="10093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phenotyping</a:t>
            </a:r>
          </a:p>
        </p:txBody>
      </p:sp>
    </p:spTree>
    <p:extLst>
      <p:ext uri="{BB962C8B-B14F-4D97-AF65-F5344CB8AC3E}">
        <p14:creationId xmlns:p14="http://schemas.microsoft.com/office/powerpoint/2010/main" val="527812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C3A1F47-2598-C7B8-1067-00E7E82C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07" y="332132"/>
            <a:ext cx="10515600" cy="588934"/>
          </a:xfrm>
          <a:noFill/>
          <a:ln>
            <a:noFill/>
          </a:ln>
        </p:spPr>
        <p:txBody>
          <a:bodyPr/>
          <a:lstStyle/>
          <a:p>
            <a:r>
              <a:rPr lang="en-CA" sz="3200" b="1" cap="none" dirty="0">
                <a:solidFill>
                  <a:schemeClr val="tx2"/>
                </a:solidFill>
              </a:rPr>
              <a:t>Prediction phenotyping is critical for GS</a:t>
            </a:r>
            <a:endParaRPr lang="en-CA" sz="3200" b="1" cap="none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4F350-7CC2-FC77-6A8E-59CE302CBD4A}"/>
              </a:ext>
            </a:extLst>
          </p:cNvPr>
          <p:cNvSpPr txBox="1"/>
          <p:nvPr/>
        </p:nvSpPr>
        <p:spPr>
          <a:xfrm>
            <a:off x="7223385" y="1846475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1</a:t>
            </a:r>
            <a:r>
              <a:rPr kumimoji="0" lang="en-CA" sz="2000" b="0" i="0" u="none" strike="noStrike" kern="1200" cap="none" spc="0" normalizeH="0" baseline="30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Harvest (June 30 2020/2021)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92E2F-BFFC-9637-EFF4-032C9BFFEABD}"/>
              </a:ext>
            </a:extLst>
          </p:cNvPr>
          <p:cNvSpPr txBox="1"/>
          <p:nvPr/>
        </p:nvSpPr>
        <p:spPr>
          <a:xfrm>
            <a:off x="2325740" y="1305421"/>
            <a:ext cx="662473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                   Forage yield </a:t>
            </a: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Max Stem Length     0.69 ***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F0BE69-64F7-D4BF-66BA-DF8A4ED2EE71}"/>
              </a:ext>
            </a:extLst>
          </p:cNvPr>
          <p:cNvSpPr txBox="1"/>
          <p:nvPr/>
        </p:nvSpPr>
        <p:spPr>
          <a:xfrm>
            <a:off x="2351584" y="2780928"/>
            <a:ext cx="662473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                   Forage yield </a:t>
            </a: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 (Body)"/>
                <a:ea typeface="ＭＳ Ｐゴシック" charset="0"/>
                <a:cs typeface="+mn-cs"/>
              </a:rPr>
              <a:t>NDVI Green Area      0.92 ***</a:t>
            </a: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ite (Body)"/>
              <a:ea typeface="ＭＳ Ｐゴシック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60EC48-2E21-2BD1-8C13-2BBDE7836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8680"/>
            <a:ext cx="1368152" cy="22084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4B0B5D-173C-6337-6D5D-52E6CC4F52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t="50838" r="3880" b="13114"/>
          <a:stretch/>
        </p:blipFill>
        <p:spPr>
          <a:xfrm>
            <a:off x="407368" y="2780928"/>
            <a:ext cx="1835639" cy="1391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2E5639-2F23-4A25-297C-00EF518E603A}"/>
              </a:ext>
            </a:extLst>
          </p:cNvPr>
          <p:cNvSpPr txBox="1"/>
          <p:nvPr/>
        </p:nvSpPr>
        <p:spPr>
          <a:xfrm>
            <a:off x="7104112" y="3212976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     1</a:t>
            </a:r>
            <a:r>
              <a:rPr kumimoji="0" lang="en-CA" sz="2000" b="0" i="0" u="none" strike="noStrike" kern="1200" cap="none" spc="0" normalizeH="0" baseline="30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st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Harvest (June 30 2020/2021)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0C302-DB50-99D5-F754-CF46C62EDB67}"/>
              </a:ext>
            </a:extLst>
          </p:cNvPr>
          <p:cNvSpPr txBox="1"/>
          <p:nvPr/>
        </p:nvSpPr>
        <p:spPr>
          <a:xfrm>
            <a:off x="7680176" y="4653136"/>
            <a:ext cx="556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70C90-460D-3517-BEAA-223CFCBA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5" y="4293095"/>
            <a:ext cx="5475335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22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271464" y="188640"/>
            <a:ext cx="8550275" cy="6096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Saskatchewan 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3" name="Picture 2" descr="http://farm5.static.flickr.com/4123/4955079485_0aa49f1de7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196752"/>
            <a:ext cx="316270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119336" y="1196752"/>
            <a:ext cx="5040560" cy="2304256"/>
          </a:xfrm>
        </p:spPr>
        <p:txBody>
          <a:bodyPr/>
          <a:lstStyle/>
          <a:p>
            <a:pPr marL="800100" lvl="1" indent="-342900">
              <a:lnSpc>
                <a:spcPts val="2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5FA91-4143-F426-C98E-3971C0F25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1196752"/>
            <a:ext cx="4896544" cy="4248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3B692-D6D8-E826-A49F-4F5BE870C44E}"/>
              </a:ext>
            </a:extLst>
          </p:cNvPr>
          <p:cNvSpPr txBox="1"/>
          <p:nvPr/>
        </p:nvSpPr>
        <p:spPr>
          <a:xfrm>
            <a:off x="263352" y="1700808"/>
            <a:ext cx="3816424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34290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Saskatoon</a:t>
            </a:r>
          </a:p>
          <a:p>
            <a:pPr lvl="1" indent="-34290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Established in 1907</a:t>
            </a:r>
          </a:p>
          <a:p>
            <a:pPr lvl="1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100 areas of study</a:t>
            </a:r>
          </a:p>
          <a:p>
            <a:pPr lvl="1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leader in agriculture science</a:t>
            </a:r>
          </a:p>
        </p:txBody>
      </p:sp>
    </p:spTree>
    <p:extLst>
      <p:ext uri="{BB962C8B-B14F-4D97-AF65-F5344CB8AC3E}">
        <p14:creationId xmlns:p14="http://schemas.microsoft.com/office/powerpoint/2010/main" val="429429844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FB3C8C-CA84-FD4B-51D9-EF7BA652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62890" y="2981992"/>
            <a:ext cx="5554540" cy="1696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5CB8B-BA7A-7B0B-DC61-AE51F395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56"/>
          <a:stretch>
            <a:fillRect/>
          </a:stretch>
        </p:blipFill>
        <p:spPr>
          <a:xfrm rot="5400000">
            <a:off x="7625830" y="3051297"/>
            <a:ext cx="5482529" cy="1485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DBB1D9-90AD-FCB9-F0A1-ACAB0C80713E}"/>
              </a:ext>
            </a:extLst>
          </p:cNvPr>
          <p:cNvSpPr txBox="1"/>
          <p:nvPr/>
        </p:nvSpPr>
        <p:spPr>
          <a:xfrm>
            <a:off x="6888088" y="692696"/>
            <a:ext cx="231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Raw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C1EA0F-2E51-281F-47EB-E2EFF0C0CA08}"/>
              </a:ext>
            </a:extLst>
          </p:cNvPr>
          <p:cNvSpPr txBox="1"/>
          <p:nvPr/>
        </p:nvSpPr>
        <p:spPr>
          <a:xfrm>
            <a:off x="9192344" y="692696"/>
            <a:ext cx="231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Flower pixels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65DA8-FC86-AA34-A686-204DAD38C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492896"/>
            <a:ext cx="6522697" cy="36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EFCEB-DF01-75EF-9CB8-B8542E9B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692696"/>
            <a:ext cx="1841152" cy="1835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FAAA8-095A-E0C6-7DD9-1C130DB15965}"/>
              </a:ext>
            </a:extLst>
          </p:cNvPr>
          <p:cNvSpPr txBox="1"/>
          <p:nvPr/>
        </p:nvSpPr>
        <p:spPr>
          <a:xfrm>
            <a:off x="-96688" y="11663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Unmanned Aerial vehicle use in red clover flower count </a:t>
            </a:r>
          </a:p>
        </p:txBody>
      </p:sp>
    </p:spTree>
    <p:extLst>
      <p:ext uri="{BB962C8B-B14F-4D97-AF65-F5344CB8AC3E}">
        <p14:creationId xmlns:p14="http://schemas.microsoft.com/office/powerpoint/2010/main" val="2218422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C8CD82-6F1A-85FF-611A-DB29274D86CC}"/>
              </a:ext>
            </a:extLst>
          </p:cNvPr>
          <p:cNvSpPr txBox="1"/>
          <p:nvPr/>
        </p:nvSpPr>
        <p:spPr>
          <a:xfrm>
            <a:off x="1586254" y="411834"/>
            <a:ext cx="8867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Alfalfa genomic selection: Linkage development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90DE2-D26D-E613-8EDC-5DACE770B5ED}"/>
              </a:ext>
            </a:extLst>
          </p:cNvPr>
          <p:cNvSpPr txBox="1"/>
          <p:nvPr/>
        </p:nvSpPr>
        <p:spPr>
          <a:xfrm>
            <a:off x="2156520" y="1519535"/>
            <a:ext cx="355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50 alfalfa cultivars (2015)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009D7C9-5F1D-9B39-96B1-09331ABA2E1A}"/>
              </a:ext>
            </a:extLst>
          </p:cNvPr>
          <p:cNvSpPr/>
          <p:nvPr/>
        </p:nvSpPr>
        <p:spPr bwMode="auto">
          <a:xfrm>
            <a:off x="3657600" y="21336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8" charset="0"/>
              <a:ea typeface="ＭＳ Ｐゴシック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5C8C1-78E9-0EA5-C6BF-98C9E8CCC4D0}"/>
              </a:ext>
            </a:extLst>
          </p:cNvPr>
          <p:cNvSpPr txBox="1"/>
          <p:nvPr/>
        </p:nvSpPr>
        <p:spPr>
          <a:xfrm>
            <a:off x="2362200" y="2971801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Seeded small field crossing block (2016)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43BD01F-9977-A067-B1C7-B6046C6DA3DC}"/>
              </a:ext>
            </a:extLst>
          </p:cNvPr>
          <p:cNvSpPr/>
          <p:nvPr/>
        </p:nvSpPr>
        <p:spPr bwMode="auto">
          <a:xfrm>
            <a:off x="3657600" y="40386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8" charset="0"/>
              <a:ea typeface="ＭＳ Ｐゴシック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6979B-BFD2-BFBA-876F-5AE3D242C792}"/>
              </a:ext>
            </a:extLst>
          </p:cNvPr>
          <p:cNvSpPr txBox="1"/>
          <p:nvPr/>
        </p:nvSpPr>
        <p:spPr>
          <a:xfrm>
            <a:off x="1847528" y="4953000"/>
            <a:ext cx="3105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Selected 500 random seeds – cloned using stem cuttings (2017-18)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9C325-1B34-2945-B356-B09715226281}"/>
              </a:ext>
            </a:extLst>
          </p:cNvPr>
          <p:cNvSpPr txBox="1"/>
          <p:nvPr/>
        </p:nvSpPr>
        <p:spPr>
          <a:xfrm>
            <a:off x="6033260" y="1519535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Two spaced nurseries at Saskatoon and Swift Current (2018-2022), all plants were sequenced in 2019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3F9C5-0C7C-3F9D-BD3C-4A6A9D3CE90B}"/>
              </a:ext>
            </a:extLst>
          </p:cNvPr>
          <p:cNvSpPr txBox="1"/>
          <p:nvPr/>
        </p:nvSpPr>
        <p:spPr>
          <a:xfrm>
            <a:off x="6006085" y="4031316"/>
            <a:ext cx="5386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Forage yield, plant height, fiber selection in 2023 (based on genomic model, and conventional method)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6F446A6-6437-FCF4-25A4-1791FCCC0024}"/>
              </a:ext>
            </a:extLst>
          </p:cNvPr>
          <p:cNvSpPr/>
          <p:nvPr/>
        </p:nvSpPr>
        <p:spPr bwMode="auto">
          <a:xfrm>
            <a:off x="8149112" y="2815799"/>
            <a:ext cx="304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91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F1F8F-4712-F711-BC0B-E5A044C0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332656"/>
            <a:ext cx="5191125" cy="6367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BC39E6-45B7-01BC-6F98-89F00516AFEE}"/>
              </a:ext>
            </a:extLst>
          </p:cNvPr>
          <p:cNvSpPr txBox="1"/>
          <p:nvPr/>
        </p:nvSpPr>
        <p:spPr>
          <a:xfrm>
            <a:off x="2063552" y="3284984"/>
            <a:ext cx="144016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20% overlapping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730E4-2523-A52D-0E41-65FD0B70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60648"/>
            <a:ext cx="4924425" cy="61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0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518A0-9E47-2C2E-4EE3-03DBDEEC4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27" t="38528" r="27277" b="38966"/>
          <a:stretch>
            <a:fillRect/>
          </a:stretch>
        </p:blipFill>
        <p:spPr>
          <a:xfrm>
            <a:off x="2207568" y="836711"/>
            <a:ext cx="7560840" cy="55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7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42644-893F-195E-4403-6FE9FF28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A2A84F-2E5C-5D01-3D48-E46F7B5F9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472" y="365125"/>
            <a:ext cx="8896877" cy="5209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6A7DB1-80C9-6A9E-47CA-F64E101386B9}"/>
              </a:ext>
            </a:extLst>
          </p:cNvPr>
          <p:cNvSpPr txBox="1"/>
          <p:nvPr/>
        </p:nvSpPr>
        <p:spPr>
          <a:xfrm>
            <a:off x="1304145" y="5846544"/>
            <a:ext cx="9583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Bonnett et al. (2022) Response to Early Generation Genomic Selection for Yield in Wheat.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Front. Plant Sci. 12:718611.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10.3389/fpls.2021.71861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4F1BE-45CA-FCD4-E2C1-97233F24D6E9}"/>
              </a:ext>
            </a:extLst>
          </p:cNvPr>
          <p:cNvSpPr txBox="1"/>
          <p:nvPr/>
        </p:nvSpPr>
        <p:spPr>
          <a:xfrm>
            <a:off x="2783632" y="35010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F4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CA0EC-5115-E562-68C2-9FB8E8D3C166}"/>
              </a:ext>
            </a:extLst>
          </p:cNvPr>
          <p:cNvSpPr txBox="1"/>
          <p:nvPr/>
        </p:nvSpPr>
        <p:spPr>
          <a:xfrm>
            <a:off x="3888801" y="343684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F4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C3262-7FDB-2760-65F3-3A0A22F5E363}"/>
              </a:ext>
            </a:extLst>
          </p:cNvPr>
          <p:cNvSpPr txBox="1"/>
          <p:nvPr/>
        </p:nvSpPr>
        <p:spPr>
          <a:xfrm>
            <a:off x="1487488" y="1690688"/>
            <a:ext cx="180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GEBV, plant type, and disease</a:t>
            </a:r>
          </a:p>
          <a:p>
            <a:r>
              <a:rPr lang="en-US" dirty="0"/>
              <a:t>reaction.</a:t>
            </a:r>
          </a:p>
        </p:txBody>
      </p:sp>
    </p:spTree>
    <p:extLst>
      <p:ext uri="{BB962C8B-B14F-4D97-AF65-F5344CB8AC3E}">
        <p14:creationId xmlns:p14="http://schemas.microsoft.com/office/powerpoint/2010/main" val="3446668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5FA6-8D47-E805-1091-C34F60A6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9210A0-5102-B5B1-6464-B6A1CF03D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76" y="1063395"/>
            <a:ext cx="5010891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8491D-8024-B636-416B-E3CEFC932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93" y="365125"/>
            <a:ext cx="3675193" cy="6425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C5B1D7-A775-9325-1491-2BF6A0C01F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599"/>
          <a:stretch>
            <a:fillRect/>
          </a:stretch>
        </p:blipFill>
        <p:spPr>
          <a:xfrm>
            <a:off x="7536160" y="6813376"/>
            <a:ext cx="3922294" cy="2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71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5040C-E455-7292-28D3-C87C6B0EEFFF}"/>
              </a:ext>
            </a:extLst>
          </p:cNvPr>
          <p:cNvSpPr txBox="1"/>
          <p:nvPr/>
        </p:nvSpPr>
        <p:spPr>
          <a:xfrm>
            <a:off x="839416" y="1268760"/>
            <a:ext cx="10801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Informative markers are more important than density of markers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Prediction Models will be species specific </a:t>
            </a: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and trait specific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Larger Training set is needed for low related populations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Bi-parental populations may be able to reply small training set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GS </a:t>
            </a: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– phenotypic selection can compliment each other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Eli</a:t>
            </a:r>
            <a:r>
              <a:rPr lang="en-US" sz="3200" dirty="0" err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te</a:t>
            </a: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 lines can not be selected because of lack of genomic information in the training set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Precision phenotyping is critical</a:t>
            </a: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A74052-61ED-7375-D4E2-E2818E74ABAA}"/>
              </a:ext>
            </a:extLst>
          </p:cNvPr>
          <p:cNvSpPr txBox="1">
            <a:spLocks/>
          </p:cNvSpPr>
          <p:nvPr/>
        </p:nvSpPr>
        <p:spPr>
          <a:xfrm>
            <a:off x="4079776" y="404664"/>
            <a:ext cx="3585714" cy="711334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Key Take Aways</a:t>
            </a:r>
          </a:p>
        </p:txBody>
      </p:sp>
    </p:spTree>
    <p:extLst>
      <p:ext uri="{BB962C8B-B14F-4D97-AF65-F5344CB8AC3E}">
        <p14:creationId xmlns:p14="http://schemas.microsoft.com/office/powerpoint/2010/main" val="582836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C5FA5-D311-39D9-7EAE-1B367C727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6"/>
          <a:stretch>
            <a:fillRect/>
          </a:stretch>
        </p:blipFill>
        <p:spPr>
          <a:xfrm>
            <a:off x="7176120" y="2460344"/>
            <a:ext cx="4714810" cy="2448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DC1D39-09F9-EFEE-A519-0A3FDD14B7AC}"/>
              </a:ext>
            </a:extLst>
          </p:cNvPr>
          <p:cNvSpPr txBox="1"/>
          <p:nvPr/>
        </p:nvSpPr>
        <p:spPr>
          <a:xfrm>
            <a:off x="923119" y="520241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Collabortors</a:t>
            </a:r>
            <a:r>
              <a:rPr lang="en-US" sz="3200" b="1" dirty="0"/>
              <a:t> and CDC Forage Breeding program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61D1D-41F6-4814-1276-7C40F0C37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556792"/>
            <a:ext cx="7084166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56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524000" y="38237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en-US" sz="3600" dirty="0">
                <a:solidFill>
                  <a:srgbClr val="000000"/>
                </a:solidFill>
                <a:latin typeface="Candara" panose="020E0502030303020204" pitchFamily="34" charset="0"/>
              </a:rPr>
              <a:t>Acknowledgements</a:t>
            </a:r>
            <a:endParaRPr lang="en-CA" altLang="en-US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Image result for nserc discovery gran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420888"/>
            <a:ext cx="2752491" cy="120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anadian light sourc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5373216"/>
            <a:ext cx="2339036" cy="96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6490" b="20530"/>
          <a:stretch/>
        </p:blipFill>
        <p:spPr>
          <a:xfrm>
            <a:off x="623392" y="1268760"/>
            <a:ext cx="2732723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C992F-B912-836E-BF28-507EB86F4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024" y="2708920"/>
            <a:ext cx="2683842" cy="1019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A7547-A65C-A5C8-F548-AF1E2E0CB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712" y="4509120"/>
            <a:ext cx="2228850" cy="514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07B353-4923-E5B0-31E1-CE56505A4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36" y="5373216"/>
            <a:ext cx="3190875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DA14BB-357D-CFEA-7422-B1B70E541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5680" y="5229200"/>
            <a:ext cx="2352675" cy="1238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28FB1D-8C03-73A1-CD36-FCAE462D76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0016" y="4725144"/>
            <a:ext cx="838200" cy="1247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AD15F4-D6B7-17F8-5982-C1154755F8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056" y="1268760"/>
            <a:ext cx="2886075" cy="1238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4C3EB2-6A76-C842-BC1D-C2EB4AD1B8D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3327"/>
          <a:stretch/>
        </p:blipFill>
        <p:spPr>
          <a:xfrm>
            <a:off x="623392" y="3717032"/>
            <a:ext cx="2376263" cy="1498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8E871E-5232-ABB2-AFD1-969721ECEB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728" y="2695876"/>
            <a:ext cx="2724150" cy="152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F957E7-141D-9415-8EF6-9DF1CC74FD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7688" y="1268760"/>
            <a:ext cx="2990850" cy="15335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0D994C-0561-9549-8137-B42A3D1DFE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4112" y="4005064"/>
            <a:ext cx="3552825" cy="1285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C211DE-7125-503D-9971-2DBAD3BF3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4312" y="2924944"/>
            <a:ext cx="1847850" cy="1228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5F83C-25ED-6C49-470D-4AACB76150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40416" y="620688"/>
            <a:ext cx="1844824" cy="1844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DAFFF4-3B96-4293-E900-ED56319DF44D}"/>
              </a:ext>
            </a:extLst>
          </p:cNvPr>
          <p:cNvSpPr txBox="1"/>
          <p:nvPr/>
        </p:nvSpPr>
        <p:spPr>
          <a:xfrm>
            <a:off x="10056440" y="20608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RDAR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5FC69C-C5B1-5BA1-FEC1-27AF356E52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360" y="476672"/>
            <a:ext cx="3670548" cy="863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E38C08-019F-F997-ED2D-21F86F16C4A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2705" t="18313" r="17814" b="39438"/>
          <a:stretch>
            <a:fillRect/>
          </a:stretch>
        </p:blipFill>
        <p:spPr>
          <a:xfrm>
            <a:off x="9768408" y="5589240"/>
            <a:ext cx="2261408" cy="698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382222-E912-007F-C3E1-A8DCB5B4C9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16480" y="4144798"/>
            <a:ext cx="1518270" cy="736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D314AB-09A2-8C81-8F05-5721170711B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18000" t="4410" r="12183" b="10031"/>
          <a:stretch>
            <a:fillRect/>
          </a:stretch>
        </p:blipFill>
        <p:spPr>
          <a:xfrm>
            <a:off x="10488488" y="2492896"/>
            <a:ext cx="1298990" cy="10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-76200" y="838200"/>
            <a:ext cx="12191999" cy="3385495"/>
          </a:xfrm>
          <a:prstGeom prst="rect">
            <a:avLst/>
          </a:prstGeom>
          <a:solidFill>
            <a:srgbClr val="8FD634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200"/>
            <a:ext cx="6248401" cy="3733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416284" cy="2514600"/>
          </a:xfrm>
        </p:spPr>
        <p:txBody>
          <a:bodyPr/>
          <a:lstStyle/>
          <a:p>
            <a:r>
              <a:rPr lang="en-US" dirty="0"/>
              <a:t>Crop Development Centre (CDC):  in 1971</a:t>
            </a:r>
          </a:p>
          <a:p>
            <a:r>
              <a:rPr lang="en-US" dirty="0"/>
              <a:t>Integrated with the Depart. of Plant Science</a:t>
            </a:r>
          </a:p>
          <a:p>
            <a:r>
              <a:rPr lang="en-US" dirty="0"/>
              <a:t>7 crop breeding programs + 1 pre-breeding + 2 pathology </a:t>
            </a:r>
          </a:p>
          <a:p>
            <a:pPr>
              <a:defRPr/>
            </a:pPr>
            <a:r>
              <a:rPr lang="en-US" dirty="0"/>
              <a:t>Over 500 cultivars on more than 40 species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5440" y="400619"/>
            <a:ext cx="9094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Crop Development Center/Depart. Plant Sci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9FE05F-732F-6F64-B74A-CC4C5A125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1" y="87329"/>
            <a:ext cx="1769000" cy="85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D3F46-3726-240D-B8BB-EC316CAB0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3124200"/>
            <a:ext cx="587988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0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5EDEED-729B-3DEA-08C0-773C18534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838200"/>
            <a:ext cx="3810000" cy="2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6FD57-E4D1-0BF4-60C8-78A72DDD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                  CDC perennial forage breeding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904A1E-E60E-B1B1-AA3D-A65D3569C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5400" y="3581400"/>
            <a:ext cx="3869671" cy="2964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4DB57-182D-EF42-A67C-4C4F66B13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3962400"/>
            <a:ext cx="2139881" cy="2539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3E650-399F-A05E-4C63-F14B3BD25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191"/>
          <a:stretch/>
        </p:blipFill>
        <p:spPr>
          <a:xfrm>
            <a:off x="9372600" y="838200"/>
            <a:ext cx="2292295" cy="2503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81C42E-F225-9120-B50D-ACF8C9872832}"/>
              </a:ext>
            </a:extLst>
          </p:cNvPr>
          <p:cNvSpPr txBox="1"/>
          <p:nvPr/>
        </p:nvSpPr>
        <p:spPr>
          <a:xfrm>
            <a:off x="9829800" y="3429000"/>
            <a:ext cx="2232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Isolated crossing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FDD79-54FA-64BD-D6DE-5AE201062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64" y="2636912"/>
            <a:ext cx="3024907" cy="201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1EC67-1BB9-7DB1-8AC6-580CFC228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464" y="4725144"/>
            <a:ext cx="2376264" cy="1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E0A99-C947-ABF8-4B2D-365F99394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620688"/>
            <a:ext cx="3443043" cy="20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8269CC-B3BE-A484-B81C-04370114E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375" y="1075183"/>
            <a:ext cx="2576328" cy="2209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DD53A-2EE4-484D-FA98-2FA6FC8AE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464" y="3985453"/>
            <a:ext cx="3179691" cy="1930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ED986-81FB-B697-FBFE-97640AD39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5" y="1203234"/>
            <a:ext cx="3120161" cy="2046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35C2F-1C5F-284A-C282-CDEA8C59F223}"/>
              </a:ext>
            </a:extLst>
          </p:cNvPr>
          <p:cNvSpPr txBox="1"/>
          <p:nvPr/>
        </p:nvSpPr>
        <p:spPr>
          <a:xfrm>
            <a:off x="832992" y="3276600"/>
            <a:ext cx="195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" charset="0"/>
                <a:ea typeface="ＭＳ Ｐゴシック" charset="0"/>
              </a:rPr>
              <a:t>Beef sector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03F07-2518-AEEF-91FB-D6911286EABA}"/>
              </a:ext>
            </a:extLst>
          </p:cNvPr>
          <p:cNvSpPr txBox="1"/>
          <p:nvPr/>
        </p:nvSpPr>
        <p:spPr>
          <a:xfrm>
            <a:off x="7756104" y="332276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" charset="0"/>
                <a:ea typeface="ＭＳ Ｐゴシック" charset="0"/>
              </a:rPr>
              <a:t>Alfalfa and grass seeds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" charset="0"/>
                <a:ea typeface="ＭＳ Ｐゴシック" charset="0"/>
              </a:rPr>
              <a:t>   ($130-180 millions)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929C66-E112-F0C4-14A8-7D3B805EB1C2}"/>
              </a:ext>
            </a:extLst>
          </p:cNvPr>
          <p:cNvSpPr txBox="1"/>
          <p:nvPr/>
        </p:nvSpPr>
        <p:spPr>
          <a:xfrm>
            <a:off x="3688830" y="334129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" charset="0"/>
                <a:ea typeface="ＭＳ Ｐゴシック" charset="0"/>
              </a:rPr>
              <a:t>Emerging Bison 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E5AD96-9B28-C517-C50E-551788B30C9C}"/>
              </a:ext>
            </a:extLst>
          </p:cNvPr>
          <p:cNvSpPr txBox="1"/>
          <p:nvPr/>
        </p:nvSpPr>
        <p:spPr>
          <a:xfrm>
            <a:off x="1127448" y="260648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t>Forage crop varieties support various industries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E2B1D-B1E1-2917-0EDD-88BF7817C3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94" r="42589"/>
          <a:stretch>
            <a:fillRect/>
          </a:stretch>
        </p:blipFill>
        <p:spPr>
          <a:xfrm>
            <a:off x="7776002" y="3861048"/>
            <a:ext cx="3024335" cy="2200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5E47C2-1B70-A78C-D85A-DFD7C21EE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47" y="4036129"/>
            <a:ext cx="2907586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A9C7A3-11EA-3B77-2A3B-9CBF1D1F3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1077" y="1057950"/>
            <a:ext cx="4079776" cy="22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789384"/>
          </a:xfrm>
          <a:solidFill>
            <a:srgbClr val="92D050"/>
          </a:solidFill>
        </p:spPr>
        <p:txBody>
          <a:bodyPr/>
          <a:lstStyle/>
          <a:p>
            <a:pPr algn="ctr"/>
            <a:br>
              <a:rPr lang="en-CA" sz="3200" b="1" dirty="0">
                <a:solidFill>
                  <a:schemeClr val="tx1"/>
                </a:solidFill>
              </a:rPr>
            </a:br>
            <a:r>
              <a:rPr lang="en-CA" sz="3200" b="1" dirty="0">
                <a:solidFill>
                  <a:schemeClr val="tx1"/>
                </a:solidFill>
              </a:rPr>
              <a:t> CDC Forage breeding program ( 1922-2026)</a:t>
            </a:r>
            <a:br>
              <a:rPr lang="en-CA" sz="3200" b="1" dirty="0">
                <a:solidFill>
                  <a:schemeClr val="tx1"/>
                </a:solidFill>
              </a:rPr>
            </a:br>
            <a:endParaRPr lang="en-CA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2752C-4CED-0E98-4430-63ED6875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124744"/>
            <a:ext cx="3816424" cy="3676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FF225B-8E12-F4FC-D3B4-1938AFD267AB}"/>
              </a:ext>
            </a:extLst>
          </p:cNvPr>
          <p:cNvSpPr txBox="1"/>
          <p:nvPr/>
        </p:nvSpPr>
        <p:spPr>
          <a:xfrm>
            <a:off x="983432" y="4869160"/>
            <a:ext cx="3024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-108" charset="-128"/>
                <a:cs typeface="Calibri"/>
              </a:rPr>
              <a:t>‘CDC Torsion’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-108" charset="-128"/>
                <a:cs typeface="Calibri"/>
              </a:rPr>
              <a:t>Meadow brome (2020)</a:t>
            </a:r>
            <a:endParaRPr kumimoji="0" lang="mn-M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08" charset="-128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B8E29D-C636-232A-77AB-7954D7B04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1196752"/>
            <a:ext cx="3690902" cy="3528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544D07-940E-2F52-85E3-681F9EBBEF92}"/>
              </a:ext>
            </a:extLst>
          </p:cNvPr>
          <p:cNvSpPr txBox="1"/>
          <p:nvPr/>
        </p:nvSpPr>
        <p:spPr>
          <a:xfrm>
            <a:off x="4655840" y="5013176"/>
            <a:ext cx="3101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‘CDC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Tiznow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’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Timothy  (2022)</a:t>
            </a:r>
            <a:endParaRPr kumimoji="0" lang="mn-M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AE1967-5E32-4ED9-5BC2-57476B89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1268760"/>
            <a:ext cx="3553673" cy="34563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0A6D6-AF5C-5C34-05A7-0B684F7ECB42}"/>
              </a:ext>
            </a:extLst>
          </p:cNvPr>
          <p:cNvSpPr txBox="1"/>
          <p:nvPr/>
        </p:nvSpPr>
        <p:spPr>
          <a:xfrm>
            <a:off x="8688288" y="5013176"/>
            <a:ext cx="307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rPr>
              <a:t>CDC Salt King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Calibri"/>
                <a:ea typeface="ＭＳ Ｐゴシック" pitchFamily="-108" charset="-128"/>
                <a:cs typeface="Calibri"/>
              </a:rPr>
              <a:t>Hybrid wheatgrass (2022)  </a:t>
            </a:r>
          </a:p>
        </p:txBody>
      </p:sp>
    </p:spTree>
    <p:extLst>
      <p:ext uri="{BB962C8B-B14F-4D97-AF65-F5344CB8AC3E}">
        <p14:creationId xmlns:p14="http://schemas.microsoft.com/office/powerpoint/2010/main" val="232301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20FFAE-C1A2-7929-93D5-01DCC8059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64" y="2074806"/>
            <a:ext cx="5670236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5A6A1-FFA9-69B4-9DB0-5C8F2290B2E9}"/>
              </a:ext>
            </a:extLst>
          </p:cNvPr>
          <p:cNvSpPr txBox="1"/>
          <p:nvPr/>
        </p:nvSpPr>
        <p:spPr>
          <a:xfrm>
            <a:off x="533400" y="1524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Alfalfa Hay yield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0DFD602-A758-A409-DCCB-7BCA2DDAE3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36" y="314291"/>
            <a:ext cx="1075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How to make a breakthrough in yield?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A4377-861D-354B-7CB5-7352247404E6}"/>
              </a:ext>
            </a:extLst>
          </p:cNvPr>
          <p:cNvSpPr txBox="1"/>
          <p:nvPr/>
        </p:nvSpPr>
        <p:spPr>
          <a:xfrm>
            <a:off x="1066800" y="5105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Brummer and Putman 2018, Hay &amp; Forage Grower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CC65C-759F-1E66-AC3F-849C86B5F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39" y="1268760"/>
            <a:ext cx="5950212" cy="4840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FFD83-767B-F0DB-9595-9B21A1E69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6211768"/>
            <a:ext cx="375546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6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B7C557-2BEE-5CCD-0D4F-6AB7E60F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92" y="260648"/>
            <a:ext cx="3960440" cy="6096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>
                <a:solidFill>
                  <a:schemeClr val="tx1"/>
                </a:solidFill>
              </a:rPr>
              <a:t>Genomic selection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1A037F-CAF9-F34A-8CEA-813B396A0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" t="3839" b="1695"/>
          <a:stretch>
            <a:fillRect/>
          </a:stretch>
        </p:blipFill>
        <p:spPr>
          <a:xfrm>
            <a:off x="263352" y="1268761"/>
            <a:ext cx="8759870" cy="367240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0726ED-03BD-AAB0-A361-4B44549FA8E5}"/>
              </a:ext>
            </a:extLst>
          </p:cNvPr>
          <p:cNvSpPr txBox="1"/>
          <p:nvPr/>
        </p:nvSpPr>
        <p:spPr>
          <a:xfrm>
            <a:off x="1487488" y="5339682"/>
            <a:ext cx="6339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Tong and </a:t>
            </a:r>
            <a:r>
              <a:rPr lang="en-US" sz="1400" dirty="0" err="1"/>
              <a:t>Nikoloski</a:t>
            </a:r>
            <a:r>
              <a:rPr lang="en-US" sz="1400" dirty="0"/>
              <a:t> 2021 J of Plant Physiology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F4BE9-0295-C0D9-CB73-B38865F89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637" y="980728"/>
            <a:ext cx="3472634" cy="33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5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B948-F2D9-0C74-5524-FD7D7944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6672"/>
            <a:ext cx="11400367" cy="648072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Factors to consider in genomic selection 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6D73F-3CA6-D47A-F5A6-39FF9A44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976732"/>
            <a:ext cx="11305256" cy="5404595"/>
          </a:xfrm>
        </p:spPr>
        <p:txBody>
          <a:bodyPr/>
          <a:lstStyle/>
          <a:p>
            <a:r>
              <a:rPr lang="en-US" dirty="0"/>
              <a:t>Genetic heritability of trait ( plant height, yield)</a:t>
            </a:r>
          </a:p>
          <a:p>
            <a:r>
              <a:rPr lang="en-US" dirty="0"/>
              <a:t>Genetic diversity of the training populations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could eliminate elite lines if not included  </a:t>
            </a:r>
          </a:p>
          <a:p>
            <a:r>
              <a:rPr lang="en-US" dirty="0"/>
              <a:t>Markers are distributed throughout the genome </a:t>
            </a:r>
          </a:p>
          <a:p>
            <a:r>
              <a:rPr lang="en-US" dirty="0"/>
              <a:t>Marker density: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Marker function: linkage disequilibrium (LD) with each QTL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LD decay rate: </a:t>
            </a:r>
          </a:p>
          <a:p>
            <a:r>
              <a:rPr lang="en-US" dirty="0"/>
              <a:t>Training size to Test size  - ?</a:t>
            </a:r>
          </a:p>
          <a:p>
            <a:r>
              <a:rPr lang="en-US" dirty="0"/>
              <a:t>Prediction Models</a:t>
            </a:r>
          </a:p>
          <a:p>
            <a:r>
              <a:rPr lang="en-US" dirty="0"/>
              <a:t>Precision phenotyping of traits for training</a:t>
            </a:r>
          </a:p>
        </p:txBody>
      </p:sp>
    </p:spTree>
    <p:extLst>
      <p:ext uri="{BB962C8B-B14F-4D97-AF65-F5344CB8AC3E}">
        <p14:creationId xmlns:p14="http://schemas.microsoft.com/office/powerpoint/2010/main" val="3079911686"/>
      </p:ext>
    </p:extLst>
  </p:cSld>
  <p:clrMapOvr>
    <a:masterClrMapping/>
  </p:clrMapOvr>
</p:sld>
</file>

<file path=ppt/theme/theme1.xml><?xml version="1.0" encoding="utf-8"?>
<a:theme xmlns:a="http://schemas.openxmlformats.org/drawingml/2006/main" name="Ag canada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Custom 1">
      <a:dk1>
        <a:srgbClr val="000000"/>
      </a:dk1>
      <a:lt1>
        <a:srgbClr val="797979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">
  <a:themeElements>
    <a:clrScheme name="Custom 3">
      <a:dk1>
        <a:srgbClr val="000000"/>
      </a:dk1>
      <a:lt1>
        <a:srgbClr val="797979"/>
      </a:lt1>
      <a:dk2>
        <a:srgbClr val="000000"/>
      </a:dk2>
      <a:lt2>
        <a:srgbClr val="86B234"/>
      </a:lt2>
      <a:accent1>
        <a:srgbClr val="BBE0E3"/>
      </a:accent1>
      <a:accent2>
        <a:srgbClr val="333399"/>
      </a:accent2>
      <a:accent3>
        <a:srgbClr val="BEBEBE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5630</TotalTime>
  <Words>942</Words>
  <Application>Microsoft Office PowerPoint</Application>
  <PresentationFormat>Widescreen</PresentationFormat>
  <Paragraphs>164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Aptos</vt:lpstr>
      <vt:lpstr>Aptos Display</vt:lpstr>
      <vt:lpstr>Arial</vt:lpstr>
      <vt:lpstr>Arial Black</vt:lpstr>
      <vt:lpstr>Arial Narrow</vt:lpstr>
      <vt:lpstr>Calibri</vt:lpstr>
      <vt:lpstr>Calibri Light</vt:lpstr>
      <vt:lpstr>Candara</vt:lpstr>
      <vt:lpstr>Georgia</vt:lpstr>
      <vt:lpstr>Tenorite (Body)</vt:lpstr>
      <vt:lpstr>Times</vt:lpstr>
      <vt:lpstr>Times New Roman</vt:lpstr>
      <vt:lpstr>Wingdings</vt:lpstr>
      <vt:lpstr>Ag canada</vt:lpstr>
      <vt:lpstr>1_Blank</vt:lpstr>
      <vt:lpstr>3_Blank</vt:lpstr>
      <vt:lpstr>6_Blank</vt:lpstr>
      <vt:lpstr>3_Office Theme</vt:lpstr>
      <vt:lpstr>9_Blank</vt:lpstr>
      <vt:lpstr>Blank</vt:lpstr>
      <vt:lpstr>7_Blank</vt:lpstr>
      <vt:lpstr>2_Blank</vt:lpstr>
      <vt:lpstr>10_Blank</vt:lpstr>
      <vt:lpstr>11_Blank</vt:lpstr>
      <vt:lpstr>1_Office Theme</vt:lpstr>
      <vt:lpstr>PowerPoint Presentation</vt:lpstr>
      <vt:lpstr>University of Saskatchewan </vt:lpstr>
      <vt:lpstr>PowerPoint Presentation</vt:lpstr>
      <vt:lpstr>                   CDC perennial forage breeding  </vt:lpstr>
      <vt:lpstr>PowerPoint Presentation</vt:lpstr>
      <vt:lpstr>  CDC Forage breeding program ( 1922-2026) </vt:lpstr>
      <vt:lpstr>How to make a breakthrough in yield? </vt:lpstr>
      <vt:lpstr>Genomic selection</vt:lpstr>
      <vt:lpstr>Factors to consider in genomic selection    </vt:lpstr>
      <vt:lpstr>Size of training population</vt:lpstr>
      <vt:lpstr>PowerPoint Presentation</vt:lpstr>
      <vt:lpstr>PowerPoint Presentation</vt:lpstr>
      <vt:lpstr>PowerPoint Presentation</vt:lpstr>
      <vt:lpstr>Number of SNPS seems not important</vt:lpstr>
      <vt:lpstr>PowerPoint Presentation</vt:lpstr>
      <vt:lpstr>Statistical models for GS</vt:lpstr>
      <vt:lpstr>PowerPoint Presentation</vt:lpstr>
      <vt:lpstr>PowerPoint Presentation</vt:lpstr>
      <vt:lpstr>Prediction phenotyping is critical for 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AAFC-AAC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Claessens, Annie</dc:creator>
  <cp:lastModifiedBy>Biligetu, Bill</cp:lastModifiedBy>
  <cp:revision>146</cp:revision>
  <dcterms:created xsi:type="dcterms:W3CDTF">2014-06-15T18:36:10Z</dcterms:created>
  <dcterms:modified xsi:type="dcterms:W3CDTF">2026-04-12T09:02:21Z</dcterms:modified>
</cp:coreProperties>
</file>